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4"/>
  </p:notesMasterIdLst>
  <p:sldIdLst>
    <p:sldId id="256" r:id="rId2"/>
    <p:sldId id="257" r:id="rId3"/>
    <p:sldId id="260" r:id="rId4"/>
    <p:sldId id="258" r:id="rId5"/>
    <p:sldId id="259" r:id="rId6"/>
    <p:sldId id="261" r:id="rId7"/>
    <p:sldId id="265" r:id="rId8"/>
    <p:sldId id="262" r:id="rId9"/>
    <p:sldId id="263" r:id="rId10"/>
    <p:sldId id="264" r:id="rId11"/>
    <p:sldId id="266" r:id="rId12"/>
    <p:sldId id="271" r:id="rId13"/>
    <p:sldId id="268" r:id="rId14"/>
    <p:sldId id="269" r:id="rId15"/>
    <p:sldId id="270" r:id="rId16"/>
    <p:sldId id="274" r:id="rId17"/>
    <p:sldId id="275" r:id="rId18"/>
    <p:sldId id="273" r:id="rId19"/>
    <p:sldId id="267" r:id="rId20"/>
    <p:sldId id="277" r:id="rId21"/>
    <p:sldId id="276" r:id="rId22"/>
    <p:sldId id="272" r:id="rId23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FF66"/>
    <a:srgbClr val="5B9BD5"/>
    <a:srgbClr val="FF9933"/>
    <a:srgbClr val="FFCA21"/>
    <a:srgbClr val="FF5D5D"/>
    <a:srgbClr val="FFFF66"/>
    <a:srgbClr val="FFCC00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C4270E6-AFBC-4346-B1ED-4ADA2441A65A}" v="8" dt="2022-11-18T16:48:26.77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61" autoAdjust="0"/>
    <p:restoredTop sz="94464" autoAdjust="0"/>
  </p:normalViewPr>
  <p:slideViewPr>
    <p:cSldViewPr snapToGrid="0">
      <p:cViewPr varScale="1">
        <p:scale>
          <a:sx n="107" d="100"/>
          <a:sy n="107" d="100"/>
        </p:scale>
        <p:origin x="1518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Relationship Id="rId30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r C Rooney" userId="9e39b513-0c6c-41a6-b694-7a09e0d21cde" providerId="ADAL" clId="{DC4270E6-AFBC-4346-B1ED-4ADA2441A65A}"/>
    <pc:docChg chg="undo redo custSel modSld">
      <pc:chgData name="Mr C Rooney" userId="9e39b513-0c6c-41a6-b694-7a09e0d21cde" providerId="ADAL" clId="{DC4270E6-AFBC-4346-B1ED-4ADA2441A65A}" dt="2022-11-18T16:50:56.300" v="153" actId="207"/>
      <pc:docMkLst>
        <pc:docMk/>
      </pc:docMkLst>
      <pc:sldChg chg="modSp mod">
        <pc:chgData name="Mr C Rooney" userId="9e39b513-0c6c-41a6-b694-7a09e0d21cde" providerId="ADAL" clId="{DC4270E6-AFBC-4346-B1ED-4ADA2441A65A}" dt="2022-11-18T16:49:50.582" v="141" actId="207"/>
        <pc:sldMkLst>
          <pc:docMk/>
          <pc:sldMk cId="775489554" sldId="256"/>
        </pc:sldMkLst>
        <pc:spChg chg="mod">
          <ac:chgData name="Mr C Rooney" userId="9e39b513-0c6c-41a6-b694-7a09e0d21cde" providerId="ADAL" clId="{DC4270E6-AFBC-4346-B1ED-4ADA2441A65A}" dt="2022-11-18T16:49:40.887" v="138" actId="207"/>
          <ac:spMkLst>
            <pc:docMk/>
            <pc:sldMk cId="775489554" sldId="256"/>
            <ac:spMk id="10" creationId="{00000000-0000-0000-0000-000000000000}"/>
          </ac:spMkLst>
        </pc:spChg>
        <pc:spChg chg="mod">
          <ac:chgData name="Mr C Rooney" userId="9e39b513-0c6c-41a6-b694-7a09e0d21cde" providerId="ADAL" clId="{DC4270E6-AFBC-4346-B1ED-4ADA2441A65A}" dt="2022-11-18T16:49:44.368" v="139" actId="207"/>
          <ac:spMkLst>
            <pc:docMk/>
            <pc:sldMk cId="775489554" sldId="256"/>
            <ac:spMk id="109" creationId="{00000000-0000-0000-0000-000000000000}"/>
          </ac:spMkLst>
        </pc:spChg>
        <pc:spChg chg="mod">
          <ac:chgData name="Mr C Rooney" userId="9e39b513-0c6c-41a6-b694-7a09e0d21cde" providerId="ADAL" clId="{DC4270E6-AFBC-4346-B1ED-4ADA2441A65A}" dt="2022-11-18T16:49:47.150" v="140" actId="207"/>
          <ac:spMkLst>
            <pc:docMk/>
            <pc:sldMk cId="775489554" sldId="256"/>
            <ac:spMk id="114" creationId="{00000000-0000-0000-0000-000000000000}"/>
          </ac:spMkLst>
        </pc:spChg>
        <pc:spChg chg="mod">
          <ac:chgData name="Mr C Rooney" userId="9e39b513-0c6c-41a6-b694-7a09e0d21cde" providerId="ADAL" clId="{DC4270E6-AFBC-4346-B1ED-4ADA2441A65A}" dt="2022-11-18T16:49:50.582" v="141" actId="207"/>
          <ac:spMkLst>
            <pc:docMk/>
            <pc:sldMk cId="775489554" sldId="256"/>
            <ac:spMk id="119" creationId="{00000000-0000-0000-0000-000000000000}"/>
          </ac:spMkLst>
        </pc:spChg>
      </pc:sldChg>
      <pc:sldChg chg="modSp mod">
        <pc:chgData name="Mr C Rooney" userId="9e39b513-0c6c-41a6-b694-7a09e0d21cde" providerId="ADAL" clId="{DC4270E6-AFBC-4346-B1ED-4ADA2441A65A}" dt="2022-11-18T16:50:28.213" v="147" actId="207"/>
        <pc:sldMkLst>
          <pc:docMk/>
          <pc:sldMk cId="1529307769" sldId="261"/>
        </pc:sldMkLst>
        <pc:spChg chg="mod">
          <ac:chgData name="Mr C Rooney" userId="9e39b513-0c6c-41a6-b694-7a09e0d21cde" providerId="ADAL" clId="{DC4270E6-AFBC-4346-B1ED-4ADA2441A65A}" dt="2022-11-18T16:50:17.332" v="145" actId="207"/>
          <ac:spMkLst>
            <pc:docMk/>
            <pc:sldMk cId="1529307769" sldId="261"/>
            <ac:spMk id="152" creationId="{00000000-0000-0000-0000-000000000000}"/>
          </ac:spMkLst>
        </pc:spChg>
        <pc:spChg chg="mod">
          <ac:chgData name="Mr C Rooney" userId="9e39b513-0c6c-41a6-b694-7a09e0d21cde" providerId="ADAL" clId="{DC4270E6-AFBC-4346-B1ED-4ADA2441A65A}" dt="2022-11-18T16:50:28.213" v="147" actId="207"/>
          <ac:spMkLst>
            <pc:docMk/>
            <pc:sldMk cId="1529307769" sldId="261"/>
            <ac:spMk id="233" creationId="{00000000-0000-0000-0000-000000000000}"/>
          </ac:spMkLst>
        </pc:spChg>
        <pc:spChg chg="mod">
          <ac:chgData name="Mr C Rooney" userId="9e39b513-0c6c-41a6-b694-7a09e0d21cde" providerId="ADAL" clId="{DC4270E6-AFBC-4346-B1ED-4ADA2441A65A}" dt="2022-11-18T16:50:13.997" v="144" actId="207"/>
          <ac:spMkLst>
            <pc:docMk/>
            <pc:sldMk cId="1529307769" sldId="261"/>
            <ac:spMk id="279" creationId="{00000000-0000-0000-0000-000000000000}"/>
          </ac:spMkLst>
        </pc:spChg>
        <pc:spChg chg="mod">
          <ac:chgData name="Mr C Rooney" userId="9e39b513-0c6c-41a6-b694-7a09e0d21cde" providerId="ADAL" clId="{DC4270E6-AFBC-4346-B1ED-4ADA2441A65A}" dt="2022-11-18T16:50:21.941" v="146" actId="207"/>
          <ac:spMkLst>
            <pc:docMk/>
            <pc:sldMk cId="1529307769" sldId="261"/>
            <ac:spMk id="325" creationId="{00000000-0000-0000-0000-000000000000}"/>
          </ac:spMkLst>
        </pc:spChg>
      </pc:sldChg>
      <pc:sldChg chg="modSp mod">
        <pc:chgData name="Mr C Rooney" userId="9e39b513-0c6c-41a6-b694-7a09e0d21cde" providerId="ADAL" clId="{DC4270E6-AFBC-4346-B1ED-4ADA2441A65A}" dt="2022-11-18T16:50:56.300" v="153" actId="207"/>
        <pc:sldMkLst>
          <pc:docMk/>
          <pc:sldMk cId="1230773481" sldId="265"/>
        </pc:sldMkLst>
        <pc:spChg chg="mod">
          <ac:chgData name="Mr C Rooney" userId="9e39b513-0c6c-41a6-b694-7a09e0d21cde" providerId="ADAL" clId="{DC4270E6-AFBC-4346-B1ED-4ADA2441A65A}" dt="2022-11-18T16:50:42.749" v="150" actId="207"/>
          <ac:spMkLst>
            <pc:docMk/>
            <pc:sldMk cId="1230773481" sldId="265"/>
            <ac:spMk id="3" creationId="{00000000-0000-0000-0000-000000000000}"/>
          </ac:spMkLst>
        </pc:spChg>
        <pc:spChg chg="mod">
          <ac:chgData name="Mr C Rooney" userId="9e39b513-0c6c-41a6-b694-7a09e0d21cde" providerId="ADAL" clId="{DC4270E6-AFBC-4346-B1ED-4ADA2441A65A}" dt="2022-11-18T16:50:50.213" v="152" actId="207"/>
          <ac:spMkLst>
            <pc:docMk/>
            <pc:sldMk cId="1230773481" sldId="265"/>
            <ac:spMk id="153" creationId="{00000000-0000-0000-0000-000000000000}"/>
          </ac:spMkLst>
        </pc:spChg>
        <pc:spChg chg="mod">
          <ac:chgData name="Mr C Rooney" userId="9e39b513-0c6c-41a6-b694-7a09e0d21cde" providerId="ADAL" clId="{DC4270E6-AFBC-4346-B1ED-4ADA2441A65A}" dt="2022-11-18T16:50:46.028" v="151" actId="207"/>
          <ac:spMkLst>
            <pc:docMk/>
            <pc:sldMk cId="1230773481" sldId="265"/>
            <ac:spMk id="234" creationId="{00000000-0000-0000-0000-000000000000}"/>
          </ac:spMkLst>
        </pc:spChg>
        <pc:spChg chg="mod">
          <ac:chgData name="Mr C Rooney" userId="9e39b513-0c6c-41a6-b694-7a09e0d21cde" providerId="ADAL" clId="{DC4270E6-AFBC-4346-B1ED-4ADA2441A65A}" dt="2022-11-18T16:50:56.300" v="153" actId="207"/>
          <ac:spMkLst>
            <pc:docMk/>
            <pc:sldMk cId="1230773481" sldId="265"/>
            <ac:spMk id="269" creationId="{00000000-0000-0000-0000-000000000000}"/>
          </ac:spMkLst>
        </pc:spChg>
      </pc:sldChg>
      <pc:sldChg chg="addSp delSp modSp mod">
        <pc:chgData name="Mr C Rooney" userId="9e39b513-0c6c-41a6-b694-7a09e0d21cde" providerId="ADAL" clId="{DC4270E6-AFBC-4346-B1ED-4ADA2441A65A}" dt="2022-11-18T16:49:18.324" v="137" actId="1076"/>
        <pc:sldMkLst>
          <pc:docMk/>
          <pc:sldMk cId="2880196055" sldId="270"/>
        </pc:sldMkLst>
        <pc:spChg chg="del">
          <ac:chgData name="Mr C Rooney" userId="9e39b513-0c6c-41a6-b694-7a09e0d21cde" providerId="ADAL" clId="{DC4270E6-AFBC-4346-B1ED-4ADA2441A65A}" dt="2022-11-15T11:30:32.378" v="6" actId="478"/>
          <ac:spMkLst>
            <pc:docMk/>
            <pc:sldMk cId="2880196055" sldId="270"/>
            <ac:spMk id="16" creationId="{00000000-0000-0000-0000-000000000000}"/>
          </ac:spMkLst>
        </pc:spChg>
        <pc:spChg chg="del mod">
          <ac:chgData name="Mr C Rooney" userId="9e39b513-0c6c-41a6-b694-7a09e0d21cde" providerId="ADAL" clId="{DC4270E6-AFBC-4346-B1ED-4ADA2441A65A}" dt="2022-11-15T11:30:25.067" v="2" actId="478"/>
          <ac:spMkLst>
            <pc:docMk/>
            <pc:sldMk cId="2880196055" sldId="270"/>
            <ac:spMk id="17" creationId="{00000000-0000-0000-0000-000000000000}"/>
          </ac:spMkLst>
        </pc:spChg>
        <pc:spChg chg="del">
          <ac:chgData name="Mr C Rooney" userId="9e39b513-0c6c-41a6-b694-7a09e0d21cde" providerId="ADAL" clId="{DC4270E6-AFBC-4346-B1ED-4ADA2441A65A}" dt="2022-11-15T11:30:21.156" v="0" actId="478"/>
          <ac:spMkLst>
            <pc:docMk/>
            <pc:sldMk cId="2880196055" sldId="270"/>
            <ac:spMk id="19" creationId="{00000000-0000-0000-0000-000000000000}"/>
          </ac:spMkLst>
        </pc:spChg>
        <pc:spChg chg="mod">
          <ac:chgData name="Mr C Rooney" userId="9e39b513-0c6c-41a6-b694-7a09e0d21cde" providerId="ADAL" clId="{DC4270E6-AFBC-4346-B1ED-4ADA2441A65A}" dt="2022-11-15T11:33:31.130" v="109" actId="1076"/>
          <ac:spMkLst>
            <pc:docMk/>
            <pc:sldMk cId="2880196055" sldId="270"/>
            <ac:spMk id="21" creationId="{00000000-0000-0000-0000-000000000000}"/>
          </ac:spMkLst>
        </pc:spChg>
        <pc:spChg chg="mod">
          <ac:chgData name="Mr C Rooney" userId="9e39b513-0c6c-41a6-b694-7a09e0d21cde" providerId="ADAL" clId="{DC4270E6-AFBC-4346-B1ED-4ADA2441A65A}" dt="2022-11-15T11:33:17.450" v="100" actId="1076"/>
          <ac:spMkLst>
            <pc:docMk/>
            <pc:sldMk cId="2880196055" sldId="270"/>
            <ac:spMk id="25" creationId="{00000000-0000-0000-0000-000000000000}"/>
          </ac:spMkLst>
        </pc:spChg>
        <pc:spChg chg="mod">
          <ac:chgData name="Mr C Rooney" userId="9e39b513-0c6c-41a6-b694-7a09e0d21cde" providerId="ADAL" clId="{DC4270E6-AFBC-4346-B1ED-4ADA2441A65A}" dt="2022-11-15T11:33:13.042" v="99" actId="1076"/>
          <ac:spMkLst>
            <pc:docMk/>
            <pc:sldMk cId="2880196055" sldId="270"/>
            <ac:spMk id="26" creationId="{00000000-0000-0000-0000-000000000000}"/>
          </ac:spMkLst>
        </pc:spChg>
        <pc:spChg chg="del mod">
          <ac:chgData name="Mr C Rooney" userId="9e39b513-0c6c-41a6-b694-7a09e0d21cde" providerId="ADAL" clId="{DC4270E6-AFBC-4346-B1ED-4ADA2441A65A}" dt="2022-11-15T11:33:21.412" v="103" actId="478"/>
          <ac:spMkLst>
            <pc:docMk/>
            <pc:sldMk cId="2880196055" sldId="270"/>
            <ac:spMk id="27" creationId="{00000000-0000-0000-0000-000000000000}"/>
          </ac:spMkLst>
        </pc:spChg>
        <pc:spChg chg="del">
          <ac:chgData name="Mr C Rooney" userId="9e39b513-0c6c-41a6-b694-7a09e0d21cde" providerId="ADAL" clId="{DC4270E6-AFBC-4346-B1ED-4ADA2441A65A}" dt="2022-11-15T11:33:18.819" v="101" actId="478"/>
          <ac:spMkLst>
            <pc:docMk/>
            <pc:sldMk cId="2880196055" sldId="270"/>
            <ac:spMk id="29" creationId="{00000000-0000-0000-0000-000000000000}"/>
          </ac:spMkLst>
        </pc:spChg>
        <pc:spChg chg="del mod">
          <ac:chgData name="Mr C Rooney" userId="9e39b513-0c6c-41a6-b694-7a09e0d21cde" providerId="ADAL" clId="{DC4270E6-AFBC-4346-B1ED-4ADA2441A65A}" dt="2022-11-15T11:33:22.708" v="105" actId="478"/>
          <ac:spMkLst>
            <pc:docMk/>
            <pc:sldMk cId="2880196055" sldId="270"/>
            <ac:spMk id="30" creationId="{00000000-0000-0000-0000-000000000000}"/>
          </ac:spMkLst>
        </pc:spChg>
        <pc:spChg chg="del">
          <ac:chgData name="Mr C Rooney" userId="9e39b513-0c6c-41a6-b694-7a09e0d21cde" providerId="ADAL" clId="{DC4270E6-AFBC-4346-B1ED-4ADA2441A65A}" dt="2022-11-15T11:32:27.835" v="83" actId="478"/>
          <ac:spMkLst>
            <pc:docMk/>
            <pc:sldMk cId="2880196055" sldId="270"/>
            <ac:spMk id="32" creationId="{00000000-0000-0000-0000-000000000000}"/>
          </ac:spMkLst>
        </pc:spChg>
        <pc:spChg chg="del">
          <ac:chgData name="Mr C Rooney" userId="9e39b513-0c6c-41a6-b694-7a09e0d21cde" providerId="ADAL" clId="{DC4270E6-AFBC-4346-B1ED-4ADA2441A65A}" dt="2022-11-15T11:32:30.355" v="84" actId="478"/>
          <ac:spMkLst>
            <pc:docMk/>
            <pc:sldMk cId="2880196055" sldId="270"/>
            <ac:spMk id="34" creationId="{00000000-0000-0000-0000-000000000000}"/>
          </ac:spMkLst>
        </pc:spChg>
        <pc:spChg chg="mod">
          <ac:chgData name="Mr C Rooney" userId="9e39b513-0c6c-41a6-b694-7a09e0d21cde" providerId="ADAL" clId="{DC4270E6-AFBC-4346-B1ED-4ADA2441A65A}" dt="2022-11-15T11:32:25.094" v="82" actId="1037"/>
          <ac:spMkLst>
            <pc:docMk/>
            <pc:sldMk cId="2880196055" sldId="270"/>
            <ac:spMk id="35" creationId="{00000000-0000-0000-0000-000000000000}"/>
          </ac:spMkLst>
        </pc:spChg>
        <pc:spChg chg="mod">
          <ac:chgData name="Mr C Rooney" userId="9e39b513-0c6c-41a6-b694-7a09e0d21cde" providerId="ADAL" clId="{DC4270E6-AFBC-4346-B1ED-4ADA2441A65A}" dt="2022-11-15T11:31:32.321" v="71" actId="1076"/>
          <ac:spMkLst>
            <pc:docMk/>
            <pc:sldMk cId="2880196055" sldId="270"/>
            <ac:spMk id="36" creationId="{00000000-0000-0000-0000-000000000000}"/>
          </ac:spMkLst>
        </pc:spChg>
        <pc:spChg chg="del mod">
          <ac:chgData name="Mr C Rooney" userId="9e39b513-0c6c-41a6-b694-7a09e0d21cde" providerId="ADAL" clId="{DC4270E6-AFBC-4346-B1ED-4ADA2441A65A}" dt="2022-11-15T11:33:24.469" v="106" actId="478"/>
          <ac:spMkLst>
            <pc:docMk/>
            <pc:sldMk cId="2880196055" sldId="270"/>
            <ac:spMk id="37" creationId="{00000000-0000-0000-0000-000000000000}"/>
          </ac:spMkLst>
        </pc:spChg>
        <pc:spChg chg="mod">
          <ac:chgData name="Mr C Rooney" userId="9e39b513-0c6c-41a6-b694-7a09e0d21cde" providerId="ADAL" clId="{DC4270E6-AFBC-4346-B1ED-4ADA2441A65A}" dt="2022-11-15T11:30:55.674" v="10" actId="1076"/>
          <ac:spMkLst>
            <pc:docMk/>
            <pc:sldMk cId="2880196055" sldId="270"/>
            <ac:spMk id="38" creationId="{00000000-0000-0000-0000-000000000000}"/>
          </ac:spMkLst>
        </pc:spChg>
        <pc:spChg chg="mod">
          <ac:chgData name="Mr C Rooney" userId="9e39b513-0c6c-41a6-b694-7a09e0d21cde" providerId="ADAL" clId="{DC4270E6-AFBC-4346-B1ED-4ADA2441A65A}" dt="2022-11-15T11:30:55.674" v="10" actId="1076"/>
          <ac:spMkLst>
            <pc:docMk/>
            <pc:sldMk cId="2880196055" sldId="270"/>
            <ac:spMk id="40" creationId="{00000000-0000-0000-0000-000000000000}"/>
          </ac:spMkLst>
        </pc:spChg>
        <pc:spChg chg="mod">
          <ac:chgData name="Mr C Rooney" userId="9e39b513-0c6c-41a6-b694-7a09e0d21cde" providerId="ADAL" clId="{DC4270E6-AFBC-4346-B1ED-4ADA2441A65A}" dt="2022-11-15T11:30:55.674" v="10" actId="1076"/>
          <ac:spMkLst>
            <pc:docMk/>
            <pc:sldMk cId="2880196055" sldId="270"/>
            <ac:spMk id="41" creationId="{00000000-0000-0000-0000-000000000000}"/>
          </ac:spMkLst>
        </pc:spChg>
        <pc:spChg chg="del">
          <ac:chgData name="Mr C Rooney" userId="9e39b513-0c6c-41a6-b694-7a09e0d21cde" providerId="ADAL" clId="{DC4270E6-AFBC-4346-B1ED-4ADA2441A65A}" dt="2022-11-15T11:30:26.675" v="3" actId="478"/>
          <ac:spMkLst>
            <pc:docMk/>
            <pc:sldMk cId="2880196055" sldId="270"/>
            <ac:spMk id="42" creationId="{00000000-0000-0000-0000-000000000000}"/>
          </ac:spMkLst>
        </pc:spChg>
        <pc:spChg chg="del">
          <ac:chgData name="Mr C Rooney" userId="9e39b513-0c6c-41a6-b694-7a09e0d21cde" providerId="ADAL" clId="{DC4270E6-AFBC-4346-B1ED-4ADA2441A65A}" dt="2022-11-15T11:30:29.994" v="5" actId="478"/>
          <ac:spMkLst>
            <pc:docMk/>
            <pc:sldMk cId="2880196055" sldId="270"/>
            <ac:spMk id="44" creationId="{00000000-0000-0000-0000-000000000000}"/>
          </ac:spMkLst>
        </pc:spChg>
        <pc:spChg chg="del">
          <ac:chgData name="Mr C Rooney" userId="9e39b513-0c6c-41a6-b694-7a09e0d21cde" providerId="ADAL" clId="{DC4270E6-AFBC-4346-B1ED-4ADA2441A65A}" dt="2022-11-15T11:30:28.451" v="4" actId="478"/>
          <ac:spMkLst>
            <pc:docMk/>
            <pc:sldMk cId="2880196055" sldId="270"/>
            <ac:spMk id="45" creationId="{00000000-0000-0000-0000-000000000000}"/>
          </ac:spMkLst>
        </pc:spChg>
        <pc:spChg chg="mod">
          <ac:chgData name="Mr C Rooney" userId="9e39b513-0c6c-41a6-b694-7a09e0d21cde" providerId="ADAL" clId="{DC4270E6-AFBC-4346-B1ED-4ADA2441A65A}" dt="2022-11-18T16:48:26.772" v="130"/>
          <ac:spMkLst>
            <pc:docMk/>
            <pc:sldMk cId="2880196055" sldId="270"/>
            <ac:spMk id="85" creationId="{F9C6C34D-DF77-4F07-BB33-9FCF66781E49}"/>
          </ac:spMkLst>
        </pc:spChg>
        <pc:spChg chg="mod">
          <ac:chgData name="Mr C Rooney" userId="9e39b513-0c6c-41a6-b694-7a09e0d21cde" providerId="ADAL" clId="{DC4270E6-AFBC-4346-B1ED-4ADA2441A65A}" dt="2022-11-18T16:48:26.772" v="130"/>
          <ac:spMkLst>
            <pc:docMk/>
            <pc:sldMk cId="2880196055" sldId="270"/>
            <ac:spMk id="88" creationId="{BFEB99C8-20F4-4065-89EB-ACFA46A60F02}"/>
          </ac:spMkLst>
        </pc:spChg>
        <pc:spChg chg="mod">
          <ac:chgData name="Mr C Rooney" userId="9e39b513-0c6c-41a6-b694-7a09e0d21cde" providerId="ADAL" clId="{DC4270E6-AFBC-4346-B1ED-4ADA2441A65A}" dt="2022-11-18T16:48:26.772" v="130"/>
          <ac:spMkLst>
            <pc:docMk/>
            <pc:sldMk cId="2880196055" sldId="270"/>
            <ac:spMk id="89" creationId="{833816FE-47A5-4B79-84B4-E55712428005}"/>
          </ac:spMkLst>
        </pc:spChg>
        <pc:spChg chg="mod">
          <ac:chgData name="Mr C Rooney" userId="9e39b513-0c6c-41a6-b694-7a09e0d21cde" providerId="ADAL" clId="{DC4270E6-AFBC-4346-B1ED-4ADA2441A65A}" dt="2022-11-18T16:48:26.772" v="130"/>
          <ac:spMkLst>
            <pc:docMk/>
            <pc:sldMk cId="2880196055" sldId="270"/>
            <ac:spMk id="90" creationId="{D4A96139-91E7-4B6A-B568-B859D8D9900F}"/>
          </ac:spMkLst>
        </pc:spChg>
        <pc:spChg chg="mod">
          <ac:chgData name="Mr C Rooney" userId="9e39b513-0c6c-41a6-b694-7a09e0d21cde" providerId="ADAL" clId="{DC4270E6-AFBC-4346-B1ED-4ADA2441A65A}" dt="2022-11-18T16:48:26.772" v="130"/>
          <ac:spMkLst>
            <pc:docMk/>
            <pc:sldMk cId="2880196055" sldId="270"/>
            <ac:spMk id="91" creationId="{13AF90F3-0BA8-4D55-88A2-FA2057F989AC}"/>
          </ac:spMkLst>
        </pc:spChg>
        <pc:spChg chg="mod">
          <ac:chgData name="Mr C Rooney" userId="9e39b513-0c6c-41a6-b694-7a09e0d21cde" providerId="ADAL" clId="{DC4270E6-AFBC-4346-B1ED-4ADA2441A65A}" dt="2022-11-18T16:48:26.772" v="130"/>
          <ac:spMkLst>
            <pc:docMk/>
            <pc:sldMk cId="2880196055" sldId="270"/>
            <ac:spMk id="92" creationId="{6D52BAD1-8B99-4047-B38E-4ECD9BE1FD0B}"/>
          </ac:spMkLst>
        </pc:spChg>
        <pc:spChg chg="mod">
          <ac:chgData name="Mr C Rooney" userId="9e39b513-0c6c-41a6-b694-7a09e0d21cde" providerId="ADAL" clId="{DC4270E6-AFBC-4346-B1ED-4ADA2441A65A}" dt="2022-11-18T16:48:26.772" v="130"/>
          <ac:spMkLst>
            <pc:docMk/>
            <pc:sldMk cId="2880196055" sldId="270"/>
            <ac:spMk id="94" creationId="{9E0CB4C8-D9F9-48E2-9CB6-097CB4D0E401}"/>
          </ac:spMkLst>
        </pc:spChg>
        <pc:spChg chg="mod">
          <ac:chgData name="Mr C Rooney" userId="9e39b513-0c6c-41a6-b694-7a09e0d21cde" providerId="ADAL" clId="{DC4270E6-AFBC-4346-B1ED-4ADA2441A65A}" dt="2022-11-18T16:48:26.772" v="130"/>
          <ac:spMkLst>
            <pc:docMk/>
            <pc:sldMk cId="2880196055" sldId="270"/>
            <ac:spMk id="95" creationId="{242D763C-3C6A-4DAA-8526-E5A5792C4EE2}"/>
          </ac:spMkLst>
        </pc:spChg>
        <pc:spChg chg="mod">
          <ac:chgData name="Mr C Rooney" userId="9e39b513-0c6c-41a6-b694-7a09e0d21cde" providerId="ADAL" clId="{DC4270E6-AFBC-4346-B1ED-4ADA2441A65A}" dt="2022-11-18T16:48:26.772" v="130"/>
          <ac:spMkLst>
            <pc:docMk/>
            <pc:sldMk cId="2880196055" sldId="270"/>
            <ac:spMk id="96" creationId="{AF74C467-ABEA-4960-8F0F-28CFAAC40B7A}"/>
          </ac:spMkLst>
        </pc:spChg>
        <pc:spChg chg="mod">
          <ac:chgData name="Mr C Rooney" userId="9e39b513-0c6c-41a6-b694-7a09e0d21cde" providerId="ADAL" clId="{DC4270E6-AFBC-4346-B1ED-4ADA2441A65A}" dt="2022-11-18T16:48:26.772" v="130"/>
          <ac:spMkLst>
            <pc:docMk/>
            <pc:sldMk cId="2880196055" sldId="270"/>
            <ac:spMk id="97" creationId="{56B06316-C805-4FFF-9AF1-4E57590A34A1}"/>
          </ac:spMkLst>
        </pc:spChg>
        <pc:spChg chg="add mod">
          <ac:chgData name="Mr C Rooney" userId="9e39b513-0c6c-41a6-b694-7a09e0d21cde" providerId="ADAL" clId="{DC4270E6-AFBC-4346-B1ED-4ADA2441A65A}" dt="2022-11-18T16:49:10.068" v="136" actId="1076"/>
          <ac:spMkLst>
            <pc:docMk/>
            <pc:sldMk cId="2880196055" sldId="270"/>
            <ac:spMk id="98" creationId="{8497909E-3AAD-4DC1-8D41-30D51AA2E71F}"/>
          </ac:spMkLst>
        </pc:spChg>
        <pc:spChg chg="add mod">
          <ac:chgData name="Mr C Rooney" userId="9e39b513-0c6c-41a6-b694-7a09e0d21cde" providerId="ADAL" clId="{DC4270E6-AFBC-4346-B1ED-4ADA2441A65A}" dt="2022-11-18T16:49:10.068" v="136" actId="1076"/>
          <ac:spMkLst>
            <pc:docMk/>
            <pc:sldMk cId="2880196055" sldId="270"/>
            <ac:spMk id="99" creationId="{AAEC521B-7E20-49C8-9417-3FA2EDE55E67}"/>
          </ac:spMkLst>
        </pc:spChg>
        <pc:spChg chg="add mod">
          <ac:chgData name="Mr C Rooney" userId="9e39b513-0c6c-41a6-b694-7a09e0d21cde" providerId="ADAL" clId="{DC4270E6-AFBC-4346-B1ED-4ADA2441A65A}" dt="2022-11-18T16:49:10.068" v="136" actId="1076"/>
          <ac:spMkLst>
            <pc:docMk/>
            <pc:sldMk cId="2880196055" sldId="270"/>
            <ac:spMk id="100" creationId="{3716B6A1-7019-4B94-8710-9F9128B76B5F}"/>
          </ac:spMkLst>
        </pc:spChg>
        <pc:spChg chg="add mod">
          <ac:chgData name="Mr C Rooney" userId="9e39b513-0c6c-41a6-b694-7a09e0d21cde" providerId="ADAL" clId="{DC4270E6-AFBC-4346-B1ED-4ADA2441A65A}" dt="2022-11-18T16:49:10.068" v="136" actId="1076"/>
          <ac:spMkLst>
            <pc:docMk/>
            <pc:sldMk cId="2880196055" sldId="270"/>
            <ac:spMk id="101" creationId="{7D718B38-792B-453A-B29D-5CF13DBE30E1}"/>
          </ac:spMkLst>
        </pc:spChg>
        <pc:spChg chg="mod">
          <ac:chgData name="Mr C Rooney" userId="9e39b513-0c6c-41a6-b694-7a09e0d21cde" providerId="ADAL" clId="{DC4270E6-AFBC-4346-B1ED-4ADA2441A65A}" dt="2022-11-18T16:48:26.772" v="130"/>
          <ac:spMkLst>
            <pc:docMk/>
            <pc:sldMk cId="2880196055" sldId="270"/>
            <ac:spMk id="105" creationId="{435357FC-2330-4DA8-8D67-653EBF88A22A}"/>
          </ac:spMkLst>
        </pc:spChg>
        <pc:spChg chg="mod">
          <ac:chgData name="Mr C Rooney" userId="9e39b513-0c6c-41a6-b694-7a09e0d21cde" providerId="ADAL" clId="{DC4270E6-AFBC-4346-B1ED-4ADA2441A65A}" dt="2022-11-18T16:48:26.772" v="130"/>
          <ac:spMkLst>
            <pc:docMk/>
            <pc:sldMk cId="2880196055" sldId="270"/>
            <ac:spMk id="108" creationId="{982CBBC3-F116-40D5-AB04-4B8A4B509833}"/>
          </ac:spMkLst>
        </pc:spChg>
        <pc:spChg chg="mod">
          <ac:chgData name="Mr C Rooney" userId="9e39b513-0c6c-41a6-b694-7a09e0d21cde" providerId="ADAL" clId="{DC4270E6-AFBC-4346-B1ED-4ADA2441A65A}" dt="2022-11-18T16:48:26.772" v="130"/>
          <ac:spMkLst>
            <pc:docMk/>
            <pc:sldMk cId="2880196055" sldId="270"/>
            <ac:spMk id="109" creationId="{125447FD-33F2-4279-85FE-6DA8E089B7DB}"/>
          </ac:spMkLst>
        </pc:spChg>
        <pc:spChg chg="mod">
          <ac:chgData name="Mr C Rooney" userId="9e39b513-0c6c-41a6-b694-7a09e0d21cde" providerId="ADAL" clId="{DC4270E6-AFBC-4346-B1ED-4ADA2441A65A}" dt="2022-11-18T16:48:26.772" v="130"/>
          <ac:spMkLst>
            <pc:docMk/>
            <pc:sldMk cId="2880196055" sldId="270"/>
            <ac:spMk id="110" creationId="{BBA7B6E9-E0E6-432A-988D-7BA0A2765288}"/>
          </ac:spMkLst>
        </pc:spChg>
        <pc:spChg chg="mod">
          <ac:chgData name="Mr C Rooney" userId="9e39b513-0c6c-41a6-b694-7a09e0d21cde" providerId="ADAL" clId="{DC4270E6-AFBC-4346-B1ED-4ADA2441A65A}" dt="2022-11-18T16:48:26.772" v="130"/>
          <ac:spMkLst>
            <pc:docMk/>
            <pc:sldMk cId="2880196055" sldId="270"/>
            <ac:spMk id="111" creationId="{A303013F-8F89-4754-8392-6798AAEFD775}"/>
          </ac:spMkLst>
        </pc:spChg>
        <pc:spChg chg="mod">
          <ac:chgData name="Mr C Rooney" userId="9e39b513-0c6c-41a6-b694-7a09e0d21cde" providerId="ADAL" clId="{DC4270E6-AFBC-4346-B1ED-4ADA2441A65A}" dt="2022-11-18T16:48:26.772" v="130"/>
          <ac:spMkLst>
            <pc:docMk/>
            <pc:sldMk cId="2880196055" sldId="270"/>
            <ac:spMk id="112" creationId="{263BFD20-55DF-46B0-B3A1-C5B6D03A1B3D}"/>
          </ac:spMkLst>
        </pc:spChg>
        <pc:spChg chg="mod">
          <ac:chgData name="Mr C Rooney" userId="9e39b513-0c6c-41a6-b694-7a09e0d21cde" providerId="ADAL" clId="{DC4270E6-AFBC-4346-B1ED-4ADA2441A65A}" dt="2022-11-18T16:48:26.772" v="130"/>
          <ac:spMkLst>
            <pc:docMk/>
            <pc:sldMk cId="2880196055" sldId="270"/>
            <ac:spMk id="114" creationId="{4B5E5700-EBF5-45DC-B2DA-16FAD342B54F}"/>
          </ac:spMkLst>
        </pc:spChg>
        <pc:spChg chg="del">
          <ac:chgData name="Mr C Rooney" userId="9e39b513-0c6c-41a6-b694-7a09e0d21cde" providerId="ADAL" clId="{DC4270E6-AFBC-4346-B1ED-4ADA2441A65A}" dt="2022-11-15T11:30:40.707" v="9" actId="478"/>
          <ac:spMkLst>
            <pc:docMk/>
            <pc:sldMk cId="2880196055" sldId="270"/>
            <ac:spMk id="115" creationId="{00000000-0000-0000-0000-000000000000}"/>
          </ac:spMkLst>
        </pc:spChg>
        <pc:spChg chg="mod">
          <ac:chgData name="Mr C Rooney" userId="9e39b513-0c6c-41a6-b694-7a09e0d21cde" providerId="ADAL" clId="{DC4270E6-AFBC-4346-B1ED-4ADA2441A65A}" dt="2022-11-18T16:48:26.772" v="130"/>
          <ac:spMkLst>
            <pc:docMk/>
            <pc:sldMk cId="2880196055" sldId="270"/>
            <ac:spMk id="115" creationId="{3EBCD81A-DC53-4846-B9FF-D156858D7CD7}"/>
          </ac:spMkLst>
        </pc:spChg>
        <pc:spChg chg="mod">
          <ac:chgData name="Mr C Rooney" userId="9e39b513-0c6c-41a6-b694-7a09e0d21cde" providerId="ADAL" clId="{DC4270E6-AFBC-4346-B1ED-4ADA2441A65A}" dt="2022-11-18T16:48:26.772" v="130"/>
          <ac:spMkLst>
            <pc:docMk/>
            <pc:sldMk cId="2880196055" sldId="270"/>
            <ac:spMk id="116" creationId="{40704200-B244-49A6-8A1C-89E51EC54481}"/>
          </ac:spMkLst>
        </pc:spChg>
        <pc:spChg chg="mod">
          <ac:chgData name="Mr C Rooney" userId="9e39b513-0c6c-41a6-b694-7a09e0d21cde" providerId="ADAL" clId="{DC4270E6-AFBC-4346-B1ED-4ADA2441A65A}" dt="2022-11-18T16:48:26.772" v="130"/>
          <ac:spMkLst>
            <pc:docMk/>
            <pc:sldMk cId="2880196055" sldId="270"/>
            <ac:spMk id="117" creationId="{981990AC-30E2-49AD-B76D-4F7577719A84}"/>
          </ac:spMkLst>
        </pc:spChg>
        <pc:spChg chg="add mod">
          <ac:chgData name="Mr C Rooney" userId="9e39b513-0c6c-41a6-b694-7a09e0d21cde" providerId="ADAL" clId="{DC4270E6-AFBC-4346-B1ED-4ADA2441A65A}" dt="2022-11-18T16:49:18.324" v="137" actId="1076"/>
          <ac:spMkLst>
            <pc:docMk/>
            <pc:sldMk cId="2880196055" sldId="270"/>
            <ac:spMk id="118" creationId="{1F495572-B5B9-4D16-BF77-061EED3CF63F}"/>
          </ac:spMkLst>
        </pc:spChg>
        <pc:spChg chg="add mod">
          <ac:chgData name="Mr C Rooney" userId="9e39b513-0c6c-41a6-b694-7a09e0d21cde" providerId="ADAL" clId="{DC4270E6-AFBC-4346-B1ED-4ADA2441A65A}" dt="2022-11-18T16:49:18.324" v="137" actId="1076"/>
          <ac:spMkLst>
            <pc:docMk/>
            <pc:sldMk cId="2880196055" sldId="270"/>
            <ac:spMk id="119" creationId="{B4CA63BE-0450-45E3-99AF-9430E011D11D}"/>
          </ac:spMkLst>
        </pc:spChg>
        <pc:spChg chg="add mod">
          <ac:chgData name="Mr C Rooney" userId="9e39b513-0c6c-41a6-b694-7a09e0d21cde" providerId="ADAL" clId="{DC4270E6-AFBC-4346-B1ED-4ADA2441A65A}" dt="2022-11-18T16:49:18.324" v="137" actId="1076"/>
          <ac:spMkLst>
            <pc:docMk/>
            <pc:sldMk cId="2880196055" sldId="270"/>
            <ac:spMk id="120" creationId="{E285A5C1-F097-4DCE-8CDF-F5485052A8BB}"/>
          </ac:spMkLst>
        </pc:spChg>
        <pc:spChg chg="add mod">
          <ac:chgData name="Mr C Rooney" userId="9e39b513-0c6c-41a6-b694-7a09e0d21cde" providerId="ADAL" clId="{DC4270E6-AFBC-4346-B1ED-4ADA2441A65A}" dt="2022-11-18T16:49:18.324" v="137" actId="1076"/>
          <ac:spMkLst>
            <pc:docMk/>
            <pc:sldMk cId="2880196055" sldId="270"/>
            <ac:spMk id="121" creationId="{6A329AC7-3033-456B-90E1-87C41FFE2D12}"/>
          </ac:spMkLst>
        </pc:spChg>
        <pc:spChg chg="add mod">
          <ac:chgData name="Mr C Rooney" userId="9e39b513-0c6c-41a6-b694-7a09e0d21cde" providerId="ADAL" clId="{DC4270E6-AFBC-4346-B1ED-4ADA2441A65A}" dt="2022-11-18T16:47:41.262" v="125" actId="14100"/>
          <ac:spMkLst>
            <pc:docMk/>
            <pc:sldMk cId="2880196055" sldId="270"/>
            <ac:spMk id="146" creationId="{52D96B25-ADA3-4000-8154-5905D09B096D}"/>
          </ac:spMkLst>
        </pc:spChg>
        <pc:spChg chg="add mod">
          <ac:chgData name="Mr C Rooney" userId="9e39b513-0c6c-41a6-b694-7a09e0d21cde" providerId="ADAL" clId="{DC4270E6-AFBC-4346-B1ED-4ADA2441A65A}" dt="2022-11-18T16:47:41.262" v="125" actId="14100"/>
          <ac:spMkLst>
            <pc:docMk/>
            <pc:sldMk cId="2880196055" sldId="270"/>
            <ac:spMk id="147" creationId="{4FB4894B-EF83-4C6E-93D3-677D19E2D0CA}"/>
          </ac:spMkLst>
        </pc:spChg>
        <pc:spChg chg="add mod">
          <ac:chgData name="Mr C Rooney" userId="9e39b513-0c6c-41a6-b694-7a09e0d21cde" providerId="ADAL" clId="{DC4270E6-AFBC-4346-B1ED-4ADA2441A65A}" dt="2022-11-18T16:47:41.262" v="125" actId="14100"/>
          <ac:spMkLst>
            <pc:docMk/>
            <pc:sldMk cId="2880196055" sldId="270"/>
            <ac:spMk id="148" creationId="{911E9C6C-BFDB-414A-8FBA-619B655E6001}"/>
          </ac:spMkLst>
        </pc:spChg>
        <pc:spChg chg="add mod">
          <ac:chgData name="Mr C Rooney" userId="9e39b513-0c6c-41a6-b694-7a09e0d21cde" providerId="ADAL" clId="{DC4270E6-AFBC-4346-B1ED-4ADA2441A65A}" dt="2022-11-18T16:47:41.262" v="125" actId="14100"/>
          <ac:spMkLst>
            <pc:docMk/>
            <pc:sldMk cId="2880196055" sldId="270"/>
            <ac:spMk id="149" creationId="{E305F8A6-5194-42F2-998E-32A3335E165D}"/>
          </ac:spMkLst>
        </pc:spChg>
        <pc:spChg chg="mod">
          <ac:chgData name="Mr C Rooney" userId="9e39b513-0c6c-41a6-b694-7a09e0d21cde" providerId="ADAL" clId="{DC4270E6-AFBC-4346-B1ED-4ADA2441A65A}" dt="2022-11-15T11:33:41.450" v="113"/>
          <ac:spMkLst>
            <pc:docMk/>
            <pc:sldMk cId="2880196055" sldId="270"/>
            <ac:spMk id="261" creationId="{6592EC07-0D5F-49C0-B33F-E66449EC51E7}"/>
          </ac:spMkLst>
        </pc:spChg>
        <pc:spChg chg="mod">
          <ac:chgData name="Mr C Rooney" userId="9e39b513-0c6c-41a6-b694-7a09e0d21cde" providerId="ADAL" clId="{DC4270E6-AFBC-4346-B1ED-4ADA2441A65A}" dt="2022-11-15T11:33:41.450" v="113"/>
          <ac:spMkLst>
            <pc:docMk/>
            <pc:sldMk cId="2880196055" sldId="270"/>
            <ac:spMk id="264" creationId="{602BA783-C521-42EB-A888-35E79BAAC55B}"/>
          </ac:spMkLst>
        </pc:spChg>
        <pc:spChg chg="mod">
          <ac:chgData name="Mr C Rooney" userId="9e39b513-0c6c-41a6-b694-7a09e0d21cde" providerId="ADAL" clId="{DC4270E6-AFBC-4346-B1ED-4ADA2441A65A}" dt="2022-11-15T11:33:41.450" v="113"/>
          <ac:spMkLst>
            <pc:docMk/>
            <pc:sldMk cId="2880196055" sldId="270"/>
            <ac:spMk id="265" creationId="{69A98005-3EA4-45B6-B73C-766DA8348AE5}"/>
          </ac:spMkLst>
        </pc:spChg>
        <pc:spChg chg="mod">
          <ac:chgData name="Mr C Rooney" userId="9e39b513-0c6c-41a6-b694-7a09e0d21cde" providerId="ADAL" clId="{DC4270E6-AFBC-4346-B1ED-4ADA2441A65A}" dt="2022-11-15T11:33:41.450" v="113"/>
          <ac:spMkLst>
            <pc:docMk/>
            <pc:sldMk cId="2880196055" sldId="270"/>
            <ac:spMk id="266" creationId="{4CEC103B-7C3A-4D9C-9785-7FDC2DC5BAF9}"/>
          </ac:spMkLst>
        </pc:spChg>
        <pc:spChg chg="mod">
          <ac:chgData name="Mr C Rooney" userId="9e39b513-0c6c-41a6-b694-7a09e0d21cde" providerId="ADAL" clId="{DC4270E6-AFBC-4346-B1ED-4ADA2441A65A}" dt="2022-11-15T11:33:41.450" v="113"/>
          <ac:spMkLst>
            <pc:docMk/>
            <pc:sldMk cId="2880196055" sldId="270"/>
            <ac:spMk id="267" creationId="{BE199EDB-7ADF-45A4-894C-82D06B8342F9}"/>
          </ac:spMkLst>
        </pc:spChg>
        <pc:spChg chg="mod">
          <ac:chgData name="Mr C Rooney" userId="9e39b513-0c6c-41a6-b694-7a09e0d21cde" providerId="ADAL" clId="{DC4270E6-AFBC-4346-B1ED-4ADA2441A65A}" dt="2022-11-15T11:33:41.450" v="113"/>
          <ac:spMkLst>
            <pc:docMk/>
            <pc:sldMk cId="2880196055" sldId="270"/>
            <ac:spMk id="268" creationId="{06FB977F-5A38-4776-B417-2C0D7E2AEE2E}"/>
          </ac:spMkLst>
        </pc:spChg>
        <pc:spChg chg="mod">
          <ac:chgData name="Mr C Rooney" userId="9e39b513-0c6c-41a6-b694-7a09e0d21cde" providerId="ADAL" clId="{DC4270E6-AFBC-4346-B1ED-4ADA2441A65A}" dt="2022-11-15T11:33:41.450" v="113"/>
          <ac:spMkLst>
            <pc:docMk/>
            <pc:sldMk cId="2880196055" sldId="270"/>
            <ac:spMk id="270" creationId="{40A8C90F-FD28-4BB3-9812-4AE6FA57D5ED}"/>
          </ac:spMkLst>
        </pc:spChg>
        <pc:spChg chg="mod">
          <ac:chgData name="Mr C Rooney" userId="9e39b513-0c6c-41a6-b694-7a09e0d21cde" providerId="ADAL" clId="{DC4270E6-AFBC-4346-B1ED-4ADA2441A65A}" dt="2022-11-15T11:33:41.450" v="113"/>
          <ac:spMkLst>
            <pc:docMk/>
            <pc:sldMk cId="2880196055" sldId="270"/>
            <ac:spMk id="271" creationId="{DD50DA4A-3C79-4F83-837E-BF5AF613B963}"/>
          </ac:spMkLst>
        </pc:spChg>
        <pc:spChg chg="mod">
          <ac:chgData name="Mr C Rooney" userId="9e39b513-0c6c-41a6-b694-7a09e0d21cde" providerId="ADAL" clId="{DC4270E6-AFBC-4346-B1ED-4ADA2441A65A}" dt="2022-11-15T11:33:41.450" v="113"/>
          <ac:spMkLst>
            <pc:docMk/>
            <pc:sldMk cId="2880196055" sldId="270"/>
            <ac:spMk id="272" creationId="{127A3801-3323-441C-B0C9-B9A94F373A9A}"/>
          </ac:spMkLst>
        </pc:spChg>
        <pc:spChg chg="mod">
          <ac:chgData name="Mr C Rooney" userId="9e39b513-0c6c-41a6-b694-7a09e0d21cde" providerId="ADAL" clId="{DC4270E6-AFBC-4346-B1ED-4ADA2441A65A}" dt="2022-11-15T11:33:41.450" v="113"/>
          <ac:spMkLst>
            <pc:docMk/>
            <pc:sldMk cId="2880196055" sldId="270"/>
            <ac:spMk id="273" creationId="{2AA81B57-7F3F-4CE5-9EE2-81A175A62408}"/>
          </ac:spMkLst>
        </pc:spChg>
        <pc:spChg chg="add del mod">
          <ac:chgData name="Mr C Rooney" userId="9e39b513-0c6c-41a6-b694-7a09e0d21cde" providerId="ADAL" clId="{DC4270E6-AFBC-4346-B1ED-4ADA2441A65A}" dt="2022-11-18T16:48:19.364" v="129" actId="478"/>
          <ac:spMkLst>
            <pc:docMk/>
            <pc:sldMk cId="2880196055" sldId="270"/>
            <ac:spMk id="274" creationId="{72270685-F295-46AF-ADDE-A7C8CF3AB0CE}"/>
          </ac:spMkLst>
        </pc:spChg>
        <pc:spChg chg="add del mod">
          <ac:chgData name="Mr C Rooney" userId="9e39b513-0c6c-41a6-b694-7a09e0d21cde" providerId="ADAL" clId="{DC4270E6-AFBC-4346-B1ED-4ADA2441A65A}" dt="2022-11-18T16:48:19.364" v="129" actId="478"/>
          <ac:spMkLst>
            <pc:docMk/>
            <pc:sldMk cId="2880196055" sldId="270"/>
            <ac:spMk id="275" creationId="{3BDE2679-68E1-4EDD-9B62-3F78A5ABFEA5}"/>
          </ac:spMkLst>
        </pc:spChg>
        <pc:spChg chg="add del mod">
          <ac:chgData name="Mr C Rooney" userId="9e39b513-0c6c-41a6-b694-7a09e0d21cde" providerId="ADAL" clId="{DC4270E6-AFBC-4346-B1ED-4ADA2441A65A}" dt="2022-11-18T16:48:19.364" v="129" actId="478"/>
          <ac:spMkLst>
            <pc:docMk/>
            <pc:sldMk cId="2880196055" sldId="270"/>
            <ac:spMk id="276" creationId="{BA704219-ACB8-477B-BD8C-B8A92429FDAF}"/>
          </ac:spMkLst>
        </pc:spChg>
        <pc:spChg chg="add del mod">
          <ac:chgData name="Mr C Rooney" userId="9e39b513-0c6c-41a6-b694-7a09e0d21cde" providerId="ADAL" clId="{DC4270E6-AFBC-4346-B1ED-4ADA2441A65A}" dt="2022-11-18T16:48:19.364" v="129" actId="478"/>
          <ac:spMkLst>
            <pc:docMk/>
            <pc:sldMk cId="2880196055" sldId="270"/>
            <ac:spMk id="277" creationId="{9BF25E6D-2BF3-44EC-9EF7-190B96B75482}"/>
          </ac:spMkLst>
        </pc:spChg>
        <pc:spChg chg="mod">
          <ac:chgData name="Mr C Rooney" userId="9e39b513-0c6c-41a6-b694-7a09e0d21cde" providerId="ADAL" clId="{DC4270E6-AFBC-4346-B1ED-4ADA2441A65A}" dt="2022-11-15T11:33:50.984" v="115"/>
          <ac:spMkLst>
            <pc:docMk/>
            <pc:sldMk cId="2880196055" sldId="270"/>
            <ac:spMk id="281" creationId="{3A753B27-43D0-4B32-9C58-716EA28CFBE9}"/>
          </ac:spMkLst>
        </pc:spChg>
        <pc:spChg chg="mod">
          <ac:chgData name="Mr C Rooney" userId="9e39b513-0c6c-41a6-b694-7a09e0d21cde" providerId="ADAL" clId="{DC4270E6-AFBC-4346-B1ED-4ADA2441A65A}" dt="2022-11-15T11:33:50.984" v="115"/>
          <ac:spMkLst>
            <pc:docMk/>
            <pc:sldMk cId="2880196055" sldId="270"/>
            <ac:spMk id="284" creationId="{ECA5FA6C-0268-430D-A3DE-4FA08055119D}"/>
          </ac:spMkLst>
        </pc:spChg>
        <pc:spChg chg="mod">
          <ac:chgData name="Mr C Rooney" userId="9e39b513-0c6c-41a6-b694-7a09e0d21cde" providerId="ADAL" clId="{DC4270E6-AFBC-4346-B1ED-4ADA2441A65A}" dt="2022-11-15T11:33:50.984" v="115"/>
          <ac:spMkLst>
            <pc:docMk/>
            <pc:sldMk cId="2880196055" sldId="270"/>
            <ac:spMk id="285" creationId="{D9900F66-FF1B-4B5A-A19E-42D05DBC4335}"/>
          </ac:spMkLst>
        </pc:spChg>
        <pc:spChg chg="mod">
          <ac:chgData name="Mr C Rooney" userId="9e39b513-0c6c-41a6-b694-7a09e0d21cde" providerId="ADAL" clId="{DC4270E6-AFBC-4346-B1ED-4ADA2441A65A}" dt="2022-11-15T11:33:50.984" v="115"/>
          <ac:spMkLst>
            <pc:docMk/>
            <pc:sldMk cId="2880196055" sldId="270"/>
            <ac:spMk id="286" creationId="{8CBA1BA3-1A3E-4DDD-A3B9-A3385ED9EECA}"/>
          </ac:spMkLst>
        </pc:spChg>
        <pc:spChg chg="mod">
          <ac:chgData name="Mr C Rooney" userId="9e39b513-0c6c-41a6-b694-7a09e0d21cde" providerId="ADAL" clId="{DC4270E6-AFBC-4346-B1ED-4ADA2441A65A}" dt="2022-11-15T11:33:50.984" v="115"/>
          <ac:spMkLst>
            <pc:docMk/>
            <pc:sldMk cId="2880196055" sldId="270"/>
            <ac:spMk id="287" creationId="{195A970B-A311-48C0-990C-4B79DA875334}"/>
          </ac:spMkLst>
        </pc:spChg>
        <pc:spChg chg="mod">
          <ac:chgData name="Mr C Rooney" userId="9e39b513-0c6c-41a6-b694-7a09e0d21cde" providerId="ADAL" clId="{DC4270E6-AFBC-4346-B1ED-4ADA2441A65A}" dt="2022-11-15T11:33:50.984" v="115"/>
          <ac:spMkLst>
            <pc:docMk/>
            <pc:sldMk cId="2880196055" sldId="270"/>
            <ac:spMk id="288" creationId="{20E9E59A-2013-4BEF-B53E-A775C764AF87}"/>
          </ac:spMkLst>
        </pc:spChg>
        <pc:spChg chg="mod">
          <ac:chgData name="Mr C Rooney" userId="9e39b513-0c6c-41a6-b694-7a09e0d21cde" providerId="ADAL" clId="{DC4270E6-AFBC-4346-B1ED-4ADA2441A65A}" dt="2022-11-15T11:33:50.984" v="115"/>
          <ac:spMkLst>
            <pc:docMk/>
            <pc:sldMk cId="2880196055" sldId="270"/>
            <ac:spMk id="290" creationId="{A9DB709B-1D30-49E5-9E79-2229993385DE}"/>
          </ac:spMkLst>
        </pc:spChg>
        <pc:spChg chg="mod">
          <ac:chgData name="Mr C Rooney" userId="9e39b513-0c6c-41a6-b694-7a09e0d21cde" providerId="ADAL" clId="{DC4270E6-AFBC-4346-B1ED-4ADA2441A65A}" dt="2022-11-15T11:33:50.984" v="115"/>
          <ac:spMkLst>
            <pc:docMk/>
            <pc:sldMk cId="2880196055" sldId="270"/>
            <ac:spMk id="291" creationId="{FFC26F84-2CE2-4432-B2D5-A70503FE3F7F}"/>
          </ac:spMkLst>
        </pc:spChg>
        <pc:spChg chg="mod">
          <ac:chgData name="Mr C Rooney" userId="9e39b513-0c6c-41a6-b694-7a09e0d21cde" providerId="ADAL" clId="{DC4270E6-AFBC-4346-B1ED-4ADA2441A65A}" dt="2022-11-15T11:33:50.984" v="115"/>
          <ac:spMkLst>
            <pc:docMk/>
            <pc:sldMk cId="2880196055" sldId="270"/>
            <ac:spMk id="292" creationId="{3D8CB83E-0764-40D5-84FF-907E524CABE9}"/>
          </ac:spMkLst>
        </pc:spChg>
        <pc:spChg chg="mod">
          <ac:chgData name="Mr C Rooney" userId="9e39b513-0c6c-41a6-b694-7a09e0d21cde" providerId="ADAL" clId="{DC4270E6-AFBC-4346-B1ED-4ADA2441A65A}" dt="2022-11-15T11:33:50.984" v="115"/>
          <ac:spMkLst>
            <pc:docMk/>
            <pc:sldMk cId="2880196055" sldId="270"/>
            <ac:spMk id="293" creationId="{6C978C85-CBFD-4FDD-873B-297D486215E5}"/>
          </ac:spMkLst>
        </pc:spChg>
        <pc:spChg chg="add mod">
          <ac:chgData name="Mr C Rooney" userId="9e39b513-0c6c-41a6-b694-7a09e0d21cde" providerId="ADAL" clId="{DC4270E6-AFBC-4346-B1ED-4ADA2441A65A}" dt="2022-11-18T16:48:10.140" v="128" actId="1076"/>
          <ac:spMkLst>
            <pc:docMk/>
            <pc:sldMk cId="2880196055" sldId="270"/>
            <ac:spMk id="294" creationId="{6FABCCBF-CC4D-4BF9-B7E6-3E6C2A7C5DDD}"/>
          </ac:spMkLst>
        </pc:spChg>
        <pc:spChg chg="add mod">
          <ac:chgData name="Mr C Rooney" userId="9e39b513-0c6c-41a6-b694-7a09e0d21cde" providerId="ADAL" clId="{DC4270E6-AFBC-4346-B1ED-4ADA2441A65A}" dt="2022-11-18T16:48:10.140" v="128" actId="1076"/>
          <ac:spMkLst>
            <pc:docMk/>
            <pc:sldMk cId="2880196055" sldId="270"/>
            <ac:spMk id="295" creationId="{DD4E3D83-FC14-43E7-B140-ABD54D80D361}"/>
          </ac:spMkLst>
        </pc:spChg>
        <pc:spChg chg="add mod">
          <ac:chgData name="Mr C Rooney" userId="9e39b513-0c6c-41a6-b694-7a09e0d21cde" providerId="ADAL" clId="{DC4270E6-AFBC-4346-B1ED-4ADA2441A65A}" dt="2022-11-18T16:48:10.140" v="128" actId="1076"/>
          <ac:spMkLst>
            <pc:docMk/>
            <pc:sldMk cId="2880196055" sldId="270"/>
            <ac:spMk id="296" creationId="{D2946FC6-2E1D-4F4A-BFCC-C0092B239320}"/>
          </ac:spMkLst>
        </pc:spChg>
        <pc:spChg chg="add mod">
          <ac:chgData name="Mr C Rooney" userId="9e39b513-0c6c-41a6-b694-7a09e0d21cde" providerId="ADAL" clId="{DC4270E6-AFBC-4346-B1ED-4ADA2441A65A}" dt="2022-11-18T16:48:10.140" v="128" actId="1076"/>
          <ac:spMkLst>
            <pc:docMk/>
            <pc:sldMk cId="2880196055" sldId="270"/>
            <ac:spMk id="297" creationId="{961DE488-8E07-4B8D-8899-FF0F86FBB4AB}"/>
          </ac:spMkLst>
        </pc:spChg>
        <pc:spChg chg="mod">
          <ac:chgData name="Mr C Rooney" userId="9e39b513-0c6c-41a6-b694-7a09e0d21cde" providerId="ADAL" clId="{DC4270E6-AFBC-4346-B1ED-4ADA2441A65A}" dt="2022-11-15T11:33:55.976" v="117"/>
          <ac:spMkLst>
            <pc:docMk/>
            <pc:sldMk cId="2880196055" sldId="270"/>
            <ac:spMk id="301" creationId="{47759202-82FF-4A17-9716-3C4878132428}"/>
          </ac:spMkLst>
        </pc:spChg>
        <pc:spChg chg="mod">
          <ac:chgData name="Mr C Rooney" userId="9e39b513-0c6c-41a6-b694-7a09e0d21cde" providerId="ADAL" clId="{DC4270E6-AFBC-4346-B1ED-4ADA2441A65A}" dt="2022-11-15T11:33:55.976" v="117"/>
          <ac:spMkLst>
            <pc:docMk/>
            <pc:sldMk cId="2880196055" sldId="270"/>
            <ac:spMk id="304" creationId="{943175CF-2C41-41FB-8F3F-A63C3DAAB17D}"/>
          </ac:spMkLst>
        </pc:spChg>
        <pc:spChg chg="mod">
          <ac:chgData name="Mr C Rooney" userId="9e39b513-0c6c-41a6-b694-7a09e0d21cde" providerId="ADAL" clId="{DC4270E6-AFBC-4346-B1ED-4ADA2441A65A}" dt="2022-11-15T11:33:55.976" v="117"/>
          <ac:spMkLst>
            <pc:docMk/>
            <pc:sldMk cId="2880196055" sldId="270"/>
            <ac:spMk id="305" creationId="{6633550C-14E1-4D69-8F12-462B2D79E07E}"/>
          </ac:spMkLst>
        </pc:spChg>
        <pc:spChg chg="mod">
          <ac:chgData name="Mr C Rooney" userId="9e39b513-0c6c-41a6-b694-7a09e0d21cde" providerId="ADAL" clId="{DC4270E6-AFBC-4346-B1ED-4ADA2441A65A}" dt="2022-11-15T11:33:55.976" v="117"/>
          <ac:spMkLst>
            <pc:docMk/>
            <pc:sldMk cId="2880196055" sldId="270"/>
            <ac:spMk id="306" creationId="{EC36FBD4-07A6-43E9-8D71-FD41769E5232}"/>
          </ac:spMkLst>
        </pc:spChg>
        <pc:spChg chg="mod">
          <ac:chgData name="Mr C Rooney" userId="9e39b513-0c6c-41a6-b694-7a09e0d21cde" providerId="ADAL" clId="{DC4270E6-AFBC-4346-B1ED-4ADA2441A65A}" dt="2022-11-15T11:33:55.976" v="117"/>
          <ac:spMkLst>
            <pc:docMk/>
            <pc:sldMk cId="2880196055" sldId="270"/>
            <ac:spMk id="307" creationId="{8957EF6D-B099-4568-B7E4-6826066D8DC8}"/>
          </ac:spMkLst>
        </pc:spChg>
        <pc:spChg chg="mod">
          <ac:chgData name="Mr C Rooney" userId="9e39b513-0c6c-41a6-b694-7a09e0d21cde" providerId="ADAL" clId="{DC4270E6-AFBC-4346-B1ED-4ADA2441A65A}" dt="2022-11-15T11:33:55.976" v="117"/>
          <ac:spMkLst>
            <pc:docMk/>
            <pc:sldMk cId="2880196055" sldId="270"/>
            <ac:spMk id="308" creationId="{EB943B57-B9C5-4748-B622-3DB01B94B8F9}"/>
          </ac:spMkLst>
        </pc:spChg>
        <pc:spChg chg="mod">
          <ac:chgData name="Mr C Rooney" userId="9e39b513-0c6c-41a6-b694-7a09e0d21cde" providerId="ADAL" clId="{DC4270E6-AFBC-4346-B1ED-4ADA2441A65A}" dt="2022-11-15T11:33:55.976" v="117"/>
          <ac:spMkLst>
            <pc:docMk/>
            <pc:sldMk cId="2880196055" sldId="270"/>
            <ac:spMk id="310" creationId="{C9FD9FD1-57D7-4D46-8F4C-DC62B1E9D518}"/>
          </ac:spMkLst>
        </pc:spChg>
        <pc:spChg chg="mod">
          <ac:chgData name="Mr C Rooney" userId="9e39b513-0c6c-41a6-b694-7a09e0d21cde" providerId="ADAL" clId="{DC4270E6-AFBC-4346-B1ED-4ADA2441A65A}" dt="2022-11-15T11:33:55.976" v="117"/>
          <ac:spMkLst>
            <pc:docMk/>
            <pc:sldMk cId="2880196055" sldId="270"/>
            <ac:spMk id="311" creationId="{CBC7E81C-FB88-4101-B760-56415C52ADCB}"/>
          </ac:spMkLst>
        </pc:spChg>
        <pc:spChg chg="mod">
          <ac:chgData name="Mr C Rooney" userId="9e39b513-0c6c-41a6-b694-7a09e0d21cde" providerId="ADAL" clId="{DC4270E6-AFBC-4346-B1ED-4ADA2441A65A}" dt="2022-11-15T11:33:55.976" v="117"/>
          <ac:spMkLst>
            <pc:docMk/>
            <pc:sldMk cId="2880196055" sldId="270"/>
            <ac:spMk id="312" creationId="{7CFDFC83-36CD-436F-8CC5-F233C604FA8E}"/>
          </ac:spMkLst>
        </pc:spChg>
        <pc:spChg chg="mod">
          <ac:chgData name="Mr C Rooney" userId="9e39b513-0c6c-41a6-b694-7a09e0d21cde" providerId="ADAL" clId="{DC4270E6-AFBC-4346-B1ED-4ADA2441A65A}" dt="2022-11-15T11:33:55.976" v="117"/>
          <ac:spMkLst>
            <pc:docMk/>
            <pc:sldMk cId="2880196055" sldId="270"/>
            <ac:spMk id="313" creationId="{AA56424E-C10F-4246-8CC2-0719956835AC}"/>
          </ac:spMkLst>
        </pc:spChg>
        <pc:spChg chg="add del mod">
          <ac:chgData name="Mr C Rooney" userId="9e39b513-0c6c-41a6-b694-7a09e0d21cde" providerId="ADAL" clId="{DC4270E6-AFBC-4346-B1ED-4ADA2441A65A}" dt="2022-11-18T16:48:19.364" v="129" actId="478"/>
          <ac:spMkLst>
            <pc:docMk/>
            <pc:sldMk cId="2880196055" sldId="270"/>
            <ac:spMk id="314" creationId="{247FC4A3-E376-4AAB-A61E-271069998020}"/>
          </ac:spMkLst>
        </pc:spChg>
        <pc:spChg chg="add del mod">
          <ac:chgData name="Mr C Rooney" userId="9e39b513-0c6c-41a6-b694-7a09e0d21cde" providerId="ADAL" clId="{DC4270E6-AFBC-4346-B1ED-4ADA2441A65A}" dt="2022-11-18T16:48:19.364" v="129" actId="478"/>
          <ac:spMkLst>
            <pc:docMk/>
            <pc:sldMk cId="2880196055" sldId="270"/>
            <ac:spMk id="315" creationId="{4D0300F5-C8E4-4D4C-98E1-D5A467D6D2E2}"/>
          </ac:spMkLst>
        </pc:spChg>
        <pc:spChg chg="add del mod">
          <ac:chgData name="Mr C Rooney" userId="9e39b513-0c6c-41a6-b694-7a09e0d21cde" providerId="ADAL" clId="{DC4270E6-AFBC-4346-B1ED-4ADA2441A65A}" dt="2022-11-18T16:48:19.364" v="129" actId="478"/>
          <ac:spMkLst>
            <pc:docMk/>
            <pc:sldMk cId="2880196055" sldId="270"/>
            <ac:spMk id="316" creationId="{E6F19B79-9760-47CF-8D58-DCA96510888F}"/>
          </ac:spMkLst>
        </pc:spChg>
        <pc:spChg chg="add del mod">
          <ac:chgData name="Mr C Rooney" userId="9e39b513-0c6c-41a6-b694-7a09e0d21cde" providerId="ADAL" clId="{DC4270E6-AFBC-4346-B1ED-4ADA2441A65A}" dt="2022-11-18T16:48:19.364" v="129" actId="478"/>
          <ac:spMkLst>
            <pc:docMk/>
            <pc:sldMk cId="2880196055" sldId="270"/>
            <ac:spMk id="317" creationId="{55A456DE-6548-48A5-8B1D-F9AE2C12A45C}"/>
          </ac:spMkLst>
        </pc:spChg>
        <pc:grpChg chg="del">
          <ac:chgData name="Mr C Rooney" userId="9e39b513-0c6c-41a6-b694-7a09e0d21cde" providerId="ADAL" clId="{DC4270E6-AFBC-4346-B1ED-4ADA2441A65A}" dt="2022-11-15T11:30:25.067" v="2" actId="478"/>
          <ac:grpSpMkLst>
            <pc:docMk/>
            <pc:sldMk cId="2880196055" sldId="270"/>
            <ac:grpSpMk id="2" creationId="{00000000-0000-0000-0000-000000000000}"/>
          </ac:grpSpMkLst>
        </pc:grpChg>
        <pc:grpChg chg="add del mod">
          <ac:chgData name="Mr C Rooney" userId="9e39b513-0c6c-41a6-b694-7a09e0d21cde" providerId="ADAL" clId="{DC4270E6-AFBC-4346-B1ED-4ADA2441A65A}" dt="2022-11-18T16:47:41.262" v="125" actId="14100"/>
          <ac:grpSpMkLst>
            <pc:docMk/>
            <pc:sldMk cId="2880196055" sldId="270"/>
            <ac:grpSpMk id="6" creationId="{00000000-0000-0000-0000-000000000000}"/>
          </ac:grpSpMkLst>
        </pc:grpChg>
        <pc:grpChg chg="del">
          <ac:chgData name="Mr C Rooney" userId="9e39b513-0c6c-41a6-b694-7a09e0d21cde" providerId="ADAL" clId="{DC4270E6-AFBC-4346-B1ED-4ADA2441A65A}" dt="2022-11-15T11:30:26.675" v="3" actId="478"/>
          <ac:grpSpMkLst>
            <pc:docMk/>
            <pc:sldMk cId="2880196055" sldId="270"/>
            <ac:grpSpMk id="15" creationId="{00000000-0000-0000-0000-000000000000}"/>
          </ac:grpSpMkLst>
        </pc:grpChg>
        <pc:grpChg chg="del">
          <ac:chgData name="Mr C Rooney" userId="9e39b513-0c6c-41a6-b694-7a09e0d21cde" providerId="ADAL" clId="{DC4270E6-AFBC-4346-B1ED-4ADA2441A65A}" dt="2022-11-15T11:32:27.835" v="83" actId="478"/>
          <ac:grpSpMkLst>
            <pc:docMk/>
            <pc:sldMk cId="2880196055" sldId="270"/>
            <ac:grpSpMk id="23" creationId="{00000000-0000-0000-0000-000000000000}"/>
          </ac:grpSpMkLst>
        </pc:grpChg>
        <pc:grpChg chg="del">
          <ac:chgData name="Mr C Rooney" userId="9e39b513-0c6c-41a6-b694-7a09e0d21cde" providerId="ADAL" clId="{DC4270E6-AFBC-4346-B1ED-4ADA2441A65A}" dt="2022-11-15T11:33:21.412" v="103" actId="478"/>
          <ac:grpSpMkLst>
            <pc:docMk/>
            <pc:sldMk cId="2880196055" sldId="270"/>
            <ac:grpSpMk id="24" creationId="{00000000-0000-0000-0000-000000000000}"/>
          </ac:grpSpMkLst>
        </pc:grpChg>
        <pc:grpChg chg="del">
          <ac:chgData name="Mr C Rooney" userId="9e39b513-0c6c-41a6-b694-7a09e0d21cde" providerId="ADAL" clId="{DC4270E6-AFBC-4346-B1ED-4ADA2441A65A}" dt="2022-11-15T11:33:18.819" v="101" actId="478"/>
          <ac:grpSpMkLst>
            <pc:docMk/>
            <pc:sldMk cId="2880196055" sldId="270"/>
            <ac:grpSpMk id="28" creationId="{00000000-0000-0000-0000-000000000000}"/>
          </ac:grpSpMkLst>
        </pc:grpChg>
        <pc:grpChg chg="del">
          <ac:chgData name="Mr C Rooney" userId="9e39b513-0c6c-41a6-b694-7a09e0d21cde" providerId="ADAL" clId="{DC4270E6-AFBC-4346-B1ED-4ADA2441A65A}" dt="2022-11-15T11:32:30.355" v="84" actId="478"/>
          <ac:grpSpMkLst>
            <pc:docMk/>
            <pc:sldMk cId="2880196055" sldId="270"/>
            <ac:grpSpMk id="31" creationId="{00000000-0000-0000-0000-000000000000}"/>
          </ac:grpSpMkLst>
        </pc:grpChg>
        <pc:grpChg chg="del">
          <ac:chgData name="Mr C Rooney" userId="9e39b513-0c6c-41a6-b694-7a09e0d21cde" providerId="ADAL" clId="{DC4270E6-AFBC-4346-B1ED-4ADA2441A65A}" dt="2022-11-15T11:30:28.451" v="4" actId="478"/>
          <ac:grpSpMkLst>
            <pc:docMk/>
            <pc:sldMk cId="2880196055" sldId="270"/>
            <ac:grpSpMk id="43" creationId="{00000000-0000-0000-0000-000000000000}"/>
          </ac:grpSpMkLst>
        </pc:grpChg>
        <pc:grpChg chg="add mod">
          <ac:chgData name="Mr C Rooney" userId="9e39b513-0c6c-41a6-b694-7a09e0d21cde" providerId="ADAL" clId="{DC4270E6-AFBC-4346-B1ED-4ADA2441A65A}" dt="2022-11-18T16:49:10.068" v="136" actId="1076"/>
          <ac:grpSpMkLst>
            <pc:docMk/>
            <pc:sldMk cId="2880196055" sldId="270"/>
            <ac:grpSpMk id="82" creationId="{D01E179D-4F1F-4CF3-A6E2-C1D5289DBC39}"/>
          </ac:grpSpMkLst>
        </pc:grpChg>
        <pc:grpChg chg="mod">
          <ac:chgData name="Mr C Rooney" userId="9e39b513-0c6c-41a6-b694-7a09e0d21cde" providerId="ADAL" clId="{DC4270E6-AFBC-4346-B1ED-4ADA2441A65A}" dt="2022-11-18T16:48:26.772" v="130"/>
          <ac:grpSpMkLst>
            <pc:docMk/>
            <pc:sldMk cId="2880196055" sldId="270"/>
            <ac:grpSpMk id="83" creationId="{28AFE402-89BF-4589-828A-8DF209BD5B19}"/>
          </ac:grpSpMkLst>
        </pc:grpChg>
        <pc:grpChg chg="mod">
          <ac:chgData name="Mr C Rooney" userId="9e39b513-0c6c-41a6-b694-7a09e0d21cde" providerId="ADAL" clId="{DC4270E6-AFBC-4346-B1ED-4ADA2441A65A}" dt="2022-11-18T16:48:26.772" v="130"/>
          <ac:grpSpMkLst>
            <pc:docMk/>
            <pc:sldMk cId="2880196055" sldId="270"/>
            <ac:grpSpMk id="84" creationId="{D0A0F6D9-A160-486F-9ED0-A2CF8A5CD860}"/>
          </ac:grpSpMkLst>
        </pc:grpChg>
        <pc:grpChg chg="mod">
          <ac:chgData name="Mr C Rooney" userId="9e39b513-0c6c-41a6-b694-7a09e0d21cde" providerId="ADAL" clId="{DC4270E6-AFBC-4346-B1ED-4ADA2441A65A}" dt="2022-11-18T16:48:26.772" v="130"/>
          <ac:grpSpMkLst>
            <pc:docMk/>
            <pc:sldMk cId="2880196055" sldId="270"/>
            <ac:grpSpMk id="86" creationId="{B6632E57-02BB-4361-8764-19D42CE52B61}"/>
          </ac:grpSpMkLst>
        </pc:grpChg>
        <pc:grpChg chg="mod">
          <ac:chgData name="Mr C Rooney" userId="9e39b513-0c6c-41a6-b694-7a09e0d21cde" providerId="ADAL" clId="{DC4270E6-AFBC-4346-B1ED-4ADA2441A65A}" dt="2022-11-18T16:48:26.772" v="130"/>
          <ac:grpSpMkLst>
            <pc:docMk/>
            <pc:sldMk cId="2880196055" sldId="270"/>
            <ac:grpSpMk id="87" creationId="{3316E16C-6940-4F74-BD91-3D971FD65903}"/>
          </ac:grpSpMkLst>
        </pc:grpChg>
        <pc:grpChg chg="mod">
          <ac:chgData name="Mr C Rooney" userId="9e39b513-0c6c-41a6-b694-7a09e0d21cde" providerId="ADAL" clId="{DC4270E6-AFBC-4346-B1ED-4ADA2441A65A}" dt="2022-11-18T16:48:26.772" v="130"/>
          <ac:grpSpMkLst>
            <pc:docMk/>
            <pc:sldMk cId="2880196055" sldId="270"/>
            <ac:grpSpMk id="93" creationId="{B6D06DB1-822F-41F4-A484-5E6519BC7078}"/>
          </ac:grpSpMkLst>
        </pc:grpChg>
        <pc:grpChg chg="add mod">
          <ac:chgData name="Mr C Rooney" userId="9e39b513-0c6c-41a6-b694-7a09e0d21cde" providerId="ADAL" clId="{DC4270E6-AFBC-4346-B1ED-4ADA2441A65A}" dt="2022-11-18T16:49:18.324" v="137" actId="1076"/>
          <ac:grpSpMkLst>
            <pc:docMk/>
            <pc:sldMk cId="2880196055" sldId="270"/>
            <ac:grpSpMk id="102" creationId="{ADBB2CC4-76DF-4684-B647-ED9957759CCD}"/>
          </ac:grpSpMkLst>
        </pc:grpChg>
        <pc:grpChg chg="mod">
          <ac:chgData name="Mr C Rooney" userId="9e39b513-0c6c-41a6-b694-7a09e0d21cde" providerId="ADAL" clId="{DC4270E6-AFBC-4346-B1ED-4ADA2441A65A}" dt="2022-11-18T16:48:26.772" v="130"/>
          <ac:grpSpMkLst>
            <pc:docMk/>
            <pc:sldMk cId="2880196055" sldId="270"/>
            <ac:grpSpMk id="103" creationId="{984C3FDE-BACA-4E92-8B3F-F64B47FA2FDF}"/>
          </ac:grpSpMkLst>
        </pc:grpChg>
        <pc:grpChg chg="mod">
          <ac:chgData name="Mr C Rooney" userId="9e39b513-0c6c-41a6-b694-7a09e0d21cde" providerId="ADAL" clId="{DC4270E6-AFBC-4346-B1ED-4ADA2441A65A}" dt="2022-11-18T16:48:26.772" v="130"/>
          <ac:grpSpMkLst>
            <pc:docMk/>
            <pc:sldMk cId="2880196055" sldId="270"/>
            <ac:grpSpMk id="104" creationId="{290360EB-1968-4C9C-82F2-E469A2793310}"/>
          </ac:grpSpMkLst>
        </pc:grpChg>
        <pc:grpChg chg="mod">
          <ac:chgData name="Mr C Rooney" userId="9e39b513-0c6c-41a6-b694-7a09e0d21cde" providerId="ADAL" clId="{DC4270E6-AFBC-4346-B1ED-4ADA2441A65A}" dt="2022-11-18T16:48:26.772" v="130"/>
          <ac:grpSpMkLst>
            <pc:docMk/>
            <pc:sldMk cId="2880196055" sldId="270"/>
            <ac:grpSpMk id="106" creationId="{ED997BC0-67C5-4C61-8844-331499065DEA}"/>
          </ac:grpSpMkLst>
        </pc:grpChg>
        <pc:grpChg chg="mod">
          <ac:chgData name="Mr C Rooney" userId="9e39b513-0c6c-41a6-b694-7a09e0d21cde" providerId="ADAL" clId="{DC4270E6-AFBC-4346-B1ED-4ADA2441A65A}" dt="2022-11-18T16:48:26.772" v="130"/>
          <ac:grpSpMkLst>
            <pc:docMk/>
            <pc:sldMk cId="2880196055" sldId="270"/>
            <ac:grpSpMk id="107" creationId="{4007D9CB-A002-466A-97D6-3064E01EAB8E}"/>
          </ac:grpSpMkLst>
        </pc:grpChg>
        <pc:grpChg chg="mod">
          <ac:chgData name="Mr C Rooney" userId="9e39b513-0c6c-41a6-b694-7a09e0d21cde" providerId="ADAL" clId="{DC4270E6-AFBC-4346-B1ED-4ADA2441A65A}" dt="2022-11-18T16:48:26.772" v="130"/>
          <ac:grpSpMkLst>
            <pc:docMk/>
            <pc:sldMk cId="2880196055" sldId="270"/>
            <ac:grpSpMk id="113" creationId="{BF91D69E-2A93-44F3-B8BF-727E6EAC3979}"/>
          </ac:grpSpMkLst>
        </pc:grpChg>
        <pc:grpChg chg="add del mod">
          <ac:chgData name="Mr C Rooney" userId="9e39b513-0c6c-41a6-b694-7a09e0d21cde" providerId="ADAL" clId="{DC4270E6-AFBC-4346-B1ED-4ADA2441A65A}" dt="2022-11-18T16:48:19.364" v="129" actId="478"/>
          <ac:grpSpMkLst>
            <pc:docMk/>
            <pc:sldMk cId="2880196055" sldId="270"/>
            <ac:grpSpMk id="150" creationId="{2E912A3A-F881-4469-879C-A14C09436051}"/>
          </ac:grpSpMkLst>
        </pc:grpChg>
        <pc:grpChg chg="mod">
          <ac:chgData name="Mr C Rooney" userId="9e39b513-0c6c-41a6-b694-7a09e0d21cde" providerId="ADAL" clId="{DC4270E6-AFBC-4346-B1ED-4ADA2441A65A}" dt="2022-11-15T11:33:41.450" v="113"/>
          <ac:grpSpMkLst>
            <pc:docMk/>
            <pc:sldMk cId="2880196055" sldId="270"/>
            <ac:grpSpMk id="151" creationId="{DAE457A2-5F39-4EFD-AD23-836C94BC390E}"/>
          </ac:grpSpMkLst>
        </pc:grpChg>
        <pc:grpChg chg="del">
          <ac:chgData name="Mr C Rooney" userId="9e39b513-0c6c-41a6-b694-7a09e0d21cde" providerId="ADAL" clId="{DC4270E6-AFBC-4346-B1ED-4ADA2441A65A}" dt="2022-11-15T11:33:33.346" v="110" actId="478"/>
          <ac:grpSpMkLst>
            <pc:docMk/>
            <pc:sldMk cId="2880196055" sldId="270"/>
            <ac:grpSpMk id="152" creationId="{00000000-0000-0000-0000-000000000000}"/>
          </ac:grpSpMkLst>
        </pc:grpChg>
        <pc:grpChg chg="del">
          <ac:chgData name="Mr C Rooney" userId="9e39b513-0c6c-41a6-b694-7a09e0d21cde" providerId="ADAL" clId="{DC4270E6-AFBC-4346-B1ED-4ADA2441A65A}" dt="2022-11-15T11:33:37.155" v="112" actId="478"/>
          <ac:grpSpMkLst>
            <pc:docMk/>
            <pc:sldMk cId="2880196055" sldId="270"/>
            <ac:grpSpMk id="188" creationId="{00000000-0000-0000-0000-000000000000}"/>
          </ac:grpSpMkLst>
        </pc:grpChg>
        <pc:grpChg chg="del">
          <ac:chgData name="Mr C Rooney" userId="9e39b513-0c6c-41a6-b694-7a09e0d21cde" providerId="ADAL" clId="{DC4270E6-AFBC-4346-B1ED-4ADA2441A65A}" dt="2022-11-15T11:33:35.410" v="111" actId="478"/>
          <ac:grpSpMkLst>
            <pc:docMk/>
            <pc:sldMk cId="2880196055" sldId="270"/>
            <ac:grpSpMk id="224" creationId="{00000000-0000-0000-0000-000000000000}"/>
          </ac:grpSpMkLst>
        </pc:grpChg>
        <pc:grpChg chg="mod">
          <ac:chgData name="Mr C Rooney" userId="9e39b513-0c6c-41a6-b694-7a09e0d21cde" providerId="ADAL" clId="{DC4270E6-AFBC-4346-B1ED-4ADA2441A65A}" dt="2022-11-15T11:33:41.450" v="113"/>
          <ac:grpSpMkLst>
            <pc:docMk/>
            <pc:sldMk cId="2880196055" sldId="270"/>
            <ac:grpSpMk id="260" creationId="{5FD02863-1E14-4902-BD99-1C757307EFB4}"/>
          </ac:grpSpMkLst>
        </pc:grpChg>
        <pc:grpChg chg="mod">
          <ac:chgData name="Mr C Rooney" userId="9e39b513-0c6c-41a6-b694-7a09e0d21cde" providerId="ADAL" clId="{DC4270E6-AFBC-4346-B1ED-4ADA2441A65A}" dt="2022-11-15T11:33:41.450" v="113"/>
          <ac:grpSpMkLst>
            <pc:docMk/>
            <pc:sldMk cId="2880196055" sldId="270"/>
            <ac:grpSpMk id="262" creationId="{FE72928C-9657-43C7-A5AB-23392255B92E}"/>
          </ac:grpSpMkLst>
        </pc:grpChg>
        <pc:grpChg chg="mod">
          <ac:chgData name="Mr C Rooney" userId="9e39b513-0c6c-41a6-b694-7a09e0d21cde" providerId="ADAL" clId="{DC4270E6-AFBC-4346-B1ED-4ADA2441A65A}" dt="2022-11-15T11:33:41.450" v="113"/>
          <ac:grpSpMkLst>
            <pc:docMk/>
            <pc:sldMk cId="2880196055" sldId="270"/>
            <ac:grpSpMk id="263" creationId="{906ABF4D-BAAB-486D-962E-05854DE7EF75}"/>
          </ac:grpSpMkLst>
        </pc:grpChg>
        <pc:grpChg chg="mod">
          <ac:chgData name="Mr C Rooney" userId="9e39b513-0c6c-41a6-b694-7a09e0d21cde" providerId="ADAL" clId="{DC4270E6-AFBC-4346-B1ED-4ADA2441A65A}" dt="2022-11-15T11:33:41.450" v="113"/>
          <ac:grpSpMkLst>
            <pc:docMk/>
            <pc:sldMk cId="2880196055" sldId="270"/>
            <ac:grpSpMk id="269" creationId="{B7DE37BC-F901-4B90-919B-1DC75B97658D}"/>
          </ac:grpSpMkLst>
        </pc:grpChg>
        <pc:grpChg chg="add mod">
          <ac:chgData name="Mr C Rooney" userId="9e39b513-0c6c-41a6-b694-7a09e0d21cde" providerId="ADAL" clId="{DC4270E6-AFBC-4346-B1ED-4ADA2441A65A}" dt="2022-11-18T16:48:10.140" v="128" actId="1076"/>
          <ac:grpSpMkLst>
            <pc:docMk/>
            <pc:sldMk cId="2880196055" sldId="270"/>
            <ac:grpSpMk id="278" creationId="{3AEDC664-7F6C-4214-9D45-7792A81E6AC2}"/>
          </ac:grpSpMkLst>
        </pc:grpChg>
        <pc:grpChg chg="mod">
          <ac:chgData name="Mr C Rooney" userId="9e39b513-0c6c-41a6-b694-7a09e0d21cde" providerId="ADAL" clId="{DC4270E6-AFBC-4346-B1ED-4ADA2441A65A}" dt="2022-11-15T11:33:50.984" v="115"/>
          <ac:grpSpMkLst>
            <pc:docMk/>
            <pc:sldMk cId="2880196055" sldId="270"/>
            <ac:grpSpMk id="279" creationId="{AD2CAB54-2861-4FBE-9C92-C645AE2FD08D}"/>
          </ac:grpSpMkLst>
        </pc:grpChg>
        <pc:grpChg chg="mod">
          <ac:chgData name="Mr C Rooney" userId="9e39b513-0c6c-41a6-b694-7a09e0d21cde" providerId="ADAL" clId="{DC4270E6-AFBC-4346-B1ED-4ADA2441A65A}" dt="2022-11-15T11:33:50.984" v="115"/>
          <ac:grpSpMkLst>
            <pc:docMk/>
            <pc:sldMk cId="2880196055" sldId="270"/>
            <ac:grpSpMk id="280" creationId="{B0BD6A1B-86A5-451C-B285-BE7B275A6264}"/>
          </ac:grpSpMkLst>
        </pc:grpChg>
        <pc:grpChg chg="mod">
          <ac:chgData name="Mr C Rooney" userId="9e39b513-0c6c-41a6-b694-7a09e0d21cde" providerId="ADAL" clId="{DC4270E6-AFBC-4346-B1ED-4ADA2441A65A}" dt="2022-11-15T11:33:50.984" v="115"/>
          <ac:grpSpMkLst>
            <pc:docMk/>
            <pc:sldMk cId="2880196055" sldId="270"/>
            <ac:grpSpMk id="282" creationId="{547B234C-733D-48EF-8E46-3D56CD2A3B18}"/>
          </ac:grpSpMkLst>
        </pc:grpChg>
        <pc:grpChg chg="mod">
          <ac:chgData name="Mr C Rooney" userId="9e39b513-0c6c-41a6-b694-7a09e0d21cde" providerId="ADAL" clId="{DC4270E6-AFBC-4346-B1ED-4ADA2441A65A}" dt="2022-11-15T11:33:50.984" v="115"/>
          <ac:grpSpMkLst>
            <pc:docMk/>
            <pc:sldMk cId="2880196055" sldId="270"/>
            <ac:grpSpMk id="283" creationId="{52D5CC3F-C2D6-4FD6-8785-D611B8E9C736}"/>
          </ac:grpSpMkLst>
        </pc:grpChg>
        <pc:grpChg chg="mod">
          <ac:chgData name="Mr C Rooney" userId="9e39b513-0c6c-41a6-b694-7a09e0d21cde" providerId="ADAL" clId="{DC4270E6-AFBC-4346-B1ED-4ADA2441A65A}" dt="2022-11-15T11:33:50.984" v="115"/>
          <ac:grpSpMkLst>
            <pc:docMk/>
            <pc:sldMk cId="2880196055" sldId="270"/>
            <ac:grpSpMk id="289" creationId="{A850B123-21DF-4C69-8A7E-4F747E878349}"/>
          </ac:grpSpMkLst>
        </pc:grpChg>
        <pc:grpChg chg="add del mod">
          <ac:chgData name="Mr C Rooney" userId="9e39b513-0c6c-41a6-b694-7a09e0d21cde" providerId="ADAL" clId="{DC4270E6-AFBC-4346-B1ED-4ADA2441A65A}" dt="2022-11-18T16:48:19.364" v="129" actId="478"/>
          <ac:grpSpMkLst>
            <pc:docMk/>
            <pc:sldMk cId="2880196055" sldId="270"/>
            <ac:grpSpMk id="298" creationId="{AB464F25-7949-40F5-A6B0-E16117F16D2F}"/>
          </ac:grpSpMkLst>
        </pc:grpChg>
        <pc:grpChg chg="mod">
          <ac:chgData name="Mr C Rooney" userId="9e39b513-0c6c-41a6-b694-7a09e0d21cde" providerId="ADAL" clId="{DC4270E6-AFBC-4346-B1ED-4ADA2441A65A}" dt="2022-11-15T11:33:55.976" v="117"/>
          <ac:grpSpMkLst>
            <pc:docMk/>
            <pc:sldMk cId="2880196055" sldId="270"/>
            <ac:grpSpMk id="299" creationId="{D2117EA6-E64F-40CE-B480-173F0D64AFAB}"/>
          </ac:grpSpMkLst>
        </pc:grpChg>
        <pc:grpChg chg="mod">
          <ac:chgData name="Mr C Rooney" userId="9e39b513-0c6c-41a6-b694-7a09e0d21cde" providerId="ADAL" clId="{DC4270E6-AFBC-4346-B1ED-4ADA2441A65A}" dt="2022-11-15T11:33:55.976" v="117"/>
          <ac:grpSpMkLst>
            <pc:docMk/>
            <pc:sldMk cId="2880196055" sldId="270"/>
            <ac:grpSpMk id="300" creationId="{A5342A75-D52E-4722-8A9C-7983E3D96E5A}"/>
          </ac:grpSpMkLst>
        </pc:grpChg>
        <pc:grpChg chg="mod">
          <ac:chgData name="Mr C Rooney" userId="9e39b513-0c6c-41a6-b694-7a09e0d21cde" providerId="ADAL" clId="{DC4270E6-AFBC-4346-B1ED-4ADA2441A65A}" dt="2022-11-15T11:33:55.976" v="117"/>
          <ac:grpSpMkLst>
            <pc:docMk/>
            <pc:sldMk cId="2880196055" sldId="270"/>
            <ac:grpSpMk id="302" creationId="{312180B6-DECA-45DA-B5A1-9FD23EE2837B}"/>
          </ac:grpSpMkLst>
        </pc:grpChg>
        <pc:grpChg chg="mod">
          <ac:chgData name="Mr C Rooney" userId="9e39b513-0c6c-41a6-b694-7a09e0d21cde" providerId="ADAL" clId="{DC4270E6-AFBC-4346-B1ED-4ADA2441A65A}" dt="2022-11-15T11:33:55.976" v="117"/>
          <ac:grpSpMkLst>
            <pc:docMk/>
            <pc:sldMk cId="2880196055" sldId="270"/>
            <ac:grpSpMk id="303" creationId="{B689F82F-D0EC-4ABF-B995-17B03F2F40AB}"/>
          </ac:grpSpMkLst>
        </pc:grpChg>
        <pc:grpChg chg="mod">
          <ac:chgData name="Mr C Rooney" userId="9e39b513-0c6c-41a6-b694-7a09e0d21cde" providerId="ADAL" clId="{DC4270E6-AFBC-4346-B1ED-4ADA2441A65A}" dt="2022-11-15T11:33:55.976" v="117"/>
          <ac:grpSpMkLst>
            <pc:docMk/>
            <pc:sldMk cId="2880196055" sldId="270"/>
            <ac:grpSpMk id="309" creationId="{00678FA9-6A6A-4E63-8D5A-E5FD5641FE40}"/>
          </ac:grpSpMkLst>
        </pc:gr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F16FC7-7AAC-4EB3-9BE3-2BA4BA2DD382}" type="datetimeFigureOut">
              <a:rPr lang="en-GB" smtClean="0"/>
              <a:t>18/11/2022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1143000"/>
            <a:ext cx="44577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C94D17-592D-4770-AAA0-303A0BA337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08882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Scaling</a:t>
            </a:r>
            <a:r>
              <a:rPr lang="en-GB" baseline="0" dirty="0"/>
              <a:t> measurements</a:t>
            </a:r>
          </a:p>
          <a:p>
            <a:r>
              <a:rPr lang="en-GB" baseline="0" dirty="0"/>
              <a:t>Square numbers</a:t>
            </a:r>
          </a:p>
          <a:p>
            <a:r>
              <a:rPr lang="en-GB" baseline="0" dirty="0"/>
              <a:t>Prime numbers</a:t>
            </a:r>
          </a:p>
          <a:p>
            <a:r>
              <a:rPr lang="en-GB" baseline="0" dirty="0"/>
              <a:t>Cube numbers</a:t>
            </a:r>
          </a:p>
          <a:p>
            <a:r>
              <a:rPr lang="en-GB" baseline="0" dirty="0"/>
              <a:t>Percentage key facts</a:t>
            </a:r>
          </a:p>
          <a:p>
            <a:r>
              <a:rPr lang="en-GB" baseline="0" dirty="0"/>
              <a:t>Multiplication square</a:t>
            </a:r>
          </a:p>
          <a:p>
            <a:r>
              <a:rPr lang="en-GB" baseline="0" dirty="0"/>
              <a:t>Equivalent fractions</a:t>
            </a:r>
          </a:p>
          <a:p>
            <a:r>
              <a:rPr lang="en-GB" baseline="0" dirty="0"/>
              <a:t>Fraction calculations</a:t>
            </a:r>
          </a:p>
          <a:p>
            <a:r>
              <a:rPr lang="en-GB" baseline="0" dirty="0"/>
              <a:t>Ordering fractions</a:t>
            </a:r>
          </a:p>
          <a:p>
            <a:r>
              <a:rPr lang="en-GB" baseline="0" dirty="0"/>
              <a:t>Area and perimeter</a:t>
            </a:r>
          </a:p>
          <a:p>
            <a:r>
              <a:rPr lang="en-GB" baseline="0" dirty="0"/>
              <a:t>Angle facts</a:t>
            </a:r>
          </a:p>
          <a:p>
            <a:r>
              <a:rPr lang="en-GB" baseline="0" dirty="0"/>
              <a:t>Roman Numerals</a:t>
            </a:r>
          </a:p>
          <a:p>
            <a:r>
              <a:rPr lang="en-GB" baseline="0" dirty="0"/>
              <a:t>Quadrilaterals</a:t>
            </a:r>
          </a:p>
          <a:p>
            <a:r>
              <a:rPr lang="en-GB" baseline="0" dirty="0"/>
              <a:t>Polygons</a:t>
            </a:r>
          </a:p>
          <a:p>
            <a:r>
              <a:rPr lang="en-GB" baseline="0" dirty="0"/>
              <a:t>Triangles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C94D17-592D-4770-AAA0-303A0BA337FA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874572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Scaling</a:t>
            </a:r>
            <a:r>
              <a:rPr lang="en-GB" baseline="0" dirty="0"/>
              <a:t> measurements</a:t>
            </a:r>
          </a:p>
          <a:p>
            <a:r>
              <a:rPr lang="en-GB" baseline="0" dirty="0"/>
              <a:t>Fraction calculations</a:t>
            </a:r>
          </a:p>
          <a:p>
            <a:r>
              <a:rPr lang="en-GB" baseline="0" dirty="0"/>
              <a:t>Ordering fractions</a:t>
            </a:r>
          </a:p>
          <a:p>
            <a:r>
              <a:rPr lang="en-GB" baseline="0" dirty="0"/>
              <a:t>Area and perimeter</a:t>
            </a:r>
          </a:p>
          <a:p>
            <a:r>
              <a:rPr lang="en-GB" baseline="0" dirty="0"/>
              <a:t>Angle facts – triangles a</a:t>
            </a:r>
          </a:p>
          <a:p>
            <a:r>
              <a:rPr lang="en-GB" baseline="0" dirty="0"/>
              <a:t>Roman Numerals</a:t>
            </a:r>
          </a:p>
          <a:p>
            <a:r>
              <a:rPr lang="en-GB" baseline="0" dirty="0"/>
              <a:t>Polygons</a:t>
            </a:r>
          </a:p>
          <a:p>
            <a:endParaRPr lang="en-GB" baseline="0" dirty="0"/>
          </a:p>
          <a:p>
            <a:endParaRPr lang="en-GB" baseline="0" dirty="0"/>
          </a:p>
          <a:p>
            <a:r>
              <a:rPr lang="en-GB" baseline="0" dirty="0"/>
              <a:t>Adding decimals – place value</a:t>
            </a:r>
          </a:p>
          <a:p>
            <a:r>
              <a:rPr lang="en-GB" baseline="0" dirty="0"/>
              <a:t>ASMD fractions</a:t>
            </a:r>
          </a:p>
          <a:p>
            <a:r>
              <a:rPr lang="en-GB" baseline="0" dirty="0"/>
              <a:t>Simplifying fractions and equivalent fractions</a:t>
            </a:r>
          </a:p>
          <a:p>
            <a:r>
              <a:rPr lang="en-GB" baseline="0" dirty="0"/>
              <a:t>Pie charts</a:t>
            </a:r>
          </a:p>
          <a:p>
            <a:r>
              <a:rPr lang="en-GB" baseline="0" dirty="0"/>
              <a:t>Bar graph</a:t>
            </a:r>
          </a:p>
          <a:p>
            <a:r>
              <a:rPr lang="en-GB" baseline="0" dirty="0"/>
              <a:t>Line graph</a:t>
            </a:r>
          </a:p>
          <a:p>
            <a:r>
              <a:rPr lang="en-GB" baseline="0" dirty="0"/>
              <a:t>Mean - Average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C94D17-592D-4770-AAA0-303A0BA337FA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518183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Scaling</a:t>
            </a:r>
            <a:r>
              <a:rPr lang="en-GB" baseline="0" dirty="0"/>
              <a:t> measurements</a:t>
            </a:r>
          </a:p>
          <a:p>
            <a:r>
              <a:rPr lang="en-GB" baseline="0" dirty="0"/>
              <a:t>Fraction calculations</a:t>
            </a:r>
          </a:p>
          <a:p>
            <a:r>
              <a:rPr lang="en-GB" baseline="0" dirty="0"/>
              <a:t>Ordering fractions</a:t>
            </a:r>
          </a:p>
          <a:p>
            <a:r>
              <a:rPr lang="en-GB" baseline="0" dirty="0"/>
              <a:t>Area and perimeter</a:t>
            </a:r>
          </a:p>
          <a:p>
            <a:r>
              <a:rPr lang="en-GB" baseline="0" dirty="0"/>
              <a:t>Angle facts – triangles a</a:t>
            </a:r>
          </a:p>
          <a:p>
            <a:r>
              <a:rPr lang="en-GB" baseline="0" dirty="0"/>
              <a:t>Roman Numerals</a:t>
            </a:r>
          </a:p>
          <a:p>
            <a:r>
              <a:rPr lang="en-GB" baseline="0" dirty="0"/>
              <a:t>Quadrilaterals</a:t>
            </a:r>
          </a:p>
          <a:p>
            <a:r>
              <a:rPr lang="en-GB" baseline="0" dirty="0"/>
              <a:t>Polygons</a:t>
            </a:r>
          </a:p>
          <a:p>
            <a:r>
              <a:rPr lang="en-GB" baseline="0" dirty="0"/>
              <a:t>Triangles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C94D17-592D-4770-AAA0-303A0BA337FA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41449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Scaling</a:t>
            </a:r>
            <a:r>
              <a:rPr lang="en-GB" baseline="0" dirty="0"/>
              <a:t> measurements</a:t>
            </a:r>
          </a:p>
          <a:p>
            <a:r>
              <a:rPr lang="en-GB" baseline="0" dirty="0"/>
              <a:t>Ordering fractions</a:t>
            </a:r>
          </a:p>
          <a:p>
            <a:r>
              <a:rPr lang="en-GB" baseline="0" dirty="0"/>
              <a:t>Area and perimeter</a:t>
            </a:r>
          </a:p>
          <a:p>
            <a:r>
              <a:rPr lang="en-GB" baseline="0" dirty="0"/>
              <a:t>Roman Numerals</a:t>
            </a:r>
          </a:p>
          <a:p>
            <a:endParaRPr lang="en-GB" baseline="0" dirty="0"/>
          </a:p>
          <a:p>
            <a:r>
              <a:rPr lang="en-GB" baseline="0" dirty="0"/>
              <a:t>Polygons</a:t>
            </a:r>
          </a:p>
          <a:p>
            <a:endParaRPr lang="en-GB" baseline="0" dirty="0"/>
          </a:p>
          <a:p>
            <a:r>
              <a:rPr lang="en-GB" baseline="0" dirty="0"/>
              <a:t>Adding decimals – place value</a:t>
            </a:r>
          </a:p>
          <a:p>
            <a:r>
              <a:rPr lang="en-GB" baseline="0" dirty="0"/>
              <a:t>ASMD fractions</a:t>
            </a:r>
          </a:p>
          <a:p>
            <a:r>
              <a:rPr lang="en-GB" baseline="0" dirty="0"/>
              <a:t>Simplifying fractions and equivalent fractions</a:t>
            </a:r>
          </a:p>
          <a:p>
            <a:r>
              <a:rPr lang="en-GB" baseline="0" dirty="0"/>
              <a:t>Pie charts</a:t>
            </a:r>
          </a:p>
          <a:p>
            <a:r>
              <a:rPr lang="en-GB" baseline="0" dirty="0"/>
              <a:t>Bar graph</a:t>
            </a:r>
          </a:p>
          <a:p>
            <a:r>
              <a:rPr lang="en-GB" baseline="0" dirty="0"/>
              <a:t>Line graph</a:t>
            </a:r>
          </a:p>
          <a:p>
            <a:r>
              <a:rPr lang="en-GB" baseline="0" dirty="0"/>
              <a:t>Mean - Averages</a:t>
            </a:r>
            <a:endParaRPr lang="en-GB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C94D17-592D-4770-AAA0-303A0BA337FA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772761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Scaling</a:t>
            </a:r>
            <a:r>
              <a:rPr lang="en-GB" baseline="0" dirty="0"/>
              <a:t> measurements</a:t>
            </a:r>
          </a:p>
          <a:p>
            <a:r>
              <a:rPr lang="en-GB" baseline="0" dirty="0"/>
              <a:t>Fraction calculations</a:t>
            </a:r>
          </a:p>
          <a:p>
            <a:r>
              <a:rPr lang="en-GB" baseline="0" dirty="0"/>
              <a:t>Ordering fractions</a:t>
            </a:r>
          </a:p>
          <a:p>
            <a:r>
              <a:rPr lang="en-GB" baseline="0" dirty="0"/>
              <a:t>Area and perimeter</a:t>
            </a:r>
          </a:p>
          <a:p>
            <a:r>
              <a:rPr lang="en-GB" baseline="0" dirty="0"/>
              <a:t>Angle facts – triangles a</a:t>
            </a:r>
          </a:p>
          <a:p>
            <a:r>
              <a:rPr lang="en-GB" baseline="0" dirty="0"/>
              <a:t>Roman Numerals</a:t>
            </a:r>
          </a:p>
          <a:p>
            <a:r>
              <a:rPr lang="en-GB" baseline="0" dirty="0"/>
              <a:t>Quadrilaterals</a:t>
            </a:r>
          </a:p>
          <a:p>
            <a:r>
              <a:rPr lang="en-GB" baseline="0" dirty="0"/>
              <a:t>Polygons</a:t>
            </a:r>
          </a:p>
          <a:p>
            <a:r>
              <a:rPr lang="en-GB" baseline="0" dirty="0"/>
              <a:t>Triangle</a:t>
            </a:r>
          </a:p>
          <a:p>
            <a:r>
              <a:rPr lang="en-GB" baseline="0" dirty="0"/>
              <a:t>Adding decimals – place value</a:t>
            </a:r>
          </a:p>
          <a:p>
            <a:r>
              <a:rPr lang="en-GB" baseline="0" dirty="0"/>
              <a:t>ASMD fractions</a:t>
            </a:r>
          </a:p>
          <a:p>
            <a:r>
              <a:rPr lang="en-GB" baseline="0" dirty="0"/>
              <a:t>Simplifying fractions and equivalent fractions</a:t>
            </a:r>
          </a:p>
          <a:p>
            <a:r>
              <a:rPr lang="en-GB" baseline="0" dirty="0"/>
              <a:t>Pie charts</a:t>
            </a:r>
          </a:p>
          <a:p>
            <a:r>
              <a:rPr lang="en-GB" baseline="0" dirty="0"/>
              <a:t>Bar graph</a:t>
            </a:r>
          </a:p>
          <a:p>
            <a:r>
              <a:rPr lang="en-GB" baseline="0" dirty="0"/>
              <a:t>Line graph</a:t>
            </a:r>
          </a:p>
          <a:p>
            <a:r>
              <a:rPr lang="en-GB" baseline="0" dirty="0"/>
              <a:t>Mean - Averages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C94D17-592D-4770-AAA0-303A0BA337FA}" type="slidenum">
              <a:rPr lang="en-GB" smtClean="0"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907307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Scaling</a:t>
            </a:r>
            <a:r>
              <a:rPr lang="en-GB" baseline="0" dirty="0"/>
              <a:t> measurements</a:t>
            </a:r>
          </a:p>
          <a:p>
            <a:r>
              <a:rPr lang="en-GB" baseline="0" dirty="0"/>
              <a:t>Fraction calculations</a:t>
            </a:r>
          </a:p>
          <a:p>
            <a:r>
              <a:rPr lang="en-GB" baseline="0" dirty="0"/>
              <a:t>Ordering fractions</a:t>
            </a:r>
          </a:p>
          <a:p>
            <a:r>
              <a:rPr lang="en-GB" baseline="0" dirty="0"/>
              <a:t>Area and perimeter</a:t>
            </a:r>
          </a:p>
          <a:p>
            <a:r>
              <a:rPr lang="en-GB" baseline="0" dirty="0"/>
              <a:t>Angle facts – triangles a</a:t>
            </a:r>
          </a:p>
          <a:p>
            <a:r>
              <a:rPr lang="en-GB" baseline="0" dirty="0"/>
              <a:t>Roman Numerals</a:t>
            </a:r>
          </a:p>
          <a:p>
            <a:r>
              <a:rPr lang="en-GB" baseline="0" dirty="0"/>
              <a:t>Quadrilaterals</a:t>
            </a:r>
          </a:p>
          <a:p>
            <a:r>
              <a:rPr lang="en-GB" baseline="0" dirty="0"/>
              <a:t>Polygons</a:t>
            </a:r>
          </a:p>
          <a:p>
            <a:r>
              <a:rPr lang="en-GB" baseline="0" dirty="0"/>
              <a:t>Triangles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C94D17-592D-4770-AAA0-303A0BA337FA}" type="slidenum">
              <a:rPr lang="en-GB" smtClean="0"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986716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Scaling</a:t>
            </a:r>
            <a:r>
              <a:rPr lang="en-GB" baseline="0" dirty="0"/>
              <a:t> measurements</a:t>
            </a:r>
          </a:p>
          <a:p>
            <a:r>
              <a:rPr lang="en-GB" baseline="0" dirty="0"/>
              <a:t>Fraction calculations</a:t>
            </a:r>
          </a:p>
          <a:p>
            <a:r>
              <a:rPr lang="en-GB" baseline="0" dirty="0"/>
              <a:t>Ordering fractions</a:t>
            </a:r>
          </a:p>
          <a:p>
            <a:r>
              <a:rPr lang="en-GB" baseline="0" dirty="0"/>
              <a:t>Area and perimeter</a:t>
            </a:r>
          </a:p>
          <a:p>
            <a:r>
              <a:rPr lang="en-GB" baseline="0" dirty="0"/>
              <a:t>Angle facts – triangles a</a:t>
            </a:r>
          </a:p>
          <a:p>
            <a:r>
              <a:rPr lang="en-GB" baseline="0" dirty="0"/>
              <a:t>Roman Numerals</a:t>
            </a:r>
          </a:p>
          <a:p>
            <a:r>
              <a:rPr lang="en-GB" baseline="0" dirty="0"/>
              <a:t>Quadrilaterals</a:t>
            </a:r>
          </a:p>
          <a:p>
            <a:r>
              <a:rPr lang="en-GB" baseline="0" dirty="0"/>
              <a:t>Polygons</a:t>
            </a:r>
          </a:p>
          <a:p>
            <a:r>
              <a:rPr lang="en-GB" baseline="0" dirty="0"/>
              <a:t>Triangles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C94D17-592D-4770-AAA0-303A0BA337FA}" type="slidenum">
              <a:rPr lang="en-GB" smtClean="0"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985053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Scaling</a:t>
            </a:r>
            <a:r>
              <a:rPr lang="en-GB" baseline="0" dirty="0"/>
              <a:t> measurements</a:t>
            </a:r>
          </a:p>
          <a:p>
            <a:r>
              <a:rPr lang="en-GB" baseline="0" dirty="0"/>
              <a:t>Fraction calculations</a:t>
            </a:r>
          </a:p>
          <a:p>
            <a:r>
              <a:rPr lang="en-GB" baseline="0" dirty="0"/>
              <a:t>Ordering fractions</a:t>
            </a:r>
          </a:p>
          <a:p>
            <a:r>
              <a:rPr lang="en-GB" baseline="0" dirty="0"/>
              <a:t>Area and perimeter</a:t>
            </a:r>
          </a:p>
          <a:p>
            <a:r>
              <a:rPr lang="en-GB" baseline="0" dirty="0"/>
              <a:t>Angle facts – triangles a</a:t>
            </a:r>
          </a:p>
          <a:p>
            <a:r>
              <a:rPr lang="en-GB" baseline="0" dirty="0"/>
              <a:t>Roman Numerals</a:t>
            </a:r>
          </a:p>
          <a:p>
            <a:r>
              <a:rPr lang="en-GB" baseline="0" dirty="0"/>
              <a:t>Quadrilaterals</a:t>
            </a:r>
          </a:p>
          <a:p>
            <a:r>
              <a:rPr lang="en-GB" baseline="0" dirty="0"/>
              <a:t>Polygons</a:t>
            </a:r>
          </a:p>
          <a:p>
            <a:r>
              <a:rPr lang="en-GB" baseline="0" dirty="0"/>
              <a:t>Triangles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C94D17-592D-4770-AAA0-303A0BA337FA}" type="slidenum">
              <a:rPr lang="en-GB" smtClean="0"/>
              <a:t>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728521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Scaling</a:t>
            </a:r>
            <a:r>
              <a:rPr lang="en-GB" baseline="0" dirty="0"/>
              <a:t> measurements</a:t>
            </a:r>
          </a:p>
          <a:p>
            <a:r>
              <a:rPr lang="en-GB" baseline="0" dirty="0"/>
              <a:t>Fraction calculations</a:t>
            </a:r>
          </a:p>
          <a:p>
            <a:r>
              <a:rPr lang="en-GB" baseline="0" dirty="0"/>
              <a:t>Ordering fractions</a:t>
            </a:r>
          </a:p>
          <a:p>
            <a:r>
              <a:rPr lang="en-GB" baseline="0" dirty="0"/>
              <a:t>Area and perimeter</a:t>
            </a:r>
          </a:p>
          <a:p>
            <a:r>
              <a:rPr lang="en-GB" baseline="0" dirty="0"/>
              <a:t>Angle facts – triangles a</a:t>
            </a:r>
          </a:p>
          <a:p>
            <a:r>
              <a:rPr lang="en-GB" baseline="0" dirty="0"/>
              <a:t>Roman Numerals</a:t>
            </a:r>
          </a:p>
          <a:p>
            <a:r>
              <a:rPr lang="en-GB" baseline="0" dirty="0"/>
              <a:t>Quadrilaterals</a:t>
            </a:r>
          </a:p>
          <a:p>
            <a:r>
              <a:rPr lang="en-GB" baseline="0" dirty="0"/>
              <a:t>Polygons</a:t>
            </a:r>
          </a:p>
          <a:p>
            <a:r>
              <a:rPr lang="en-GB" baseline="0" dirty="0"/>
              <a:t>Triangles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C94D17-592D-4770-AAA0-303A0BA337FA}" type="slidenum">
              <a:rPr lang="en-GB" smtClean="0"/>
              <a:t>17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078045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Scaling</a:t>
            </a:r>
            <a:r>
              <a:rPr lang="en-GB" baseline="0" dirty="0"/>
              <a:t> measurements</a:t>
            </a:r>
          </a:p>
          <a:p>
            <a:r>
              <a:rPr lang="en-GB" baseline="0" dirty="0"/>
              <a:t>Fraction calculations</a:t>
            </a:r>
          </a:p>
          <a:p>
            <a:r>
              <a:rPr lang="en-GB" baseline="0" dirty="0"/>
              <a:t>Ordering fractions</a:t>
            </a:r>
          </a:p>
          <a:p>
            <a:r>
              <a:rPr lang="en-GB" baseline="0" dirty="0"/>
              <a:t>Area and perimeter</a:t>
            </a:r>
          </a:p>
          <a:p>
            <a:r>
              <a:rPr lang="en-GB" baseline="0" dirty="0"/>
              <a:t>Angle facts – triangles a</a:t>
            </a:r>
          </a:p>
          <a:p>
            <a:r>
              <a:rPr lang="en-GB" baseline="0" dirty="0"/>
              <a:t>Roman Numerals</a:t>
            </a:r>
          </a:p>
          <a:p>
            <a:r>
              <a:rPr lang="en-GB" baseline="0" dirty="0"/>
              <a:t>Quadrilaterals</a:t>
            </a:r>
          </a:p>
          <a:p>
            <a:r>
              <a:rPr lang="en-GB" baseline="0" dirty="0"/>
              <a:t>Polygons</a:t>
            </a:r>
          </a:p>
          <a:p>
            <a:r>
              <a:rPr lang="en-GB" baseline="0" dirty="0"/>
              <a:t>Triangles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C94D17-592D-4770-AAA0-303A0BA337FA}" type="slidenum">
              <a:rPr lang="en-GB" smtClean="0"/>
              <a:t>18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002045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Scaling</a:t>
            </a:r>
            <a:r>
              <a:rPr lang="en-GB" baseline="0" dirty="0"/>
              <a:t> measurements</a:t>
            </a:r>
          </a:p>
          <a:p>
            <a:r>
              <a:rPr lang="en-GB" baseline="0" dirty="0"/>
              <a:t>Fraction calculations</a:t>
            </a:r>
          </a:p>
          <a:p>
            <a:r>
              <a:rPr lang="en-GB" baseline="0" dirty="0"/>
              <a:t>Ordering fractions</a:t>
            </a:r>
          </a:p>
          <a:p>
            <a:r>
              <a:rPr lang="en-GB" baseline="0" dirty="0"/>
              <a:t>Area and perimeter</a:t>
            </a:r>
          </a:p>
          <a:p>
            <a:r>
              <a:rPr lang="en-GB" baseline="0" dirty="0"/>
              <a:t>Angle facts – triangles a</a:t>
            </a:r>
          </a:p>
          <a:p>
            <a:r>
              <a:rPr lang="en-GB" baseline="0" dirty="0"/>
              <a:t>Roman Numerals</a:t>
            </a:r>
          </a:p>
          <a:p>
            <a:r>
              <a:rPr lang="en-GB" baseline="0" dirty="0"/>
              <a:t>Quadrilaterals</a:t>
            </a:r>
          </a:p>
          <a:p>
            <a:r>
              <a:rPr lang="en-GB" baseline="0" dirty="0"/>
              <a:t>Polygons</a:t>
            </a:r>
          </a:p>
          <a:p>
            <a:r>
              <a:rPr lang="en-GB" baseline="0" dirty="0"/>
              <a:t>Triangles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C94D17-592D-4770-AAA0-303A0BA337FA}" type="slidenum">
              <a:rPr lang="en-GB" smtClean="0"/>
              <a:t>19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9561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Scaling</a:t>
            </a:r>
            <a:r>
              <a:rPr lang="en-GB" baseline="0" dirty="0"/>
              <a:t> measurements</a:t>
            </a:r>
          </a:p>
          <a:p>
            <a:r>
              <a:rPr lang="en-GB" baseline="0" dirty="0"/>
              <a:t>Prime numbers</a:t>
            </a:r>
          </a:p>
          <a:p>
            <a:r>
              <a:rPr lang="en-GB" baseline="0" dirty="0"/>
              <a:t>Cube numbers</a:t>
            </a:r>
          </a:p>
          <a:p>
            <a:r>
              <a:rPr lang="en-GB" baseline="0" dirty="0"/>
              <a:t>Percentage key facts</a:t>
            </a:r>
          </a:p>
          <a:p>
            <a:r>
              <a:rPr lang="en-GB" baseline="0" dirty="0"/>
              <a:t>Multiplication square</a:t>
            </a:r>
          </a:p>
          <a:p>
            <a:r>
              <a:rPr lang="en-GB" baseline="0" dirty="0"/>
              <a:t>Equivalent fractions</a:t>
            </a:r>
          </a:p>
          <a:p>
            <a:r>
              <a:rPr lang="en-GB" baseline="0" dirty="0"/>
              <a:t>Fraction calculations</a:t>
            </a:r>
          </a:p>
          <a:p>
            <a:r>
              <a:rPr lang="en-GB" baseline="0" dirty="0"/>
              <a:t>Ordering fractions</a:t>
            </a:r>
          </a:p>
          <a:p>
            <a:r>
              <a:rPr lang="en-GB" baseline="0" dirty="0"/>
              <a:t>Area and perimeter</a:t>
            </a:r>
          </a:p>
          <a:p>
            <a:r>
              <a:rPr lang="en-GB" baseline="0" dirty="0"/>
              <a:t>Angle facts</a:t>
            </a:r>
          </a:p>
          <a:p>
            <a:r>
              <a:rPr lang="en-GB" baseline="0" dirty="0"/>
              <a:t>Roman Numerals</a:t>
            </a:r>
          </a:p>
          <a:p>
            <a:r>
              <a:rPr lang="en-GB" baseline="0" dirty="0"/>
              <a:t>Quadrilaterals</a:t>
            </a:r>
          </a:p>
          <a:p>
            <a:r>
              <a:rPr lang="en-GB" baseline="0" dirty="0"/>
              <a:t>Polygons</a:t>
            </a:r>
          </a:p>
          <a:p>
            <a:r>
              <a:rPr lang="en-GB" baseline="0" dirty="0"/>
              <a:t>Triangles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C94D17-592D-4770-AAA0-303A0BA337FA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734641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Scaling</a:t>
            </a:r>
            <a:r>
              <a:rPr lang="en-GB" baseline="0" dirty="0"/>
              <a:t> measurements</a:t>
            </a:r>
          </a:p>
          <a:p>
            <a:r>
              <a:rPr lang="en-GB" baseline="0" dirty="0"/>
              <a:t>Fraction calculations</a:t>
            </a:r>
          </a:p>
          <a:p>
            <a:r>
              <a:rPr lang="en-GB" baseline="0" dirty="0"/>
              <a:t>Ordering fractions</a:t>
            </a:r>
          </a:p>
          <a:p>
            <a:r>
              <a:rPr lang="en-GB" baseline="0" dirty="0"/>
              <a:t>Area and perimeter</a:t>
            </a:r>
          </a:p>
          <a:p>
            <a:r>
              <a:rPr lang="en-GB" baseline="0" dirty="0"/>
              <a:t>Angle facts – triangles a</a:t>
            </a:r>
          </a:p>
          <a:p>
            <a:r>
              <a:rPr lang="en-GB" baseline="0" dirty="0"/>
              <a:t>Roman Numerals</a:t>
            </a:r>
          </a:p>
          <a:p>
            <a:r>
              <a:rPr lang="en-GB" baseline="0" dirty="0"/>
              <a:t>Quadrilaterals</a:t>
            </a:r>
          </a:p>
          <a:p>
            <a:r>
              <a:rPr lang="en-GB" baseline="0" dirty="0"/>
              <a:t>Polygons</a:t>
            </a:r>
          </a:p>
          <a:p>
            <a:r>
              <a:rPr lang="en-GB" baseline="0" dirty="0"/>
              <a:t>Triangles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C94D17-592D-4770-AAA0-303A0BA337FA}" type="slidenum">
              <a:rPr lang="en-GB" smtClean="0"/>
              <a:t>20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378936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Scaling</a:t>
            </a:r>
            <a:r>
              <a:rPr lang="en-GB" baseline="0" dirty="0"/>
              <a:t> measurements</a:t>
            </a:r>
          </a:p>
          <a:p>
            <a:r>
              <a:rPr lang="en-GB" baseline="0" dirty="0"/>
              <a:t>Fraction calculations</a:t>
            </a:r>
          </a:p>
          <a:p>
            <a:r>
              <a:rPr lang="en-GB" baseline="0" dirty="0"/>
              <a:t>Ordering fractions</a:t>
            </a:r>
          </a:p>
          <a:p>
            <a:r>
              <a:rPr lang="en-GB" baseline="0" dirty="0"/>
              <a:t>Area and perimeter</a:t>
            </a:r>
          </a:p>
          <a:p>
            <a:r>
              <a:rPr lang="en-GB" baseline="0" dirty="0"/>
              <a:t>Angle facts – triangles a</a:t>
            </a:r>
          </a:p>
          <a:p>
            <a:r>
              <a:rPr lang="en-GB" baseline="0" dirty="0"/>
              <a:t>Roman Numerals</a:t>
            </a:r>
          </a:p>
          <a:p>
            <a:r>
              <a:rPr lang="en-GB" baseline="0" dirty="0"/>
              <a:t>Quadrilaterals</a:t>
            </a:r>
          </a:p>
          <a:p>
            <a:r>
              <a:rPr lang="en-GB" baseline="0" dirty="0"/>
              <a:t>Polygons</a:t>
            </a:r>
          </a:p>
          <a:p>
            <a:r>
              <a:rPr lang="en-GB" baseline="0" dirty="0"/>
              <a:t>Triangles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C94D17-592D-4770-AAA0-303A0BA337FA}" type="slidenum">
              <a:rPr lang="en-GB" smtClean="0"/>
              <a:t>21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239255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C94D17-592D-4770-AAA0-303A0BA337FA}" type="slidenum">
              <a:rPr lang="en-GB" smtClean="0"/>
              <a:t>22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02290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Scaling</a:t>
            </a:r>
            <a:r>
              <a:rPr lang="en-GB" baseline="0" dirty="0"/>
              <a:t> measurements</a:t>
            </a:r>
          </a:p>
          <a:p>
            <a:r>
              <a:rPr lang="en-GB" baseline="0" dirty="0"/>
              <a:t>Prime numbers</a:t>
            </a:r>
          </a:p>
          <a:p>
            <a:r>
              <a:rPr lang="en-GB" baseline="0" dirty="0"/>
              <a:t>Cube numbers</a:t>
            </a:r>
          </a:p>
          <a:p>
            <a:r>
              <a:rPr lang="en-GB" baseline="0" dirty="0"/>
              <a:t>Percentage key facts</a:t>
            </a:r>
          </a:p>
          <a:p>
            <a:r>
              <a:rPr lang="en-GB" baseline="0" dirty="0"/>
              <a:t>Multiplication square</a:t>
            </a:r>
          </a:p>
          <a:p>
            <a:r>
              <a:rPr lang="en-GB" baseline="0" dirty="0"/>
              <a:t>Equivalent fractions</a:t>
            </a:r>
          </a:p>
          <a:p>
            <a:r>
              <a:rPr lang="en-GB" baseline="0" dirty="0"/>
              <a:t>Fraction calculations</a:t>
            </a:r>
          </a:p>
          <a:p>
            <a:r>
              <a:rPr lang="en-GB" baseline="0" dirty="0"/>
              <a:t>Ordering fractions</a:t>
            </a:r>
          </a:p>
          <a:p>
            <a:r>
              <a:rPr lang="en-GB" baseline="0" dirty="0"/>
              <a:t>Area and perimeter</a:t>
            </a:r>
          </a:p>
          <a:p>
            <a:r>
              <a:rPr lang="en-GB" baseline="0" dirty="0"/>
              <a:t>Angle facts</a:t>
            </a:r>
          </a:p>
          <a:p>
            <a:r>
              <a:rPr lang="en-GB" baseline="0" dirty="0"/>
              <a:t>Roman Numerals</a:t>
            </a:r>
          </a:p>
          <a:p>
            <a:r>
              <a:rPr lang="en-GB" baseline="0" dirty="0"/>
              <a:t>Quadrilaterals</a:t>
            </a:r>
          </a:p>
          <a:p>
            <a:r>
              <a:rPr lang="en-GB" baseline="0" dirty="0"/>
              <a:t>Polygons</a:t>
            </a:r>
          </a:p>
          <a:p>
            <a:r>
              <a:rPr lang="en-GB" baseline="0" dirty="0"/>
              <a:t>Triangles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C94D17-592D-4770-AAA0-303A0BA337FA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46323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Scaling</a:t>
            </a:r>
            <a:r>
              <a:rPr lang="en-GB" baseline="0" dirty="0"/>
              <a:t> measurements</a:t>
            </a:r>
          </a:p>
          <a:p>
            <a:r>
              <a:rPr lang="en-GB" baseline="0" dirty="0"/>
              <a:t>Prime numbers</a:t>
            </a:r>
          </a:p>
          <a:p>
            <a:r>
              <a:rPr lang="en-GB" baseline="0" dirty="0"/>
              <a:t>Cube numbers</a:t>
            </a:r>
          </a:p>
          <a:p>
            <a:r>
              <a:rPr lang="en-GB" baseline="0" dirty="0"/>
              <a:t>Percentage key facts</a:t>
            </a:r>
          </a:p>
          <a:p>
            <a:r>
              <a:rPr lang="en-GB" baseline="0" dirty="0"/>
              <a:t>Multiplication square</a:t>
            </a:r>
          </a:p>
          <a:p>
            <a:r>
              <a:rPr lang="en-GB" baseline="0" dirty="0"/>
              <a:t>Equivalent fractions</a:t>
            </a:r>
          </a:p>
          <a:p>
            <a:r>
              <a:rPr lang="en-GB" baseline="0" dirty="0"/>
              <a:t>Fraction calculations</a:t>
            </a:r>
          </a:p>
          <a:p>
            <a:r>
              <a:rPr lang="en-GB" baseline="0" dirty="0"/>
              <a:t>Ordering fractions</a:t>
            </a:r>
          </a:p>
          <a:p>
            <a:r>
              <a:rPr lang="en-GB" baseline="0" dirty="0"/>
              <a:t>Area and perimeter</a:t>
            </a:r>
          </a:p>
          <a:p>
            <a:r>
              <a:rPr lang="en-GB" baseline="0" dirty="0"/>
              <a:t>Angle facts</a:t>
            </a:r>
          </a:p>
          <a:p>
            <a:r>
              <a:rPr lang="en-GB" baseline="0" dirty="0"/>
              <a:t>Roman Numerals</a:t>
            </a:r>
          </a:p>
          <a:p>
            <a:r>
              <a:rPr lang="en-GB" baseline="0" dirty="0"/>
              <a:t>Quadrilaterals</a:t>
            </a:r>
          </a:p>
          <a:p>
            <a:r>
              <a:rPr lang="en-GB" baseline="0" dirty="0"/>
              <a:t>Polygons</a:t>
            </a:r>
          </a:p>
          <a:p>
            <a:r>
              <a:rPr lang="en-GB" baseline="0" dirty="0"/>
              <a:t>Triangles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C94D17-592D-4770-AAA0-303A0BA337FA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34528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Scaling</a:t>
            </a:r>
            <a:r>
              <a:rPr lang="en-GB" baseline="0" dirty="0"/>
              <a:t> measurements</a:t>
            </a:r>
          </a:p>
          <a:p>
            <a:r>
              <a:rPr lang="en-GB" baseline="0" dirty="0"/>
              <a:t>Percentage key facts</a:t>
            </a:r>
          </a:p>
          <a:p>
            <a:r>
              <a:rPr lang="en-GB" baseline="0" dirty="0"/>
              <a:t>Fraction calculations</a:t>
            </a:r>
          </a:p>
          <a:p>
            <a:r>
              <a:rPr lang="en-GB" baseline="0" dirty="0"/>
              <a:t>Ordering fractions</a:t>
            </a:r>
          </a:p>
          <a:p>
            <a:r>
              <a:rPr lang="en-GB" baseline="0" dirty="0"/>
              <a:t>Area and perimeter</a:t>
            </a:r>
          </a:p>
          <a:p>
            <a:r>
              <a:rPr lang="en-GB" baseline="0" dirty="0"/>
              <a:t>Angle facts</a:t>
            </a:r>
          </a:p>
          <a:p>
            <a:r>
              <a:rPr lang="en-GB" baseline="0" dirty="0"/>
              <a:t>Roman Numerals</a:t>
            </a:r>
          </a:p>
          <a:p>
            <a:r>
              <a:rPr lang="en-GB" baseline="0" dirty="0"/>
              <a:t>Quadrilaterals</a:t>
            </a:r>
          </a:p>
          <a:p>
            <a:r>
              <a:rPr lang="en-GB" baseline="0" dirty="0"/>
              <a:t>Polygons</a:t>
            </a:r>
          </a:p>
          <a:p>
            <a:r>
              <a:rPr lang="en-GB" baseline="0" dirty="0"/>
              <a:t>Triangles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C94D17-592D-4770-AAA0-303A0BA337FA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869895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Scaling</a:t>
            </a:r>
            <a:r>
              <a:rPr lang="en-GB" baseline="0" dirty="0"/>
              <a:t> measurements</a:t>
            </a:r>
          </a:p>
          <a:p>
            <a:r>
              <a:rPr lang="en-GB" baseline="0" dirty="0"/>
              <a:t>Percentage key facts</a:t>
            </a:r>
          </a:p>
          <a:p>
            <a:r>
              <a:rPr lang="en-GB" baseline="0" dirty="0"/>
              <a:t>Fraction calculations</a:t>
            </a:r>
          </a:p>
          <a:p>
            <a:r>
              <a:rPr lang="en-GB" baseline="0" dirty="0"/>
              <a:t>Ordering fractions</a:t>
            </a:r>
          </a:p>
          <a:p>
            <a:r>
              <a:rPr lang="en-GB" baseline="0" dirty="0"/>
              <a:t>Area and perimeter</a:t>
            </a:r>
          </a:p>
          <a:p>
            <a:r>
              <a:rPr lang="en-GB" baseline="0" dirty="0"/>
              <a:t>Angle facts</a:t>
            </a:r>
          </a:p>
          <a:p>
            <a:r>
              <a:rPr lang="en-GB" baseline="0" dirty="0"/>
              <a:t>Roman Numerals</a:t>
            </a:r>
          </a:p>
          <a:p>
            <a:r>
              <a:rPr lang="en-GB" baseline="0" dirty="0"/>
              <a:t>Quadrilaterals</a:t>
            </a:r>
          </a:p>
          <a:p>
            <a:r>
              <a:rPr lang="en-GB" baseline="0" dirty="0"/>
              <a:t>Polygons</a:t>
            </a:r>
          </a:p>
          <a:p>
            <a:r>
              <a:rPr lang="en-GB" baseline="0" dirty="0"/>
              <a:t>Triangles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C94D17-592D-4770-AAA0-303A0BA337FA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368411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Scaling</a:t>
            </a:r>
            <a:r>
              <a:rPr lang="en-GB" baseline="0" dirty="0"/>
              <a:t> measurements</a:t>
            </a:r>
          </a:p>
          <a:p>
            <a:r>
              <a:rPr lang="en-GB" baseline="0" dirty="0"/>
              <a:t>Percentage key facts</a:t>
            </a:r>
          </a:p>
          <a:p>
            <a:r>
              <a:rPr lang="en-GB" baseline="0" dirty="0"/>
              <a:t>Fraction calculations</a:t>
            </a:r>
          </a:p>
          <a:p>
            <a:r>
              <a:rPr lang="en-GB" baseline="0" dirty="0"/>
              <a:t>Ordering fractions</a:t>
            </a:r>
          </a:p>
          <a:p>
            <a:r>
              <a:rPr lang="en-GB" baseline="0" dirty="0"/>
              <a:t>Area and perimeter</a:t>
            </a:r>
          </a:p>
          <a:p>
            <a:r>
              <a:rPr lang="en-GB" baseline="0" dirty="0"/>
              <a:t>Angle facts</a:t>
            </a:r>
          </a:p>
          <a:p>
            <a:r>
              <a:rPr lang="en-GB" baseline="0" dirty="0"/>
              <a:t>Roman Numerals</a:t>
            </a:r>
          </a:p>
          <a:p>
            <a:r>
              <a:rPr lang="en-GB" baseline="0" dirty="0"/>
              <a:t>Quadrilaterals</a:t>
            </a:r>
          </a:p>
          <a:p>
            <a:r>
              <a:rPr lang="en-GB" baseline="0" dirty="0"/>
              <a:t>Polygons</a:t>
            </a:r>
          </a:p>
          <a:p>
            <a:r>
              <a:rPr lang="en-GB" baseline="0" dirty="0"/>
              <a:t>Triangles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C94D17-592D-4770-AAA0-303A0BA337FA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230064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Scaling</a:t>
            </a:r>
            <a:r>
              <a:rPr lang="en-GB" baseline="0" dirty="0"/>
              <a:t> measurements</a:t>
            </a:r>
          </a:p>
          <a:p>
            <a:r>
              <a:rPr lang="en-GB" baseline="0" dirty="0"/>
              <a:t>Percentage key facts</a:t>
            </a:r>
          </a:p>
          <a:p>
            <a:r>
              <a:rPr lang="en-GB" baseline="0" dirty="0"/>
              <a:t>Fraction calculations</a:t>
            </a:r>
          </a:p>
          <a:p>
            <a:r>
              <a:rPr lang="en-GB" baseline="0" dirty="0"/>
              <a:t>Ordering fractions</a:t>
            </a:r>
          </a:p>
          <a:p>
            <a:r>
              <a:rPr lang="en-GB" baseline="0" dirty="0"/>
              <a:t>Area and perimeter</a:t>
            </a:r>
          </a:p>
          <a:p>
            <a:r>
              <a:rPr lang="en-GB" baseline="0" dirty="0"/>
              <a:t>Roman Numerals</a:t>
            </a:r>
          </a:p>
          <a:p>
            <a:r>
              <a:rPr lang="en-GB" baseline="0" dirty="0"/>
              <a:t>Quadrilaterals</a:t>
            </a:r>
          </a:p>
          <a:p>
            <a:r>
              <a:rPr lang="en-GB" baseline="0" dirty="0"/>
              <a:t>Polygons</a:t>
            </a:r>
          </a:p>
          <a:p>
            <a:r>
              <a:rPr lang="en-GB" baseline="0" dirty="0"/>
              <a:t>Triangles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C94D17-592D-4770-AAA0-303A0BA337FA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446598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Scaling</a:t>
            </a:r>
            <a:r>
              <a:rPr lang="en-GB" baseline="0" dirty="0"/>
              <a:t> measurements</a:t>
            </a:r>
          </a:p>
          <a:p>
            <a:r>
              <a:rPr lang="en-GB" baseline="0" dirty="0"/>
              <a:t>Fraction calculations</a:t>
            </a:r>
          </a:p>
          <a:p>
            <a:r>
              <a:rPr lang="en-GB" baseline="0" dirty="0"/>
              <a:t>Ordering fractions</a:t>
            </a:r>
          </a:p>
          <a:p>
            <a:r>
              <a:rPr lang="en-GB" baseline="0" dirty="0"/>
              <a:t>Area and perimeter</a:t>
            </a:r>
          </a:p>
          <a:p>
            <a:r>
              <a:rPr lang="en-GB" baseline="0" dirty="0"/>
              <a:t>Angle facts</a:t>
            </a:r>
          </a:p>
          <a:p>
            <a:r>
              <a:rPr lang="en-GB" baseline="0" dirty="0"/>
              <a:t>Roman Numerals</a:t>
            </a:r>
          </a:p>
          <a:p>
            <a:r>
              <a:rPr lang="en-GB" baseline="0" dirty="0"/>
              <a:t>Quadrilaterals</a:t>
            </a:r>
          </a:p>
          <a:p>
            <a:r>
              <a:rPr lang="en-GB" baseline="0" dirty="0"/>
              <a:t>Polygons</a:t>
            </a:r>
          </a:p>
          <a:p>
            <a:r>
              <a:rPr lang="en-GB" baseline="0" dirty="0"/>
              <a:t>Triangles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C94D17-592D-4770-AAA0-303A0BA337FA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80248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02172-987A-4B29-94ED-9F0A9EC6B3D6}" type="datetimeFigureOut">
              <a:rPr lang="en-GB" smtClean="0"/>
              <a:t>18/11/2022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4A38C-E0E1-43E4-9DE7-F65C7BAB68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31247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02172-987A-4B29-94ED-9F0A9EC6B3D6}" type="datetimeFigureOut">
              <a:rPr lang="en-GB" smtClean="0"/>
              <a:t>18/11/2022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4A38C-E0E1-43E4-9DE7-F65C7BAB68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33916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02172-987A-4B29-94ED-9F0A9EC6B3D6}" type="datetimeFigureOut">
              <a:rPr lang="en-GB" smtClean="0"/>
              <a:t>18/11/2022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4A38C-E0E1-43E4-9DE7-F65C7BAB68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43829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02172-987A-4B29-94ED-9F0A9EC6B3D6}" type="datetimeFigureOut">
              <a:rPr lang="en-GB" smtClean="0"/>
              <a:t>18/11/2022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4A38C-E0E1-43E4-9DE7-F65C7BAB68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26208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02172-987A-4B29-94ED-9F0A9EC6B3D6}" type="datetimeFigureOut">
              <a:rPr lang="en-GB" smtClean="0"/>
              <a:t>18/11/2022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4A38C-E0E1-43E4-9DE7-F65C7BAB68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74733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02172-987A-4B29-94ED-9F0A9EC6B3D6}" type="datetimeFigureOut">
              <a:rPr lang="en-GB" smtClean="0"/>
              <a:t>18/11/2022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4A38C-E0E1-43E4-9DE7-F65C7BAB68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26373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02172-987A-4B29-94ED-9F0A9EC6B3D6}" type="datetimeFigureOut">
              <a:rPr lang="en-GB" smtClean="0"/>
              <a:t>18/11/2022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4A38C-E0E1-43E4-9DE7-F65C7BAB68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9556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02172-987A-4B29-94ED-9F0A9EC6B3D6}" type="datetimeFigureOut">
              <a:rPr lang="en-GB" smtClean="0"/>
              <a:t>18/11/2022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4A38C-E0E1-43E4-9DE7-F65C7BAB68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51958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02172-987A-4B29-94ED-9F0A9EC6B3D6}" type="datetimeFigureOut">
              <a:rPr lang="en-GB" smtClean="0"/>
              <a:t>18/11/2022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4A38C-E0E1-43E4-9DE7-F65C7BAB68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48523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02172-987A-4B29-94ED-9F0A9EC6B3D6}" type="datetimeFigureOut">
              <a:rPr lang="en-GB" smtClean="0"/>
              <a:t>18/11/2022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4A38C-E0E1-43E4-9DE7-F65C7BAB68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9522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02172-987A-4B29-94ED-9F0A9EC6B3D6}" type="datetimeFigureOut">
              <a:rPr lang="en-GB" smtClean="0"/>
              <a:t>18/11/2022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4A38C-E0E1-43E4-9DE7-F65C7BAB68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14929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C02172-987A-4B29-94ED-9F0A9EC6B3D6}" type="datetimeFigureOut">
              <a:rPr lang="en-GB" smtClean="0"/>
              <a:t>18/11/2022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D4A38C-E0E1-43E4-9DE7-F65C7BAB68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58754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7" name="Group 106"/>
          <p:cNvGrpSpPr/>
          <p:nvPr/>
        </p:nvGrpSpPr>
        <p:grpSpPr>
          <a:xfrm>
            <a:off x="1516820" y="251667"/>
            <a:ext cx="2987366" cy="3059571"/>
            <a:chOff x="1709324" y="251667"/>
            <a:chExt cx="2987366" cy="3059571"/>
          </a:xfrm>
        </p:grpSpPr>
        <p:sp>
          <p:nvSpPr>
            <p:cNvPr id="10" name="Rectangle 9"/>
            <p:cNvSpPr/>
            <p:nvPr/>
          </p:nvSpPr>
          <p:spPr>
            <a:xfrm>
              <a:off x="1709324" y="251667"/>
              <a:ext cx="2987365" cy="1150566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000" u="sng" dirty="0">
                  <a:solidFill>
                    <a:schemeClr val="bg1"/>
                  </a:solidFill>
                  <a:latin typeface="SassoonPrimaryInfant" pitchFamily="2" charset="0"/>
                </a:rPr>
                <a:t>Fraction to Percentage</a:t>
              </a:r>
            </a:p>
            <a:p>
              <a:pPr algn="ctr"/>
              <a:r>
                <a:rPr lang="en-GB" sz="1000" dirty="0">
                  <a:solidFill>
                    <a:schemeClr val="bg1"/>
                  </a:solidFill>
                  <a:latin typeface="SassoonPrimaryInfant" pitchFamily="2" charset="0"/>
                </a:rPr>
                <a:t>Convert to 100ths then use the numerator.</a:t>
              </a:r>
            </a:p>
            <a:p>
              <a:pPr algn="ctr"/>
              <a:r>
                <a:rPr lang="en-GB" sz="1000" b="1" u="sng" dirty="0">
                  <a:solidFill>
                    <a:schemeClr val="bg1"/>
                  </a:solidFill>
                  <a:latin typeface="SassoonPrimaryInfant" pitchFamily="2" charset="0"/>
                </a:rPr>
                <a:t>OR</a:t>
              </a:r>
              <a:r>
                <a:rPr lang="en-GB" sz="1000" dirty="0">
                  <a:solidFill>
                    <a:schemeClr val="bg1"/>
                  </a:solidFill>
                  <a:latin typeface="SassoonPrimaryInfant" pitchFamily="2" charset="0"/>
                </a:rPr>
                <a:t> Divide the numerator by the denominator and multiply by 100</a:t>
              </a:r>
            </a:p>
            <a:p>
              <a:pPr algn="ctr"/>
              <a:endParaRPr lang="en-GB" sz="300" dirty="0">
                <a:solidFill>
                  <a:schemeClr val="bg1"/>
                </a:solidFill>
                <a:latin typeface="SassoonPrimaryInfant" pitchFamily="2" charset="0"/>
              </a:endParaRPr>
            </a:p>
            <a:p>
              <a:pPr algn="ctr"/>
              <a:r>
                <a:rPr lang="en-GB" sz="1000" u="sng" dirty="0">
                  <a:solidFill>
                    <a:schemeClr val="bg1"/>
                  </a:solidFill>
                  <a:latin typeface="SassoonPrimaryInfant" pitchFamily="2" charset="0"/>
                </a:rPr>
                <a:t>Percentage to Fraction</a:t>
              </a:r>
            </a:p>
            <a:p>
              <a:pPr algn="ctr"/>
              <a:r>
                <a:rPr lang="en-GB" sz="1000" dirty="0">
                  <a:solidFill>
                    <a:schemeClr val="bg1"/>
                  </a:solidFill>
                  <a:latin typeface="SassoonPrimaryInfant" pitchFamily="2" charset="0"/>
                </a:rPr>
                <a:t>Use the percent as the numerator out of 100</a:t>
              </a:r>
            </a:p>
          </p:txBody>
        </p:sp>
        <p:sp>
          <p:nvSpPr>
            <p:cNvPr id="15" name="Rectangle 14"/>
            <p:cNvSpPr/>
            <p:nvPr/>
          </p:nvSpPr>
          <p:spPr>
            <a:xfrm>
              <a:off x="1709326" y="1538344"/>
              <a:ext cx="2987364" cy="425282"/>
            </a:xfrm>
            <a:prstGeom prst="rect">
              <a:avLst/>
            </a:prstGeom>
            <a:solidFill>
              <a:srgbClr val="FF66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000" u="sng" dirty="0">
                  <a:solidFill>
                    <a:schemeClr val="tx1"/>
                  </a:solidFill>
                  <a:latin typeface="SassoonPrimaryInfant" pitchFamily="2" charset="0"/>
                </a:rPr>
                <a:t>Percentage to Decimal</a:t>
              </a:r>
              <a:r>
                <a:rPr lang="en-GB" sz="1000" dirty="0">
                  <a:solidFill>
                    <a:schemeClr val="tx1"/>
                  </a:solidFill>
                  <a:latin typeface="SassoonPrimaryInfant" pitchFamily="2" charset="0"/>
                </a:rPr>
                <a:t>            </a:t>
              </a:r>
              <a:r>
                <a:rPr lang="en-GB" sz="1000" u="sng" dirty="0" err="1">
                  <a:solidFill>
                    <a:schemeClr val="tx1"/>
                  </a:solidFill>
                  <a:latin typeface="SassoonPrimaryInfant" pitchFamily="2" charset="0"/>
                </a:rPr>
                <a:t>Decimal</a:t>
              </a:r>
              <a:r>
                <a:rPr lang="en-GB" sz="1000" u="sng" dirty="0">
                  <a:solidFill>
                    <a:schemeClr val="tx1"/>
                  </a:solidFill>
                  <a:latin typeface="SassoonPrimaryInfant" pitchFamily="2" charset="0"/>
                </a:rPr>
                <a:t> to Percentage</a:t>
              </a:r>
            </a:p>
            <a:p>
              <a:r>
                <a:rPr lang="en-GB" sz="1000" dirty="0">
                  <a:solidFill>
                    <a:schemeClr val="tx1"/>
                  </a:solidFill>
                  <a:latin typeface="SassoonPrimaryInfant" pitchFamily="2" charset="0"/>
                </a:rPr>
                <a:t>Divide by 100                             Multiply by 100</a:t>
              </a:r>
            </a:p>
          </p:txBody>
        </p:sp>
        <p:sp>
          <p:nvSpPr>
            <p:cNvPr id="19" name="Rectangle 18"/>
            <p:cNvSpPr/>
            <p:nvPr/>
          </p:nvSpPr>
          <p:spPr>
            <a:xfrm>
              <a:off x="1709326" y="2099737"/>
              <a:ext cx="2987363" cy="1211501"/>
            </a:xfrm>
            <a:prstGeom prst="rect">
              <a:avLst/>
            </a:prstGeom>
            <a:solidFill>
              <a:srgbClr val="FFCC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000" u="sng" dirty="0">
                  <a:solidFill>
                    <a:schemeClr val="tx1"/>
                  </a:solidFill>
                  <a:latin typeface="SassoonPrimaryInfant" pitchFamily="2" charset="0"/>
                </a:rPr>
                <a:t>Decimal to Fraction</a:t>
              </a:r>
            </a:p>
            <a:p>
              <a:pPr algn="ctr"/>
              <a:r>
                <a:rPr lang="en-GB" sz="1000" dirty="0">
                  <a:solidFill>
                    <a:schemeClr val="tx1"/>
                  </a:solidFill>
                  <a:latin typeface="SassoonPrimaryInfant" pitchFamily="2" charset="0"/>
                </a:rPr>
                <a:t>Multiply the decimal by 100 if 2 decimal places and 1000 if 3 decimal places for it to become the numerator.  Simplify it.</a:t>
              </a:r>
            </a:p>
            <a:p>
              <a:pPr algn="ctr"/>
              <a:endParaRPr lang="en-GB" sz="300" dirty="0">
                <a:solidFill>
                  <a:schemeClr val="tx1"/>
                </a:solidFill>
                <a:latin typeface="SassoonPrimaryInfant" pitchFamily="2" charset="0"/>
              </a:endParaRPr>
            </a:p>
            <a:p>
              <a:pPr algn="ctr"/>
              <a:r>
                <a:rPr lang="en-GB" sz="1000" u="sng" dirty="0">
                  <a:solidFill>
                    <a:schemeClr val="tx1"/>
                  </a:solidFill>
                  <a:latin typeface="SassoonPrimaryInfant" pitchFamily="2" charset="0"/>
                </a:rPr>
                <a:t>Fraction to Decimal</a:t>
              </a:r>
            </a:p>
            <a:p>
              <a:pPr algn="ctr"/>
              <a:r>
                <a:rPr lang="en-GB" sz="1000" dirty="0">
                  <a:solidFill>
                    <a:schemeClr val="tx1"/>
                  </a:solidFill>
                  <a:latin typeface="SassoonPrimaryInfant" pitchFamily="2" charset="0"/>
                </a:rPr>
                <a:t>Convert into 100ths then divide numerator by 100.</a:t>
              </a:r>
            </a:p>
            <a:p>
              <a:pPr algn="ctr"/>
              <a:r>
                <a:rPr lang="en-GB" sz="1000" b="1" u="sng" dirty="0">
                  <a:solidFill>
                    <a:schemeClr val="tx1"/>
                  </a:solidFill>
                  <a:latin typeface="SassoonPrimaryInfant" pitchFamily="2" charset="0"/>
                </a:rPr>
                <a:t>OR</a:t>
              </a:r>
              <a:r>
                <a:rPr lang="en-GB" sz="1000" dirty="0">
                  <a:solidFill>
                    <a:schemeClr val="tx1"/>
                  </a:solidFill>
                  <a:latin typeface="SassoonPrimaryInfant" pitchFamily="2" charset="0"/>
                </a:rPr>
                <a:t> Divide the numerator by the denominator</a:t>
              </a: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83" name="Table 82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295273749"/>
                  </p:ext>
                </p:extLst>
              </p:nvPr>
            </p:nvGraphicFramePr>
            <p:xfrm>
              <a:off x="67464" y="251671"/>
              <a:ext cx="1342921" cy="3059567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353058">
                      <a:extLst>
                        <a:ext uri="{9D8B030D-6E8A-4147-A177-3AD203B41FA5}">
                          <a16:colId xmlns:a16="http://schemas.microsoft.com/office/drawing/2014/main" val="2327022907"/>
                        </a:ext>
                      </a:extLst>
                    </a:gridCol>
                    <a:gridCol w="507054">
                      <a:extLst>
                        <a:ext uri="{9D8B030D-6E8A-4147-A177-3AD203B41FA5}">
                          <a16:colId xmlns:a16="http://schemas.microsoft.com/office/drawing/2014/main" val="726683462"/>
                        </a:ext>
                      </a:extLst>
                    </a:gridCol>
                    <a:gridCol w="482809">
                      <a:extLst>
                        <a:ext uri="{9D8B030D-6E8A-4147-A177-3AD203B41FA5}">
                          <a16:colId xmlns:a16="http://schemas.microsoft.com/office/drawing/2014/main" val="1586445432"/>
                        </a:ext>
                      </a:extLst>
                    </a:gridCol>
                  </a:tblGrid>
                  <a:tr h="437081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GB" sz="1000" b="1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sz="1000" b="1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𝟏</m:t>
                                    </m:r>
                                  </m:num>
                                  <m:den>
                                    <m:r>
                                      <a:rPr lang="en-GB" sz="1000" b="1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𝟓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GB" sz="1000" b="1" dirty="0">
                            <a:solidFill>
                              <a:schemeClr val="bg1"/>
                            </a:solidFill>
                            <a:latin typeface="SassoonPrimaryInfant" pitchFamily="2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7030A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000" b="1" dirty="0">
                              <a:solidFill>
                                <a:schemeClr val="bg1"/>
                              </a:solidFill>
                              <a:latin typeface="SassoonPrimaryInfant" pitchFamily="2" charset="0"/>
                            </a:rPr>
                            <a:t>0.2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7030A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000" b="1" dirty="0">
                              <a:solidFill>
                                <a:schemeClr val="bg1"/>
                              </a:solidFill>
                              <a:latin typeface="SassoonPrimaryInfant" pitchFamily="2" charset="0"/>
                            </a:rPr>
                            <a:t>20%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7030A0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81802848"/>
                      </a:ext>
                    </a:extLst>
                  </a:tr>
                  <a:tr h="437081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GB" sz="1000" b="1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sz="1000" b="1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𝟏</m:t>
                                    </m:r>
                                  </m:num>
                                  <m:den>
                                    <m:r>
                                      <a:rPr lang="en-GB" sz="1000" b="1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𝟒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GB" sz="1000" b="1" dirty="0">
                            <a:solidFill>
                              <a:schemeClr val="bg1"/>
                            </a:solidFill>
                            <a:latin typeface="SassoonPrimaryInfant" pitchFamily="2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00B0F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000" b="1" dirty="0">
                              <a:solidFill>
                                <a:schemeClr val="bg1"/>
                              </a:solidFill>
                              <a:latin typeface="SassoonPrimaryInfant" pitchFamily="2" charset="0"/>
                            </a:rPr>
                            <a:t>0.25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00B0F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000" b="1" dirty="0">
                              <a:solidFill>
                                <a:schemeClr val="bg1"/>
                              </a:solidFill>
                              <a:latin typeface="SassoonPrimaryInfant" pitchFamily="2" charset="0"/>
                            </a:rPr>
                            <a:t>25%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00B0F0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577436227"/>
                      </a:ext>
                    </a:extLst>
                  </a:tr>
                  <a:tr h="437081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GB" sz="1000" b="1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sz="1000" b="1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𝟐</m:t>
                                    </m:r>
                                  </m:num>
                                  <m:den>
                                    <m:r>
                                      <a:rPr lang="en-GB" sz="1000" b="1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𝟓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GB" sz="1000" b="1" dirty="0">
                            <a:solidFill>
                              <a:schemeClr val="bg1"/>
                            </a:solidFill>
                            <a:latin typeface="SassoonPrimaryInfant" pitchFamily="2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7030A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000" b="1" dirty="0">
                              <a:solidFill>
                                <a:schemeClr val="bg1"/>
                              </a:solidFill>
                              <a:latin typeface="SassoonPrimaryInfant" pitchFamily="2" charset="0"/>
                            </a:rPr>
                            <a:t>0.4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7030A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000" b="1" dirty="0">
                              <a:solidFill>
                                <a:schemeClr val="bg1"/>
                              </a:solidFill>
                              <a:latin typeface="SassoonPrimaryInfant" pitchFamily="2" charset="0"/>
                            </a:rPr>
                            <a:t>40%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7030A0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033590510"/>
                      </a:ext>
                    </a:extLst>
                  </a:tr>
                  <a:tr h="437081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GB" sz="1000" b="1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sz="1000" b="1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𝟏</m:t>
                                    </m:r>
                                  </m:num>
                                  <m:den>
                                    <m:r>
                                      <a:rPr lang="en-GB" sz="1000" b="1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𝟐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GB" sz="1000" b="1" dirty="0">
                            <a:solidFill>
                              <a:schemeClr val="bg1"/>
                            </a:solidFill>
                            <a:latin typeface="SassoonPrimaryInfant" pitchFamily="2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00B05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000" b="1" dirty="0">
                              <a:solidFill>
                                <a:schemeClr val="bg1"/>
                              </a:solidFill>
                              <a:latin typeface="SassoonPrimaryInfant" pitchFamily="2" charset="0"/>
                            </a:rPr>
                            <a:t>0.5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00B05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000" b="1" dirty="0">
                              <a:solidFill>
                                <a:schemeClr val="bg1"/>
                              </a:solidFill>
                              <a:latin typeface="SassoonPrimaryInfant" pitchFamily="2" charset="0"/>
                            </a:rPr>
                            <a:t>50%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00B050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402545925"/>
                      </a:ext>
                    </a:extLst>
                  </a:tr>
                  <a:tr h="437081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GB" sz="1000" b="1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sz="1000" b="1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𝟑</m:t>
                                    </m:r>
                                  </m:num>
                                  <m:den>
                                    <m:r>
                                      <a:rPr lang="en-GB" sz="1000" b="1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𝟓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GB" sz="1000" b="1" dirty="0">
                            <a:solidFill>
                              <a:schemeClr val="bg1"/>
                            </a:solidFill>
                            <a:latin typeface="SassoonPrimaryInfant" pitchFamily="2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7030A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000" b="1" dirty="0">
                              <a:solidFill>
                                <a:schemeClr val="bg1"/>
                              </a:solidFill>
                              <a:latin typeface="SassoonPrimaryInfant" pitchFamily="2" charset="0"/>
                            </a:rPr>
                            <a:t>0.6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7030A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000" b="1" dirty="0">
                              <a:solidFill>
                                <a:schemeClr val="bg1"/>
                              </a:solidFill>
                              <a:latin typeface="SassoonPrimaryInfant" pitchFamily="2" charset="0"/>
                            </a:rPr>
                            <a:t>60%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7030A0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950008273"/>
                      </a:ext>
                    </a:extLst>
                  </a:tr>
                  <a:tr h="437081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GB" sz="1000" b="1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sz="1000" b="1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𝟑</m:t>
                                    </m:r>
                                  </m:num>
                                  <m:den>
                                    <m:r>
                                      <a:rPr lang="en-GB" sz="1000" b="1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𝟒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GB" sz="1000" b="1" dirty="0">
                            <a:solidFill>
                              <a:schemeClr val="bg1"/>
                            </a:solidFill>
                            <a:latin typeface="SassoonPrimaryInfant" pitchFamily="2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00B0F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000" b="1" dirty="0">
                              <a:solidFill>
                                <a:schemeClr val="bg1"/>
                              </a:solidFill>
                              <a:latin typeface="SassoonPrimaryInfant" pitchFamily="2" charset="0"/>
                            </a:rPr>
                            <a:t>0.75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00B0F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000" b="1" dirty="0">
                              <a:solidFill>
                                <a:schemeClr val="bg1"/>
                              </a:solidFill>
                              <a:latin typeface="SassoonPrimaryInfant" pitchFamily="2" charset="0"/>
                            </a:rPr>
                            <a:t>75%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00B0F0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093363586"/>
                      </a:ext>
                    </a:extLst>
                  </a:tr>
                  <a:tr h="437081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GB" sz="1000" b="1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sz="1000" b="1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𝟒</m:t>
                                    </m:r>
                                  </m:num>
                                  <m:den>
                                    <m:r>
                                      <a:rPr lang="en-GB" sz="1000" b="1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𝟓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GB" sz="1000" b="1" dirty="0">
                            <a:solidFill>
                              <a:schemeClr val="bg1"/>
                            </a:solidFill>
                            <a:latin typeface="SassoonPrimaryInfant" pitchFamily="2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7030A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000" b="1" dirty="0">
                              <a:solidFill>
                                <a:schemeClr val="bg1"/>
                              </a:solidFill>
                              <a:latin typeface="SassoonPrimaryInfant" pitchFamily="2" charset="0"/>
                            </a:rPr>
                            <a:t>0.8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7030A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000" b="1" dirty="0">
                              <a:solidFill>
                                <a:schemeClr val="bg1"/>
                              </a:solidFill>
                              <a:latin typeface="SassoonPrimaryInfant" pitchFamily="2" charset="0"/>
                            </a:rPr>
                            <a:t>80%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7030A0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739267791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83" name="Table 82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295273749"/>
                  </p:ext>
                </p:extLst>
              </p:nvPr>
            </p:nvGraphicFramePr>
            <p:xfrm>
              <a:off x="67464" y="251671"/>
              <a:ext cx="1342921" cy="3059567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353058">
                      <a:extLst>
                        <a:ext uri="{9D8B030D-6E8A-4147-A177-3AD203B41FA5}">
                          <a16:colId xmlns:a16="http://schemas.microsoft.com/office/drawing/2014/main" val="2327022907"/>
                        </a:ext>
                      </a:extLst>
                    </a:gridCol>
                    <a:gridCol w="507054">
                      <a:extLst>
                        <a:ext uri="{9D8B030D-6E8A-4147-A177-3AD203B41FA5}">
                          <a16:colId xmlns:a16="http://schemas.microsoft.com/office/drawing/2014/main" val="726683462"/>
                        </a:ext>
                      </a:extLst>
                    </a:gridCol>
                    <a:gridCol w="482809">
                      <a:extLst>
                        <a:ext uri="{9D8B030D-6E8A-4147-A177-3AD203B41FA5}">
                          <a16:colId xmlns:a16="http://schemas.microsoft.com/office/drawing/2014/main" val="1586445432"/>
                        </a:ext>
                      </a:extLst>
                    </a:gridCol>
                  </a:tblGrid>
                  <a:tr h="437081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1724" t="-1389" r="-284483" b="-60138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000" b="1" dirty="0" smtClean="0">
                              <a:solidFill>
                                <a:schemeClr val="bg1"/>
                              </a:solidFill>
                              <a:latin typeface="SassoonPrimaryInfant" pitchFamily="2" charset="0"/>
                            </a:rPr>
                            <a:t>0.2</a:t>
                          </a:r>
                          <a:endParaRPr lang="en-GB" sz="1000" b="1" dirty="0">
                            <a:solidFill>
                              <a:schemeClr val="bg1"/>
                            </a:solidFill>
                            <a:latin typeface="SassoonPrimaryInfant" pitchFamily="2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7030A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000" b="1" dirty="0" smtClean="0">
                              <a:solidFill>
                                <a:schemeClr val="bg1"/>
                              </a:solidFill>
                              <a:latin typeface="SassoonPrimaryInfant" pitchFamily="2" charset="0"/>
                            </a:rPr>
                            <a:t>20%</a:t>
                          </a:r>
                          <a:endParaRPr lang="en-GB" sz="1000" b="1" dirty="0">
                            <a:solidFill>
                              <a:schemeClr val="bg1"/>
                            </a:solidFill>
                            <a:latin typeface="SassoonPrimaryInfant" pitchFamily="2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7030A0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81802848"/>
                      </a:ext>
                    </a:extLst>
                  </a:tr>
                  <a:tr h="437081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1724" t="-101389" r="-284483" b="-50138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000" b="1" dirty="0" smtClean="0">
                              <a:solidFill>
                                <a:schemeClr val="bg1"/>
                              </a:solidFill>
                              <a:latin typeface="SassoonPrimaryInfant" pitchFamily="2" charset="0"/>
                            </a:rPr>
                            <a:t>0.25</a:t>
                          </a:r>
                          <a:endParaRPr lang="en-GB" sz="1000" b="1" dirty="0">
                            <a:solidFill>
                              <a:schemeClr val="bg1"/>
                            </a:solidFill>
                            <a:latin typeface="SassoonPrimaryInfant" pitchFamily="2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00B0F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000" b="1" dirty="0" smtClean="0">
                              <a:solidFill>
                                <a:schemeClr val="bg1"/>
                              </a:solidFill>
                              <a:latin typeface="SassoonPrimaryInfant" pitchFamily="2" charset="0"/>
                            </a:rPr>
                            <a:t>25%</a:t>
                          </a:r>
                          <a:endParaRPr lang="en-GB" sz="1000" b="1" dirty="0">
                            <a:solidFill>
                              <a:schemeClr val="bg1"/>
                            </a:solidFill>
                            <a:latin typeface="SassoonPrimaryInfant" pitchFamily="2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00B0F0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577436227"/>
                      </a:ext>
                    </a:extLst>
                  </a:tr>
                  <a:tr h="437081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1724" t="-201389" r="-284483" b="-40138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000" b="1" dirty="0" smtClean="0">
                              <a:solidFill>
                                <a:schemeClr val="bg1"/>
                              </a:solidFill>
                              <a:latin typeface="SassoonPrimaryInfant" pitchFamily="2" charset="0"/>
                            </a:rPr>
                            <a:t>0.4</a:t>
                          </a:r>
                          <a:endParaRPr lang="en-GB" sz="1000" b="1" dirty="0">
                            <a:solidFill>
                              <a:schemeClr val="bg1"/>
                            </a:solidFill>
                            <a:latin typeface="SassoonPrimaryInfant" pitchFamily="2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7030A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000" b="1" dirty="0" smtClean="0">
                              <a:solidFill>
                                <a:schemeClr val="bg1"/>
                              </a:solidFill>
                              <a:latin typeface="SassoonPrimaryInfant" pitchFamily="2" charset="0"/>
                            </a:rPr>
                            <a:t>40%</a:t>
                          </a:r>
                          <a:endParaRPr lang="en-GB" sz="1000" b="1" dirty="0">
                            <a:solidFill>
                              <a:schemeClr val="bg1"/>
                            </a:solidFill>
                            <a:latin typeface="SassoonPrimaryInfant" pitchFamily="2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7030A0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033590510"/>
                      </a:ext>
                    </a:extLst>
                  </a:tr>
                  <a:tr h="437081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1724" t="-305634" r="-284483" b="-30704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000" b="1" dirty="0" smtClean="0">
                              <a:solidFill>
                                <a:schemeClr val="bg1"/>
                              </a:solidFill>
                              <a:latin typeface="SassoonPrimaryInfant" pitchFamily="2" charset="0"/>
                            </a:rPr>
                            <a:t>0.5</a:t>
                          </a:r>
                          <a:endParaRPr lang="en-GB" sz="1000" b="1" dirty="0">
                            <a:solidFill>
                              <a:schemeClr val="bg1"/>
                            </a:solidFill>
                            <a:latin typeface="SassoonPrimaryInfant" pitchFamily="2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00B05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000" b="1" dirty="0" smtClean="0">
                              <a:solidFill>
                                <a:schemeClr val="bg1"/>
                              </a:solidFill>
                              <a:latin typeface="SassoonPrimaryInfant" pitchFamily="2" charset="0"/>
                            </a:rPr>
                            <a:t>50%</a:t>
                          </a:r>
                          <a:endParaRPr lang="en-GB" sz="1000" b="1" dirty="0">
                            <a:solidFill>
                              <a:schemeClr val="bg1"/>
                            </a:solidFill>
                            <a:latin typeface="SassoonPrimaryInfant" pitchFamily="2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00B050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402545925"/>
                      </a:ext>
                    </a:extLst>
                  </a:tr>
                  <a:tr h="437081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1724" t="-400000" r="-284483" b="-20277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000" b="1" dirty="0" smtClean="0">
                              <a:solidFill>
                                <a:schemeClr val="bg1"/>
                              </a:solidFill>
                              <a:latin typeface="SassoonPrimaryInfant" pitchFamily="2" charset="0"/>
                            </a:rPr>
                            <a:t>0.6</a:t>
                          </a:r>
                          <a:endParaRPr lang="en-GB" sz="1000" b="1" dirty="0">
                            <a:solidFill>
                              <a:schemeClr val="bg1"/>
                            </a:solidFill>
                            <a:latin typeface="SassoonPrimaryInfant" pitchFamily="2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7030A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000" b="1" dirty="0" smtClean="0">
                              <a:solidFill>
                                <a:schemeClr val="bg1"/>
                              </a:solidFill>
                              <a:latin typeface="SassoonPrimaryInfant" pitchFamily="2" charset="0"/>
                            </a:rPr>
                            <a:t>60%</a:t>
                          </a:r>
                          <a:endParaRPr lang="en-GB" sz="1000" b="1" dirty="0">
                            <a:solidFill>
                              <a:schemeClr val="bg1"/>
                            </a:solidFill>
                            <a:latin typeface="SassoonPrimaryInfant" pitchFamily="2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7030A0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950008273"/>
                      </a:ext>
                    </a:extLst>
                  </a:tr>
                  <a:tr h="437081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1724" t="-500000" r="-284483" b="-10277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000" b="1" dirty="0" smtClean="0">
                              <a:solidFill>
                                <a:schemeClr val="bg1"/>
                              </a:solidFill>
                              <a:latin typeface="SassoonPrimaryInfant" pitchFamily="2" charset="0"/>
                            </a:rPr>
                            <a:t>0.75</a:t>
                          </a:r>
                          <a:endParaRPr lang="en-GB" sz="1000" b="1" dirty="0">
                            <a:solidFill>
                              <a:schemeClr val="bg1"/>
                            </a:solidFill>
                            <a:latin typeface="SassoonPrimaryInfant" pitchFamily="2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00B0F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000" b="1" dirty="0" smtClean="0">
                              <a:solidFill>
                                <a:schemeClr val="bg1"/>
                              </a:solidFill>
                              <a:latin typeface="SassoonPrimaryInfant" pitchFamily="2" charset="0"/>
                            </a:rPr>
                            <a:t>75%</a:t>
                          </a:r>
                          <a:endParaRPr lang="en-GB" sz="1000" b="1" dirty="0">
                            <a:solidFill>
                              <a:schemeClr val="bg1"/>
                            </a:solidFill>
                            <a:latin typeface="SassoonPrimaryInfant" pitchFamily="2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00B0F0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093363586"/>
                      </a:ext>
                    </a:extLst>
                  </a:tr>
                  <a:tr h="437081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1724" t="-600000" r="-284483" b="-277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000" b="1" dirty="0" smtClean="0">
                              <a:solidFill>
                                <a:schemeClr val="bg1"/>
                              </a:solidFill>
                              <a:latin typeface="SassoonPrimaryInfant" pitchFamily="2" charset="0"/>
                            </a:rPr>
                            <a:t>0.8</a:t>
                          </a:r>
                          <a:endParaRPr lang="en-GB" sz="1000" b="1" dirty="0">
                            <a:solidFill>
                              <a:schemeClr val="bg1"/>
                            </a:solidFill>
                            <a:latin typeface="SassoonPrimaryInfant" pitchFamily="2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7030A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000" b="1" dirty="0" smtClean="0">
                              <a:solidFill>
                                <a:schemeClr val="bg1"/>
                              </a:solidFill>
                              <a:latin typeface="SassoonPrimaryInfant" pitchFamily="2" charset="0"/>
                            </a:rPr>
                            <a:t>80%</a:t>
                          </a:r>
                          <a:endParaRPr lang="en-GB" sz="1000" b="1" dirty="0">
                            <a:solidFill>
                              <a:schemeClr val="bg1"/>
                            </a:solidFill>
                            <a:latin typeface="SassoonPrimaryInfant" pitchFamily="2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7030A0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739267791"/>
                      </a:ext>
                    </a:extLst>
                  </a:tr>
                </a:tbl>
              </a:graphicData>
            </a:graphic>
          </p:graphicFrame>
        </mc:Fallback>
      </mc:AlternateContent>
      <p:grpSp>
        <p:nvGrpSpPr>
          <p:cNvPr id="108" name="Group 107"/>
          <p:cNvGrpSpPr/>
          <p:nvPr/>
        </p:nvGrpSpPr>
        <p:grpSpPr>
          <a:xfrm>
            <a:off x="6452852" y="251663"/>
            <a:ext cx="2987366" cy="3059571"/>
            <a:chOff x="1709324" y="251667"/>
            <a:chExt cx="2987366" cy="3059571"/>
          </a:xfrm>
        </p:grpSpPr>
        <p:sp>
          <p:nvSpPr>
            <p:cNvPr id="109" name="Rectangle 108"/>
            <p:cNvSpPr/>
            <p:nvPr/>
          </p:nvSpPr>
          <p:spPr>
            <a:xfrm>
              <a:off x="1709324" y="251667"/>
              <a:ext cx="2987365" cy="1150566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000" u="sng" dirty="0">
                  <a:solidFill>
                    <a:schemeClr val="bg1"/>
                  </a:solidFill>
                  <a:latin typeface="SassoonPrimaryInfant" pitchFamily="2" charset="0"/>
                </a:rPr>
                <a:t>Fraction to Percentage</a:t>
              </a:r>
            </a:p>
            <a:p>
              <a:pPr algn="ctr"/>
              <a:r>
                <a:rPr lang="en-GB" sz="1000" dirty="0">
                  <a:solidFill>
                    <a:schemeClr val="bg1"/>
                  </a:solidFill>
                  <a:latin typeface="SassoonPrimaryInfant" pitchFamily="2" charset="0"/>
                </a:rPr>
                <a:t>Convert to 100ths then use the numerator.</a:t>
              </a:r>
            </a:p>
            <a:p>
              <a:pPr algn="ctr"/>
              <a:r>
                <a:rPr lang="en-GB" sz="1000" b="1" u="sng" dirty="0">
                  <a:solidFill>
                    <a:schemeClr val="bg1"/>
                  </a:solidFill>
                  <a:latin typeface="SassoonPrimaryInfant" pitchFamily="2" charset="0"/>
                </a:rPr>
                <a:t>OR</a:t>
              </a:r>
              <a:r>
                <a:rPr lang="en-GB" sz="1000" dirty="0">
                  <a:solidFill>
                    <a:schemeClr val="bg1"/>
                  </a:solidFill>
                  <a:latin typeface="SassoonPrimaryInfant" pitchFamily="2" charset="0"/>
                </a:rPr>
                <a:t> Divide the numerator by the denominator and multiply by 100</a:t>
              </a:r>
            </a:p>
            <a:p>
              <a:pPr algn="ctr"/>
              <a:endParaRPr lang="en-GB" sz="300" dirty="0">
                <a:solidFill>
                  <a:schemeClr val="bg1"/>
                </a:solidFill>
                <a:latin typeface="SassoonPrimaryInfant" pitchFamily="2" charset="0"/>
              </a:endParaRPr>
            </a:p>
            <a:p>
              <a:pPr algn="ctr"/>
              <a:r>
                <a:rPr lang="en-GB" sz="1000" u="sng" dirty="0">
                  <a:solidFill>
                    <a:schemeClr val="bg1"/>
                  </a:solidFill>
                  <a:latin typeface="SassoonPrimaryInfant" pitchFamily="2" charset="0"/>
                </a:rPr>
                <a:t>Percentage to Fraction</a:t>
              </a:r>
            </a:p>
            <a:p>
              <a:pPr algn="ctr"/>
              <a:r>
                <a:rPr lang="en-GB" sz="1000" dirty="0">
                  <a:solidFill>
                    <a:schemeClr val="bg1"/>
                  </a:solidFill>
                  <a:latin typeface="SassoonPrimaryInfant" pitchFamily="2" charset="0"/>
                </a:rPr>
                <a:t>Use the percent as the numerator out of 100</a:t>
              </a:r>
            </a:p>
          </p:txBody>
        </p:sp>
        <p:sp>
          <p:nvSpPr>
            <p:cNvPr id="110" name="Rectangle 109"/>
            <p:cNvSpPr/>
            <p:nvPr/>
          </p:nvSpPr>
          <p:spPr>
            <a:xfrm>
              <a:off x="1709326" y="1538344"/>
              <a:ext cx="2987364" cy="425282"/>
            </a:xfrm>
            <a:prstGeom prst="rect">
              <a:avLst/>
            </a:prstGeom>
            <a:solidFill>
              <a:srgbClr val="FF66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000" u="sng" dirty="0">
                  <a:solidFill>
                    <a:schemeClr val="tx1"/>
                  </a:solidFill>
                  <a:latin typeface="SassoonPrimaryInfant" pitchFamily="2" charset="0"/>
                </a:rPr>
                <a:t>Percentage to Decimal</a:t>
              </a:r>
              <a:r>
                <a:rPr lang="en-GB" sz="1000" dirty="0">
                  <a:solidFill>
                    <a:schemeClr val="tx1"/>
                  </a:solidFill>
                  <a:latin typeface="SassoonPrimaryInfant" pitchFamily="2" charset="0"/>
                </a:rPr>
                <a:t>            </a:t>
              </a:r>
              <a:r>
                <a:rPr lang="en-GB" sz="1000" u="sng" dirty="0" err="1">
                  <a:solidFill>
                    <a:schemeClr val="tx1"/>
                  </a:solidFill>
                  <a:latin typeface="SassoonPrimaryInfant" pitchFamily="2" charset="0"/>
                </a:rPr>
                <a:t>Decimal</a:t>
              </a:r>
              <a:r>
                <a:rPr lang="en-GB" sz="1000" u="sng" dirty="0">
                  <a:solidFill>
                    <a:schemeClr val="tx1"/>
                  </a:solidFill>
                  <a:latin typeface="SassoonPrimaryInfant" pitchFamily="2" charset="0"/>
                </a:rPr>
                <a:t> to Percentage</a:t>
              </a:r>
            </a:p>
            <a:p>
              <a:r>
                <a:rPr lang="en-GB" sz="1000" dirty="0">
                  <a:solidFill>
                    <a:schemeClr val="tx1"/>
                  </a:solidFill>
                  <a:latin typeface="SassoonPrimaryInfant" pitchFamily="2" charset="0"/>
                </a:rPr>
                <a:t>Divide by 100                             Multiply by 100</a:t>
              </a:r>
            </a:p>
          </p:txBody>
        </p:sp>
        <p:sp>
          <p:nvSpPr>
            <p:cNvPr id="111" name="Rectangle 110"/>
            <p:cNvSpPr/>
            <p:nvPr/>
          </p:nvSpPr>
          <p:spPr>
            <a:xfrm>
              <a:off x="1709326" y="2099737"/>
              <a:ext cx="2987363" cy="1211501"/>
            </a:xfrm>
            <a:prstGeom prst="rect">
              <a:avLst/>
            </a:prstGeom>
            <a:solidFill>
              <a:srgbClr val="FFCC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000" u="sng" dirty="0">
                  <a:solidFill>
                    <a:schemeClr val="tx1"/>
                  </a:solidFill>
                  <a:latin typeface="SassoonPrimaryInfant" pitchFamily="2" charset="0"/>
                </a:rPr>
                <a:t>Decimal to Fraction</a:t>
              </a:r>
            </a:p>
            <a:p>
              <a:pPr algn="ctr"/>
              <a:r>
                <a:rPr lang="en-GB" sz="1000" dirty="0">
                  <a:solidFill>
                    <a:schemeClr val="tx1"/>
                  </a:solidFill>
                  <a:latin typeface="SassoonPrimaryInfant" pitchFamily="2" charset="0"/>
                </a:rPr>
                <a:t>Multiply the decimal by 100 if 2 decimal places and 1000 if 3 decimal places for it to become the numerator.  Simplify it.</a:t>
              </a:r>
            </a:p>
            <a:p>
              <a:pPr algn="ctr"/>
              <a:endParaRPr lang="en-GB" sz="300" dirty="0">
                <a:solidFill>
                  <a:schemeClr val="tx1"/>
                </a:solidFill>
                <a:latin typeface="SassoonPrimaryInfant" pitchFamily="2" charset="0"/>
              </a:endParaRPr>
            </a:p>
            <a:p>
              <a:pPr algn="ctr"/>
              <a:r>
                <a:rPr lang="en-GB" sz="1000" u="sng" dirty="0">
                  <a:solidFill>
                    <a:schemeClr val="tx1"/>
                  </a:solidFill>
                  <a:latin typeface="SassoonPrimaryInfant" pitchFamily="2" charset="0"/>
                </a:rPr>
                <a:t>Fraction to Decimal</a:t>
              </a:r>
            </a:p>
            <a:p>
              <a:pPr algn="ctr"/>
              <a:r>
                <a:rPr lang="en-GB" sz="1000" dirty="0">
                  <a:solidFill>
                    <a:schemeClr val="tx1"/>
                  </a:solidFill>
                  <a:latin typeface="SassoonPrimaryInfant" pitchFamily="2" charset="0"/>
                </a:rPr>
                <a:t>Convert into 100ths then divide numerator by 100.</a:t>
              </a:r>
            </a:p>
            <a:p>
              <a:pPr algn="ctr"/>
              <a:r>
                <a:rPr lang="en-GB" sz="1000" b="1" u="sng" dirty="0">
                  <a:solidFill>
                    <a:schemeClr val="tx1"/>
                  </a:solidFill>
                  <a:latin typeface="SassoonPrimaryInfant" pitchFamily="2" charset="0"/>
                </a:rPr>
                <a:t>OR</a:t>
              </a:r>
              <a:r>
                <a:rPr lang="en-GB" sz="1000" dirty="0">
                  <a:solidFill>
                    <a:schemeClr val="tx1"/>
                  </a:solidFill>
                  <a:latin typeface="SassoonPrimaryInfant" pitchFamily="2" charset="0"/>
                </a:rPr>
                <a:t> Divide the numerator by the denominator</a:t>
              </a: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12" name="Table 111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713416619"/>
                  </p:ext>
                </p:extLst>
              </p:nvPr>
            </p:nvGraphicFramePr>
            <p:xfrm>
              <a:off x="5003496" y="251667"/>
              <a:ext cx="1342921" cy="3059567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353058">
                      <a:extLst>
                        <a:ext uri="{9D8B030D-6E8A-4147-A177-3AD203B41FA5}">
                          <a16:colId xmlns:a16="http://schemas.microsoft.com/office/drawing/2014/main" val="2327022907"/>
                        </a:ext>
                      </a:extLst>
                    </a:gridCol>
                    <a:gridCol w="507054">
                      <a:extLst>
                        <a:ext uri="{9D8B030D-6E8A-4147-A177-3AD203B41FA5}">
                          <a16:colId xmlns:a16="http://schemas.microsoft.com/office/drawing/2014/main" val="726683462"/>
                        </a:ext>
                      </a:extLst>
                    </a:gridCol>
                    <a:gridCol w="482809">
                      <a:extLst>
                        <a:ext uri="{9D8B030D-6E8A-4147-A177-3AD203B41FA5}">
                          <a16:colId xmlns:a16="http://schemas.microsoft.com/office/drawing/2014/main" val="1586445432"/>
                        </a:ext>
                      </a:extLst>
                    </a:gridCol>
                  </a:tblGrid>
                  <a:tr h="437081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GB" sz="1000" b="1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sz="1000" b="1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𝟏</m:t>
                                    </m:r>
                                  </m:num>
                                  <m:den>
                                    <m:r>
                                      <a:rPr lang="en-GB" sz="1000" b="1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𝟓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GB" sz="1000" b="1" dirty="0">
                            <a:solidFill>
                              <a:schemeClr val="bg1"/>
                            </a:solidFill>
                            <a:latin typeface="SassoonPrimaryInfant" pitchFamily="2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7030A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000" b="1" dirty="0">
                              <a:solidFill>
                                <a:schemeClr val="bg1"/>
                              </a:solidFill>
                              <a:latin typeface="SassoonPrimaryInfant" pitchFamily="2" charset="0"/>
                            </a:rPr>
                            <a:t>0.2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7030A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000" b="1" dirty="0">
                              <a:solidFill>
                                <a:schemeClr val="bg1"/>
                              </a:solidFill>
                              <a:latin typeface="SassoonPrimaryInfant" pitchFamily="2" charset="0"/>
                            </a:rPr>
                            <a:t>20%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7030A0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81802848"/>
                      </a:ext>
                    </a:extLst>
                  </a:tr>
                  <a:tr h="437081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GB" sz="1000" b="1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sz="1000" b="1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𝟏</m:t>
                                    </m:r>
                                  </m:num>
                                  <m:den>
                                    <m:r>
                                      <a:rPr lang="en-GB" sz="1000" b="1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𝟒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GB" sz="1000" b="1" dirty="0">
                            <a:solidFill>
                              <a:schemeClr val="bg1"/>
                            </a:solidFill>
                            <a:latin typeface="SassoonPrimaryInfant" pitchFamily="2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00B0F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000" b="1" dirty="0">
                              <a:solidFill>
                                <a:schemeClr val="bg1"/>
                              </a:solidFill>
                              <a:latin typeface="SassoonPrimaryInfant" pitchFamily="2" charset="0"/>
                            </a:rPr>
                            <a:t>0.25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00B0F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000" b="1" dirty="0">
                              <a:solidFill>
                                <a:schemeClr val="bg1"/>
                              </a:solidFill>
                              <a:latin typeface="SassoonPrimaryInfant" pitchFamily="2" charset="0"/>
                            </a:rPr>
                            <a:t>25%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00B0F0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577436227"/>
                      </a:ext>
                    </a:extLst>
                  </a:tr>
                  <a:tr h="437081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GB" sz="1000" b="1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sz="1000" b="1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𝟐</m:t>
                                    </m:r>
                                  </m:num>
                                  <m:den>
                                    <m:r>
                                      <a:rPr lang="en-GB" sz="1000" b="1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𝟓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GB" sz="1000" b="1" dirty="0">
                            <a:solidFill>
                              <a:schemeClr val="bg1"/>
                            </a:solidFill>
                            <a:latin typeface="SassoonPrimaryInfant" pitchFamily="2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7030A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000" b="1" dirty="0">
                              <a:solidFill>
                                <a:schemeClr val="bg1"/>
                              </a:solidFill>
                              <a:latin typeface="SassoonPrimaryInfant" pitchFamily="2" charset="0"/>
                            </a:rPr>
                            <a:t>0.4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7030A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000" b="1" dirty="0">
                              <a:solidFill>
                                <a:schemeClr val="bg1"/>
                              </a:solidFill>
                              <a:latin typeface="SassoonPrimaryInfant" pitchFamily="2" charset="0"/>
                            </a:rPr>
                            <a:t>40%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7030A0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033590510"/>
                      </a:ext>
                    </a:extLst>
                  </a:tr>
                  <a:tr h="437081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GB" sz="1000" b="1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sz="1000" b="1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𝟏</m:t>
                                    </m:r>
                                  </m:num>
                                  <m:den>
                                    <m:r>
                                      <a:rPr lang="en-GB" sz="1000" b="1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𝟐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GB" sz="1000" b="1" dirty="0">
                            <a:solidFill>
                              <a:schemeClr val="bg1"/>
                            </a:solidFill>
                            <a:latin typeface="SassoonPrimaryInfant" pitchFamily="2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00B05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000" b="1" dirty="0">
                              <a:solidFill>
                                <a:schemeClr val="bg1"/>
                              </a:solidFill>
                              <a:latin typeface="SassoonPrimaryInfant" pitchFamily="2" charset="0"/>
                            </a:rPr>
                            <a:t>0.5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00B05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000" b="1" dirty="0">
                              <a:solidFill>
                                <a:schemeClr val="bg1"/>
                              </a:solidFill>
                              <a:latin typeface="SassoonPrimaryInfant" pitchFamily="2" charset="0"/>
                            </a:rPr>
                            <a:t>50%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00B050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402545925"/>
                      </a:ext>
                    </a:extLst>
                  </a:tr>
                  <a:tr h="437081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GB" sz="1000" b="1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sz="1000" b="1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𝟑</m:t>
                                    </m:r>
                                  </m:num>
                                  <m:den>
                                    <m:r>
                                      <a:rPr lang="en-GB" sz="1000" b="1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𝟓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GB" sz="1000" b="1" dirty="0">
                            <a:solidFill>
                              <a:schemeClr val="bg1"/>
                            </a:solidFill>
                            <a:latin typeface="SassoonPrimaryInfant" pitchFamily="2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7030A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000" b="1" dirty="0">
                              <a:solidFill>
                                <a:schemeClr val="bg1"/>
                              </a:solidFill>
                              <a:latin typeface="SassoonPrimaryInfant" pitchFamily="2" charset="0"/>
                            </a:rPr>
                            <a:t>0.6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7030A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000" b="1" dirty="0">
                              <a:solidFill>
                                <a:schemeClr val="bg1"/>
                              </a:solidFill>
                              <a:latin typeface="SassoonPrimaryInfant" pitchFamily="2" charset="0"/>
                            </a:rPr>
                            <a:t>60%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7030A0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950008273"/>
                      </a:ext>
                    </a:extLst>
                  </a:tr>
                  <a:tr h="437081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GB" sz="1000" b="1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sz="1000" b="1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𝟑</m:t>
                                    </m:r>
                                  </m:num>
                                  <m:den>
                                    <m:r>
                                      <a:rPr lang="en-GB" sz="1000" b="1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𝟒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GB" sz="1000" b="1" dirty="0">
                            <a:solidFill>
                              <a:schemeClr val="bg1"/>
                            </a:solidFill>
                            <a:latin typeface="SassoonPrimaryInfant" pitchFamily="2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00B0F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000" b="1" dirty="0">
                              <a:solidFill>
                                <a:schemeClr val="bg1"/>
                              </a:solidFill>
                              <a:latin typeface="SassoonPrimaryInfant" pitchFamily="2" charset="0"/>
                            </a:rPr>
                            <a:t>0.75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00B0F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000" b="1" dirty="0">
                              <a:solidFill>
                                <a:schemeClr val="bg1"/>
                              </a:solidFill>
                              <a:latin typeface="SassoonPrimaryInfant" pitchFamily="2" charset="0"/>
                            </a:rPr>
                            <a:t>75%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00B0F0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093363586"/>
                      </a:ext>
                    </a:extLst>
                  </a:tr>
                  <a:tr h="437081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GB" sz="1000" b="1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sz="1000" b="1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𝟒</m:t>
                                    </m:r>
                                  </m:num>
                                  <m:den>
                                    <m:r>
                                      <a:rPr lang="en-GB" sz="1000" b="1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𝟓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GB" sz="1000" b="1" dirty="0">
                            <a:solidFill>
                              <a:schemeClr val="bg1"/>
                            </a:solidFill>
                            <a:latin typeface="SassoonPrimaryInfant" pitchFamily="2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7030A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000" b="1" dirty="0">
                              <a:solidFill>
                                <a:schemeClr val="bg1"/>
                              </a:solidFill>
                              <a:latin typeface="SassoonPrimaryInfant" pitchFamily="2" charset="0"/>
                            </a:rPr>
                            <a:t>0.8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7030A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000" b="1" dirty="0">
                              <a:solidFill>
                                <a:schemeClr val="bg1"/>
                              </a:solidFill>
                              <a:latin typeface="SassoonPrimaryInfant" pitchFamily="2" charset="0"/>
                            </a:rPr>
                            <a:t>80%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7030A0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739267791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12" name="Table 111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713416619"/>
                  </p:ext>
                </p:extLst>
              </p:nvPr>
            </p:nvGraphicFramePr>
            <p:xfrm>
              <a:off x="5003496" y="251667"/>
              <a:ext cx="1342921" cy="3059567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353058">
                      <a:extLst>
                        <a:ext uri="{9D8B030D-6E8A-4147-A177-3AD203B41FA5}">
                          <a16:colId xmlns:a16="http://schemas.microsoft.com/office/drawing/2014/main" val="2327022907"/>
                        </a:ext>
                      </a:extLst>
                    </a:gridCol>
                    <a:gridCol w="507054">
                      <a:extLst>
                        <a:ext uri="{9D8B030D-6E8A-4147-A177-3AD203B41FA5}">
                          <a16:colId xmlns:a16="http://schemas.microsoft.com/office/drawing/2014/main" val="726683462"/>
                        </a:ext>
                      </a:extLst>
                    </a:gridCol>
                    <a:gridCol w="482809">
                      <a:extLst>
                        <a:ext uri="{9D8B030D-6E8A-4147-A177-3AD203B41FA5}">
                          <a16:colId xmlns:a16="http://schemas.microsoft.com/office/drawing/2014/main" val="1586445432"/>
                        </a:ext>
                      </a:extLst>
                    </a:gridCol>
                  </a:tblGrid>
                  <a:tr h="437081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4"/>
                          <a:stretch>
                            <a:fillRect l="-1724" t="-1389" r="-286207" b="-60138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000" b="1" dirty="0" smtClean="0">
                              <a:solidFill>
                                <a:schemeClr val="bg1"/>
                              </a:solidFill>
                              <a:latin typeface="SassoonPrimaryInfant" pitchFamily="2" charset="0"/>
                            </a:rPr>
                            <a:t>0.2</a:t>
                          </a:r>
                          <a:endParaRPr lang="en-GB" sz="1000" b="1" dirty="0">
                            <a:solidFill>
                              <a:schemeClr val="bg1"/>
                            </a:solidFill>
                            <a:latin typeface="SassoonPrimaryInfant" pitchFamily="2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7030A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000" b="1" dirty="0" smtClean="0">
                              <a:solidFill>
                                <a:schemeClr val="bg1"/>
                              </a:solidFill>
                              <a:latin typeface="SassoonPrimaryInfant" pitchFamily="2" charset="0"/>
                            </a:rPr>
                            <a:t>20%</a:t>
                          </a:r>
                          <a:endParaRPr lang="en-GB" sz="1000" b="1" dirty="0">
                            <a:solidFill>
                              <a:schemeClr val="bg1"/>
                            </a:solidFill>
                            <a:latin typeface="SassoonPrimaryInfant" pitchFamily="2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7030A0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81802848"/>
                      </a:ext>
                    </a:extLst>
                  </a:tr>
                  <a:tr h="437081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4"/>
                          <a:stretch>
                            <a:fillRect l="-1724" t="-101389" r="-286207" b="-50138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000" b="1" dirty="0" smtClean="0">
                              <a:solidFill>
                                <a:schemeClr val="bg1"/>
                              </a:solidFill>
                              <a:latin typeface="SassoonPrimaryInfant" pitchFamily="2" charset="0"/>
                            </a:rPr>
                            <a:t>0.25</a:t>
                          </a:r>
                          <a:endParaRPr lang="en-GB" sz="1000" b="1" dirty="0">
                            <a:solidFill>
                              <a:schemeClr val="bg1"/>
                            </a:solidFill>
                            <a:latin typeface="SassoonPrimaryInfant" pitchFamily="2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00B0F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000" b="1" dirty="0" smtClean="0">
                              <a:solidFill>
                                <a:schemeClr val="bg1"/>
                              </a:solidFill>
                              <a:latin typeface="SassoonPrimaryInfant" pitchFamily="2" charset="0"/>
                            </a:rPr>
                            <a:t>25%</a:t>
                          </a:r>
                          <a:endParaRPr lang="en-GB" sz="1000" b="1" dirty="0">
                            <a:solidFill>
                              <a:schemeClr val="bg1"/>
                            </a:solidFill>
                            <a:latin typeface="SassoonPrimaryInfant" pitchFamily="2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00B0F0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577436227"/>
                      </a:ext>
                    </a:extLst>
                  </a:tr>
                  <a:tr h="437081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4"/>
                          <a:stretch>
                            <a:fillRect l="-1724" t="-201389" r="-286207" b="-40138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000" b="1" dirty="0" smtClean="0">
                              <a:solidFill>
                                <a:schemeClr val="bg1"/>
                              </a:solidFill>
                              <a:latin typeface="SassoonPrimaryInfant" pitchFamily="2" charset="0"/>
                            </a:rPr>
                            <a:t>0.4</a:t>
                          </a:r>
                          <a:endParaRPr lang="en-GB" sz="1000" b="1" dirty="0">
                            <a:solidFill>
                              <a:schemeClr val="bg1"/>
                            </a:solidFill>
                            <a:latin typeface="SassoonPrimaryInfant" pitchFamily="2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7030A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000" b="1" dirty="0" smtClean="0">
                              <a:solidFill>
                                <a:schemeClr val="bg1"/>
                              </a:solidFill>
                              <a:latin typeface="SassoonPrimaryInfant" pitchFamily="2" charset="0"/>
                            </a:rPr>
                            <a:t>40%</a:t>
                          </a:r>
                          <a:endParaRPr lang="en-GB" sz="1000" b="1" dirty="0">
                            <a:solidFill>
                              <a:schemeClr val="bg1"/>
                            </a:solidFill>
                            <a:latin typeface="SassoonPrimaryInfant" pitchFamily="2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7030A0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033590510"/>
                      </a:ext>
                    </a:extLst>
                  </a:tr>
                  <a:tr h="437081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4"/>
                          <a:stretch>
                            <a:fillRect l="-1724" t="-305634" r="-286207" b="-30704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000" b="1" dirty="0" smtClean="0">
                              <a:solidFill>
                                <a:schemeClr val="bg1"/>
                              </a:solidFill>
                              <a:latin typeface="SassoonPrimaryInfant" pitchFamily="2" charset="0"/>
                            </a:rPr>
                            <a:t>0.5</a:t>
                          </a:r>
                          <a:endParaRPr lang="en-GB" sz="1000" b="1" dirty="0">
                            <a:solidFill>
                              <a:schemeClr val="bg1"/>
                            </a:solidFill>
                            <a:latin typeface="SassoonPrimaryInfant" pitchFamily="2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00B05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000" b="1" dirty="0" smtClean="0">
                              <a:solidFill>
                                <a:schemeClr val="bg1"/>
                              </a:solidFill>
                              <a:latin typeface="SassoonPrimaryInfant" pitchFamily="2" charset="0"/>
                            </a:rPr>
                            <a:t>50%</a:t>
                          </a:r>
                          <a:endParaRPr lang="en-GB" sz="1000" b="1" dirty="0">
                            <a:solidFill>
                              <a:schemeClr val="bg1"/>
                            </a:solidFill>
                            <a:latin typeface="SassoonPrimaryInfant" pitchFamily="2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00B050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402545925"/>
                      </a:ext>
                    </a:extLst>
                  </a:tr>
                  <a:tr h="437081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4"/>
                          <a:stretch>
                            <a:fillRect l="-1724" t="-400000" r="-286207" b="-20277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000" b="1" dirty="0" smtClean="0">
                              <a:solidFill>
                                <a:schemeClr val="bg1"/>
                              </a:solidFill>
                              <a:latin typeface="SassoonPrimaryInfant" pitchFamily="2" charset="0"/>
                            </a:rPr>
                            <a:t>0.6</a:t>
                          </a:r>
                          <a:endParaRPr lang="en-GB" sz="1000" b="1" dirty="0">
                            <a:solidFill>
                              <a:schemeClr val="bg1"/>
                            </a:solidFill>
                            <a:latin typeface="SassoonPrimaryInfant" pitchFamily="2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7030A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000" b="1" dirty="0" smtClean="0">
                              <a:solidFill>
                                <a:schemeClr val="bg1"/>
                              </a:solidFill>
                              <a:latin typeface="SassoonPrimaryInfant" pitchFamily="2" charset="0"/>
                            </a:rPr>
                            <a:t>60%</a:t>
                          </a:r>
                          <a:endParaRPr lang="en-GB" sz="1000" b="1" dirty="0">
                            <a:solidFill>
                              <a:schemeClr val="bg1"/>
                            </a:solidFill>
                            <a:latin typeface="SassoonPrimaryInfant" pitchFamily="2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7030A0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950008273"/>
                      </a:ext>
                    </a:extLst>
                  </a:tr>
                  <a:tr h="437081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4"/>
                          <a:stretch>
                            <a:fillRect l="-1724" t="-500000" r="-286207" b="-10277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000" b="1" dirty="0" smtClean="0">
                              <a:solidFill>
                                <a:schemeClr val="bg1"/>
                              </a:solidFill>
                              <a:latin typeface="SassoonPrimaryInfant" pitchFamily="2" charset="0"/>
                            </a:rPr>
                            <a:t>0.75</a:t>
                          </a:r>
                          <a:endParaRPr lang="en-GB" sz="1000" b="1" dirty="0">
                            <a:solidFill>
                              <a:schemeClr val="bg1"/>
                            </a:solidFill>
                            <a:latin typeface="SassoonPrimaryInfant" pitchFamily="2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00B0F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000" b="1" dirty="0" smtClean="0">
                              <a:solidFill>
                                <a:schemeClr val="bg1"/>
                              </a:solidFill>
                              <a:latin typeface="SassoonPrimaryInfant" pitchFamily="2" charset="0"/>
                            </a:rPr>
                            <a:t>75%</a:t>
                          </a:r>
                          <a:endParaRPr lang="en-GB" sz="1000" b="1" dirty="0">
                            <a:solidFill>
                              <a:schemeClr val="bg1"/>
                            </a:solidFill>
                            <a:latin typeface="SassoonPrimaryInfant" pitchFamily="2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00B0F0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093363586"/>
                      </a:ext>
                    </a:extLst>
                  </a:tr>
                  <a:tr h="437081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4"/>
                          <a:stretch>
                            <a:fillRect l="-1724" t="-600000" r="-286207" b="-277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000" b="1" dirty="0" smtClean="0">
                              <a:solidFill>
                                <a:schemeClr val="bg1"/>
                              </a:solidFill>
                              <a:latin typeface="SassoonPrimaryInfant" pitchFamily="2" charset="0"/>
                            </a:rPr>
                            <a:t>0.8</a:t>
                          </a:r>
                          <a:endParaRPr lang="en-GB" sz="1000" b="1" dirty="0">
                            <a:solidFill>
                              <a:schemeClr val="bg1"/>
                            </a:solidFill>
                            <a:latin typeface="SassoonPrimaryInfant" pitchFamily="2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7030A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000" b="1" dirty="0" smtClean="0">
                              <a:solidFill>
                                <a:schemeClr val="bg1"/>
                              </a:solidFill>
                              <a:latin typeface="SassoonPrimaryInfant" pitchFamily="2" charset="0"/>
                            </a:rPr>
                            <a:t>80%</a:t>
                          </a:r>
                          <a:endParaRPr lang="en-GB" sz="1000" b="1" dirty="0">
                            <a:solidFill>
                              <a:schemeClr val="bg1"/>
                            </a:solidFill>
                            <a:latin typeface="SassoonPrimaryInfant" pitchFamily="2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7030A0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739267791"/>
                      </a:ext>
                    </a:extLst>
                  </a:tr>
                </a:tbl>
              </a:graphicData>
            </a:graphic>
          </p:graphicFrame>
        </mc:Fallback>
      </mc:AlternateContent>
      <p:grpSp>
        <p:nvGrpSpPr>
          <p:cNvPr id="113" name="Group 112"/>
          <p:cNvGrpSpPr/>
          <p:nvPr/>
        </p:nvGrpSpPr>
        <p:grpSpPr>
          <a:xfrm>
            <a:off x="1516820" y="3616190"/>
            <a:ext cx="2987366" cy="3059571"/>
            <a:chOff x="1709324" y="251667"/>
            <a:chExt cx="2987366" cy="3059571"/>
          </a:xfrm>
        </p:grpSpPr>
        <p:sp>
          <p:nvSpPr>
            <p:cNvPr id="114" name="Rectangle 113"/>
            <p:cNvSpPr/>
            <p:nvPr/>
          </p:nvSpPr>
          <p:spPr>
            <a:xfrm>
              <a:off x="1709324" y="251667"/>
              <a:ext cx="2987365" cy="1150566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000" u="sng" dirty="0">
                  <a:solidFill>
                    <a:schemeClr val="bg1"/>
                  </a:solidFill>
                  <a:latin typeface="SassoonPrimaryInfant" pitchFamily="2" charset="0"/>
                </a:rPr>
                <a:t>Fraction to Percentage</a:t>
              </a:r>
            </a:p>
            <a:p>
              <a:pPr algn="ctr"/>
              <a:r>
                <a:rPr lang="en-GB" sz="1000" dirty="0">
                  <a:solidFill>
                    <a:schemeClr val="bg1"/>
                  </a:solidFill>
                  <a:latin typeface="SassoonPrimaryInfant" pitchFamily="2" charset="0"/>
                </a:rPr>
                <a:t>Convert to 100ths then use the numerator.</a:t>
              </a:r>
            </a:p>
            <a:p>
              <a:pPr algn="ctr"/>
              <a:r>
                <a:rPr lang="en-GB" sz="1000" b="1" u="sng" dirty="0">
                  <a:solidFill>
                    <a:schemeClr val="bg1"/>
                  </a:solidFill>
                  <a:latin typeface="SassoonPrimaryInfant" pitchFamily="2" charset="0"/>
                </a:rPr>
                <a:t>OR</a:t>
              </a:r>
              <a:r>
                <a:rPr lang="en-GB" sz="1000" dirty="0">
                  <a:solidFill>
                    <a:schemeClr val="bg1"/>
                  </a:solidFill>
                  <a:latin typeface="SassoonPrimaryInfant" pitchFamily="2" charset="0"/>
                </a:rPr>
                <a:t> Divide the numerator by the denominator and multiply by 100</a:t>
              </a:r>
            </a:p>
            <a:p>
              <a:pPr algn="ctr"/>
              <a:endParaRPr lang="en-GB" sz="300" dirty="0">
                <a:solidFill>
                  <a:schemeClr val="bg1"/>
                </a:solidFill>
                <a:latin typeface="SassoonPrimaryInfant" pitchFamily="2" charset="0"/>
              </a:endParaRPr>
            </a:p>
            <a:p>
              <a:pPr algn="ctr"/>
              <a:r>
                <a:rPr lang="en-GB" sz="1000" u="sng" dirty="0">
                  <a:solidFill>
                    <a:schemeClr val="bg1"/>
                  </a:solidFill>
                  <a:latin typeface="SassoonPrimaryInfant" pitchFamily="2" charset="0"/>
                </a:rPr>
                <a:t>Percentage to Fraction</a:t>
              </a:r>
            </a:p>
            <a:p>
              <a:pPr algn="ctr"/>
              <a:r>
                <a:rPr lang="en-GB" sz="1000" dirty="0">
                  <a:solidFill>
                    <a:schemeClr val="bg1"/>
                  </a:solidFill>
                  <a:latin typeface="SassoonPrimaryInfant" pitchFamily="2" charset="0"/>
                </a:rPr>
                <a:t>Use the percent as the numerator out of 100</a:t>
              </a:r>
            </a:p>
          </p:txBody>
        </p:sp>
        <p:sp>
          <p:nvSpPr>
            <p:cNvPr id="115" name="Rectangle 114"/>
            <p:cNvSpPr/>
            <p:nvPr/>
          </p:nvSpPr>
          <p:spPr>
            <a:xfrm>
              <a:off x="1709326" y="1538344"/>
              <a:ext cx="2987364" cy="425282"/>
            </a:xfrm>
            <a:prstGeom prst="rect">
              <a:avLst/>
            </a:prstGeom>
            <a:solidFill>
              <a:srgbClr val="FF66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000" u="sng" dirty="0">
                  <a:solidFill>
                    <a:schemeClr val="tx1"/>
                  </a:solidFill>
                  <a:latin typeface="SassoonPrimaryInfant" pitchFamily="2" charset="0"/>
                </a:rPr>
                <a:t>Percentage to Decimal</a:t>
              </a:r>
              <a:r>
                <a:rPr lang="en-GB" sz="1000" dirty="0">
                  <a:solidFill>
                    <a:schemeClr val="tx1"/>
                  </a:solidFill>
                  <a:latin typeface="SassoonPrimaryInfant" pitchFamily="2" charset="0"/>
                </a:rPr>
                <a:t>            </a:t>
              </a:r>
              <a:r>
                <a:rPr lang="en-GB" sz="1000" u="sng" dirty="0" err="1">
                  <a:solidFill>
                    <a:schemeClr val="tx1"/>
                  </a:solidFill>
                  <a:latin typeface="SassoonPrimaryInfant" pitchFamily="2" charset="0"/>
                </a:rPr>
                <a:t>Decimal</a:t>
              </a:r>
              <a:r>
                <a:rPr lang="en-GB" sz="1000" u="sng" dirty="0">
                  <a:solidFill>
                    <a:schemeClr val="tx1"/>
                  </a:solidFill>
                  <a:latin typeface="SassoonPrimaryInfant" pitchFamily="2" charset="0"/>
                </a:rPr>
                <a:t> to Percentage</a:t>
              </a:r>
            </a:p>
            <a:p>
              <a:r>
                <a:rPr lang="en-GB" sz="1000" dirty="0">
                  <a:solidFill>
                    <a:schemeClr val="tx1"/>
                  </a:solidFill>
                  <a:latin typeface="SassoonPrimaryInfant" pitchFamily="2" charset="0"/>
                </a:rPr>
                <a:t>Divide by 100                             Multiply by 100</a:t>
              </a:r>
            </a:p>
          </p:txBody>
        </p:sp>
        <p:sp>
          <p:nvSpPr>
            <p:cNvPr id="116" name="Rectangle 115"/>
            <p:cNvSpPr/>
            <p:nvPr/>
          </p:nvSpPr>
          <p:spPr>
            <a:xfrm>
              <a:off x="1709326" y="2099737"/>
              <a:ext cx="2987363" cy="1211501"/>
            </a:xfrm>
            <a:prstGeom prst="rect">
              <a:avLst/>
            </a:prstGeom>
            <a:solidFill>
              <a:srgbClr val="FFCC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000" u="sng" dirty="0">
                  <a:solidFill>
                    <a:schemeClr val="tx1"/>
                  </a:solidFill>
                  <a:latin typeface="SassoonPrimaryInfant" pitchFamily="2" charset="0"/>
                </a:rPr>
                <a:t>Decimal to Fraction</a:t>
              </a:r>
            </a:p>
            <a:p>
              <a:pPr algn="ctr"/>
              <a:r>
                <a:rPr lang="en-GB" sz="1000" dirty="0">
                  <a:solidFill>
                    <a:schemeClr val="tx1"/>
                  </a:solidFill>
                  <a:latin typeface="SassoonPrimaryInfant" pitchFamily="2" charset="0"/>
                </a:rPr>
                <a:t>Multiply the decimal by 100 if 2 decimal places and 1000 if 3 decimal places for it to become the numerator.  Simplify it.</a:t>
              </a:r>
            </a:p>
            <a:p>
              <a:pPr algn="ctr"/>
              <a:endParaRPr lang="en-GB" sz="300" dirty="0">
                <a:solidFill>
                  <a:schemeClr val="tx1"/>
                </a:solidFill>
                <a:latin typeface="SassoonPrimaryInfant" pitchFamily="2" charset="0"/>
              </a:endParaRPr>
            </a:p>
            <a:p>
              <a:pPr algn="ctr"/>
              <a:r>
                <a:rPr lang="en-GB" sz="1000" u="sng" dirty="0">
                  <a:solidFill>
                    <a:schemeClr val="tx1"/>
                  </a:solidFill>
                  <a:latin typeface="SassoonPrimaryInfant" pitchFamily="2" charset="0"/>
                </a:rPr>
                <a:t>Fraction to Decimal</a:t>
              </a:r>
            </a:p>
            <a:p>
              <a:pPr algn="ctr"/>
              <a:r>
                <a:rPr lang="en-GB" sz="1000" dirty="0">
                  <a:solidFill>
                    <a:schemeClr val="tx1"/>
                  </a:solidFill>
                  <a:latin typeface="SassoonPrimaryInfant" pitchFamily="2" charset="0"/>
                </a:rPr>
                <a:t>Convert into 100ths then divide numerator by 100.</a:t>
              </a:r>
            </a:p>
            <a:p>
              <a:pPr algn="ctr"/>
              <a:r>
                <a:rPr lang="en-GB" sz="1000" b="1" u="sng" dirty="0">
                  <a:solidFill>
                    <a:schemeClr val="tx1"/>
                  </a:solidFill>
                  <a:latin typeface="SassoonPrimaryInfant" pitchFamily="2" charset="0"/>
                </a:rPr>
                <a:t>OR</a:t>
              </a:r>
              <a:r>
                <a:rPr lang="en-GB" sz="1000" dirty="0">
                  <a:solidFill>
                    <a:schemeClr val="tx1"/>
                  </a:solidFill>
                  <a:latin typeface="SassoonPrimaryInfant" pitchFamily="2" charset="0"/>
                </a:rPr>
                <a:t> Divide the numerator by the denominator</a:t>
              </a: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17" name="Table 116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938421801"/>
                  </p:ext>
                </p:extLst>
              </p:nvPr>
            </p:nvGraphicFramePr>
            <p:xfrm>
              <a:off x="67464" y="3616194"/>
              <a:ext cx="1342921" cy="3059567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353058">
                      <a:extLst>
                        <a:ext uri="{9D8B030D-6E8A-4147-A177-3AD203B41FA5}">
                          <a16:colId xmlns:a16="http://schemas.microsoft.com/office/drawing/2014/main" val="2327022907"/>
                        </a:ext>
                      </a:extLst>
                    </a:gridCol>
                    <a:gridCol w="507054">
                      <a:extLst>
                        <a:ext uri="{9D8B030D-6E8A-4147-A177-3AD203B41FA5}">
                          <a16:colId xmlns:a16="http://schemas.microsoft.com/office/drawing/2014/main" val="726683462"/>
                        </a:ext>
                      </a:extLst>
                    </a:gridCol>
                    <a:gridCol w="482809">
                      <a:extLst>
                        <a:ext uri="{9D8B030D-6E8A-4147-A177-3AD203B41FA5}">
                          <a16:colId xmlns:a16="http://schemas.microsoft.com/office/drawing/2014/main" val="1586445432"/>
                        </a:ext>
                      </a:extLst>
                    </a:gridCol>
                  </a:tblGrid>
                  <a:tr h="437081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GB" sz="1000" b="1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sz="1000" b="1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𝟏</m:t>
                                    </m:r>
                                  </m:num>
                                  <m:den>
                                    <m:r>
                                      <a:rPr lang="en-GB" sz="1000" b="1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𝟓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GB" sz="1000" b="1" dirty="0">
                            <a:solidFill>
                              <a:schemeClr val="bg1"/>
                            </a:solidFill>
                            <a:latin typeface="SassoonPrimaryInfant" pitchFamily="2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7030A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000" b="1" dirty="0">
                              <a:solidFill>
                                <a:schemeClr val="bg1"/>
                              </a:solidFill>
                              <a:latin typeface="SassoonPrimaryInfant" pitchFamily="2" charset="0"/>
                            </a:rPr>
                            <a:t>0.2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7030A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000" b="1" dirty="0">
                              <a:solidFill>
                                <a:schemeClr val="bg1"/>
                              </a:solidFill>
                              <a:latin typeface="SassoonPrimaryInfant" pitchFamily="2" charset="0"/>
                            </a:rPr>
                            <a:t>20%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7030A0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81802848"/>
                      </a:ext>
                    </a:extLst>
                  </a:tr>
                  <a:tr h="437081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GB" sz="1000" b="1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sz="1000" b="1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𝟏</m:t>
                                    </m:r>
                                  </m:num>
                                  <m:den>
                                    <m:r>
                                      <a:rPr lang="en-GB" sz="1000" b="1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𝟒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GB" sz="1000" b="1" dirty="0">
                            <a:solidFill>
                              <a:schemeClr val="bg1"/>
                            </a:solidFill>
                            <a:latin typeface="SassoonPrimaryInfant" pitchFamily="2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00B0F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000" b="1" dirty="0">
                              <a:solidFill>
                                <a:schemeClr val="bg1"/>
                              </a:solidFill>
                              <a:latin typeface="SassoonPrimaryInfant" pitchFamily="2" charset="0"/>
                            </a:rPr>
                            <a:t>0.25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00B0F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000" b="1" dirty="0">
                              <a:solidFill>
                                <a:schemeClr val="bg1"/>
                              </a:solidFill>
                              <a:latin typeface="SassoonPrimaryInfant" pitchFamily="2" charset="0"/>
                            </a:rPr>
                            <a:t>25%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00B0F0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577436227"/>
                      </a:ext>
                    </a:extLst>
                  </a:tr>
                  <a:tr h="437081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GB" sz="1000" b="1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sz="1000" b="1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𝟐</m:t>
                                    </m:r>
                                  </m:num>
                                  <m:den>
                                    <m:r>
                                      <a:rPr lang="en-GB" sz="1000" b="1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𝟓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GB" sz="1000" b="1" dirty="0">
                            <a:solidFill>
                              <a:schemeClr val="bg1"/>
                            </a:solidFill>
                            <a:latin typeface="SassoonPrimaryInfant" pitchFamily="2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7030A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000" b="1" dirty="0">
                              <a:solidFill>
                                <a:schemeClr val="bg1"/>
                              </a:solidFill>
                              <a:latin typeface="SassoonPrimaryInfant" pitchFamily="2" charset="0"/>
                            </a:rPr>
                            <a:t>0.4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7030A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000" b="1" dirty="0">
                              <a:solidFill>
                                <a:schemeClr val="bg1"/>
                              </a:solidFill>
                              <a:latin typeface="SassoonPrimaryInfant" pitchFamily="2" charset="0"/>
                            </a:rPr>
                            <a:t>40%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7030A0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033590510"/>
                      </a:ext>
                    </a:extLst>
                  </a:tr>
                  <a:tr h="437081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GB" sz="1000" b="1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sz="1000" b="1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𝟏</m:t>
                                    </m:r>
                                  </m:num>
                                  <m:den>
                                    <m:r>
                                      <a:rPr lang="en-GB" sz="1000" b="1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𝟐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GB" sz="1000" b="1" dirty="0">
                            <a:solidFill>
                              <a:schemeClr val="bg1"/>
                            </a:solidFill>
                            <a:latin typeface="SassoonPrimaryInfant" pitchFamily="2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00B05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000" b="1" dirty="0">
                              <a:solidFill>
                                <a:schemeClr val="bg1"/>
                              </a:solidFill>
                              <a:latin typeface="SassoonPrimaryInfant" pitchFamily="2" charset="0"/>
                            </a:rPr>
                            <a:t>0.5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00B05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000" b="1" dirty="0">
                              <a:solidFill>
                                <a:schemeClr val="bg1"/>
                              </a:solidFill>
                              <a:latin typeface="SassoonPrimaryInfant" pitchFamily="2" charset="0"/>
                            </a:rPr>
                            <a:t>50%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00B050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402545925"/>
                      </a:ext>
                    </a:extLst>
                  </a:tr>
                  <a:tr h="437081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GB" sz="1000" b="1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sz="1000" b="1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𝟑</m:t>
                                    </m:r>
                                  </m:num>
                                  <m:den>
                                    <m:r>
                                      <a:rPr lang="en-GB" sz="1000" b="1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𝟓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GB" sz="1000" b="1" dirty="0">
                            <a:solidFill>
                              <a:schemeClr val="bg1"/>
                            </a:solidFill>
                            <a:latin typeface="SassoonPrimaryInfant" pitchFamily="2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7030A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000" b="1" dirty="0">
                              <a:solidFill>
                                <a:schemeClr val="bg1"/>
                              </a:solidFill>
                              <a:latin typeface="SassoonPrimaryInfant" pitchFamily="2" charset="0"/>
                            </a:rPr>
                            <a:t>0.6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7030A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000" b="1" dirty="0">
                              <a:solidFill>
                                <a:schemeClr val="bg1"/>
                              </a:solidFill>
                              <a:latin typeface="SassoonPrimaryInfant" pitchFamily="2" charset="0"/>
                            </a:rPr>
                            <a:t>60%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7030A0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950008273"/>
                      </a:ext>
                    </a:extLst>
                  </a:tr>
                  <a:tr h="437081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GB" sz="1000" b="1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sz="1000" b="1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𝟑</m:t>
                                    </m:r>
                                  </m:num>
                                  <m:den>
                                    <m:r>
                                      <a:rPr lang="en-GB" sz="1000" b="1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𝟒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GB" sz="1000" b="1" dirty="0">
                            <a:solidFill>
                              <a:schemeClr val="bg1"/>
                            </a:solidFill>
                            <a:latin typeface="SassoonPrimaryInfant" pitchFamily="2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00B0F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000" b="1" dirty="0">
                              <a:solidFill>
                                <a:schemeClr val="bg1"/>
                              </a:solidFill>
                              <a:latin typeface="SassoonPrimaryInfant" pitchFamily="2" charset="0"/>
                            </a:rPr>
                            <a:t>0.75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00B0F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000" b="1" dirty="0">
                              <a:solidFill>
                                <a:schemeClr val="bg1"/>
                              </a:solidFill>
                              <a:latin typeface="SassoonPrimaryInfant" pitchFamily="2" charset="0"/>
                            </a:rPr>
                            <a:t>75%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00B0F0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093363586"/>
                      </a:ext>
                    </a:extLst>
                  </a:tr>
                  <a:tr h="437081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GB" sz="1000" b="1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sz="1000" b="1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𝟒</m:t>
                                    </m:r>
                                  </m:num>
                                  <m:den>
                                    <m:r>
                                      <a:rPr lang="en-GB" sz="1000" b="1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𝟓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GB" sz="1000" b="1" dirty="0">
                            <a:solidFill>
                              <a:schemeClr val="bg1"/>
                            </a:solidFill>
                            <a:latin typeface="SassoonPrimaryInfant" pitchFamily="2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7030A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000" b="1" dirty="0">
                              <a:solidFill>
                                <a:schemeClr val="bg1"/>
                              </a:solidFill>
                              <a:latin typeface="SassoonPrimaryInfant" pitchFamily="2" charset="0"/>
                            </a:rPr>
                            <a:t>0.8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7030A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000" b="1" dirty="0">
                              <a:solidFill>
                                <a:schemeClr val="bg1"/>
                              </a:solidFill>
                              <a:latin typeface="SassoonPrimaryInfant" pitchFamily="2" charset="0"/>
                            </a:rPr>
                            <a:t>80%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7030A0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739267791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17" name="Table 116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938421801"/>
                  </p:ext>
                </p:extLst>
              </p:nvPr>
            </p:nvGraphicFramePr>
            <p:xfrm>
              <a:off x="67464" y="3616194"/>
              <a:ext cx="1342921" cy="3059567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353058">
                      <a:extLst>
                        <a:ext uri="{9D8B030D-6E8A-4147-A177-3AD203B41FA5}">
                          <a16:colId xmlns:a16="http://schemas.microsoft.com/office/drawing/2014/main" val="2327022907"/>
                        </a:ext>
                      </a:extLst>
                    </a:gridCol>
                    <a:gridCol w="507054">
                      <a:extLst>
                        <a:ext uri="{9D8B030D-6E8A-4147-A177-3AD203B41FA5}">
                          <a16:colId xmlns:a16="http://schemas.microsoft.com/office/drawing/2014/main" val="726683462"/>
                        </a:ext>
                      </a:extLst>
                    </a:gridCol>
                    <a:gridCol w="482809">
                      <a:extLst>
                        <a:ext uri="{9D8B030D-6E8A-4147-A177-3AD203B41FA5}">
                          <a16:colId xmlns:a16="http://schemas.microsoft.com/office/drawing/2014/main" val="1586445432"/>
                        </a:ext>
                      </a:extLst>
                    </a:gridCol>
                  </a:tblGrid>
                  <a:tr h="437081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l="-1724" t="-1389" r="-284483" b="-60138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000" b="1" dirty="0" smtClean="0">
                              <a:solidFill>
                                <a:schemeClr val="bg1"/>
                              </a:solidFill>
                              <a:latin typeface="SassoonPrimaryInfant" pitchFamily="2" charset="0"/>
                            </a:rPr>
                            <a:t>0.2</a:t>
                          </a:r>
                          <a:endParaRPr lang="en-GB" sz="1000" b="1" dirty="0">
                            <a:solidFill>
                              <a:schemeClr val="bg1"/>
                            </a:solidFill>
                            <a:latin typeface="SassoonPrimaryInfant" pitchFamily="2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7030A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000" b="1" dirty="0" smtClean="0">
                              <a:solidFill>
                                <a:schemeClr val="bg1"/>
                              </a:solidFill>
                              <a:latin typeface="SassoonPrimaryInfant" pitchFamily="2" charset="0"/>
                            </a:rPr>
                            <a:t>20%</a:t>
                          </a:r>
                          <a:endParaRPr lang="en-GB" sz="1000" b="1" dirty="0">
                            <a:solidFill>
                              <a:schemeClr val="bg1"/>
                            </a:solidFill>
                            <a:latin typeface="SassoonPrimaryInfant" pitchFamily="2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7030A0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81802848"/>
                      </a:ext>
                    </a:extLst>
                  </a:tr>
                  <a:tr h="437081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l="-1724" t="-101389" r="-284483" b="-50138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000" b="1" dirty="0" smtClean="0">
                              <a:solidFill>
                                <a:schemeClr val="bg1"/>
                              </a:solidFill>
                              <a:latin typeface="SassoonPrimaryInfant" pitchFamily="2" charset="0"/>
                            </a:rPr>
                            <a:t>0.25</a:t>
                          </a:r>
                          <a:endParaRPr lang="en-GB" sz="1000" b="1" dirty="0">
                            <a:solidFill>
                              <a:schemeClr val="bg1"/>
                            </a:solidFill>
                            <a:latin typeface="SassoonPrimaryInfant" pitchFamily="2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00B0F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000" b="1" dirty="0" smtClean="0">
                              <a:solidFill>
                                <a:schemeClr val="bg1"/>
                              </a:solidFill>
                              <a:latin typeface="SassoonPrimaryInfant" pitchFamily="2" charset="0"/>
                            </a:rPr>
                            <a:t>25%</a:t>
                          </a:r>
                          <a:endParaRPr lang="en-GB" sz="1000" b="1" dirty="0">
                            <a:solidFill>
                              <a:schemeClr val="bg1"/>
                            </a:solidFill>
                            <a:latin typeface="SassoonPrimaryInfant" pitchFamily="2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00B0F0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577436227"/>
                      </a:ext>
                    </a:extLst>
                  </a:tr>
                  <a:tr h="437081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l="-1724" t="-201389" r="-284483" b="-40138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000" b="1" dirty="0" smtClean="0">
                              <a:solidFill>
                                <a:schemeClr val="bg1"/>
                              </a:solidFill>
                              <a:latin typeface="SassoonPrimaryInfant" pitchFamily="2" charset="0"/>
                            </a:rPr>
                            <a:t>0.4</a:t>
                          </a:r>
                          <a:endParaRPr lang="en-GB" sz="1000" b="1" dirty="0">
                            <a:solidFill>
                              <a:schemeClr val="bg1"/>
                            </a:solidFill>
                            <a:latin typeface="SassoonPrimaryInfant" pitchFamily="2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7030A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000" b="1" dirty="0" smtClean="0">
                              <a:solidFill>
                                <a:schemeClr val="bg1"/>
                              </a:solidFill>
                              <a:latin typeface="SassoonPrimaryInfant" pitchFamily="2" charset="0"/>
                            </a:rPr>
                            <a:t>40%</a:t>
                          </a:r>
                          <a:endParaRPr lang="en-GB" sz="1000" b="1" dirty="0">
                            <a:solidFill>
                              <a:schemeClr val="bg1"/>
                            </a:solidFill>
                            <a:latin typeface="SassoonPrimaryInfant" pitchFamily="2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7030A0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033590510"/>
                      </a:ext>
                    </a:extLst>
                  </a:tr>
                  <a:tr h="437081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l="-1724" t="-305634" r="-284483" b="-30704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000" b="1" dirty="0" smtClean="0">
                              <a:solidFill>
                                <a:schemeClr val="bg1"/>
                              </a:solidFill>
                              <a:latin typeface="SassoonPrimaryInfant" pitchFamily="2" charset="0"/>
                            </a:rPr>
                            <a:t>0.5</a:t>
                          </a:r>
                          <a:endParaRPr lang="en-GB" sz="1000" b="1" dirty="0">
                            <a:solidFill>
                              <a:schemeClr val="bg1"/>
                            </a:solidFill>
                            <a:latin typeface="SassoonPrimaryInfant" pitchFamily="2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00B05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000" b="1" dirty="0" smtClean="0">
                              <a:solidFill>
                                <a:schemeClr val="bg1"/>
                              </a:solidFill>
                              <a:latin typeface="SassoonPrimaryInfant" pitchFamily="2" charset="0"/>
                            </a:rPr>
                            <a:t>50%</a:t>
                          </a:r>
                          <a:endParaRPr lang="en-GB" sz="1000" b="1" dirty="0">
                            <a:solidFill>
                              <a:schemeClr val="bg1"/>
                            </a:solidFill>
                            <a:latin typeface="SassoonPrimaryInfant" pitchFamily="2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00B050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402545925"/>
                      </a:ext>
                    </a:extLst>
                  </a:tr>
                  <a:tr h="437081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l="-1724" t="-400000" r="-284483" b="-20277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000" b="1" dirty="0" smtClean="0">
                              <a:solidFill>
                                <a:schemeClr val="bg1"/>
                              </a:solidFill>
                              <a:latin typeface="SassoonPrimaryInfant" pitchFamily="2" charset="0"/>
                            </a:rPr>
                            <a:t>0.6</a:t>
                          </a:r>
                          <a:endParaRPr lang="en-GB" sz="1000" b="1" dirty="0">
                            <a:solidFill>
                              <a:schemeClr val="bg1"/>
                            </a:solidFill>
                            <a:latin typeface="SassoonPrimaryInfant" pitchFamily="2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7030A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000" b="1" dirty="0" smtClean="0">
                              <a:solidFill>
                                <a:schemeClr val="bg1"/>
                              </a:solidFill>
                              <a:latin typeface="SassoonPrimaryInfant" pitchFamily="2" charset="0"/>
                            </a:rPr>
                            <a:t>60%</a:t>
                          </a:r>
                          <a:endParaRPr lang="en-GB" sz="1000" b="1" dirty="0">
                            <a:solidFill>
                              <a:schemeClr val="bg1"/>
                            </a:solidFill>
                            <a:latin typeface="SassoonPrimaryInfant" pitchFamily="2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7030A0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950008273"/>
                      </a:ext>
                    </a:extLst>
                  </a:tr>
                  <a:tr h="437081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l="-1724" t="-500000" r="-284483" b="-10277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000" b="1" dirty="0" smtClean="0">
                              <a:solidFill>
                                <a:schemeClr val="bg1"/>
                              </a:solidFill>
                              <a:latin typeface="SassoonPrimaryInfant" pitchFamily="2" charset="0"/>
                            </a:rPr>
                            <a:t>0.75</a:t>
                          </a:r>
                          <a:endParaRPr lang="en-GB" sz="1000" b="1" dirty="0">
                            <a:solidFill>
                              <a:schemeClr val="bg1"/>
                            </a:solidFill>
                            <a:latin typeface="SassoonPrimaryInfant" pitchFamily="2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00B0F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000" b="1" dirty="0" smtClean="0">
                              <a:solidFill>
                                <a:schemeClr val="bg1"/>
                              </a:solidFill>
                              <a:latin typeface="SassoonPrimaryInfant" pitchFamily="2" charset="0"/>
                            </a:rPr>
                            <a:t>75%</a:t>
                          </a:r>
                          <a:endParaRPr lang="en-GB" sz="1000" b="1" dirty="0">
                            <a:solidFill>
                              <a:schemeClr val="bg1"/>
                            </a:solidFill>
                            <a:latin typeface="SassoonPrimaryInfant" pitchFamily="2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00B0F0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093363586"/>
                      </a:ext>
                    </a:extLst>
                  </a:tr>
                  <a:tr h="437081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l="-1724" t="-600000" r="-284483" b="-277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000" b="1" dirty="0" smtClean="0">
                              <a:solidFill>
                                <a:schemeClr val="bg1"/>
                              </a:solidFill>
                              <a:latin typeface="SassoonPrimaryInfant" pitchFamily="2" charset="0"/>
                            </a:rPr>
                            <a:t>0.8</a:t>
                          </a:r>
                          <a:endParaRPr lang="en-GB" sz="1000" b="1" dirty="0">
                            <a:solidFill>
                              <a:schemeClr val="bg1"/>
                            </a:solidFill>
                            <a:latin typeface="SassoonPrimaryInfant" pitchFamily="2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7030A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000" b="1" dirty="0" smtClean="0">
                              <a:solidFill>
                                <a:schemeClr val="bg1"/>
                              </a:solidFill>
                              <a:latin typeface="SassoonPrimaryInfant" pitchFamily="2" charset="0"/>
                            </a:rPr>
                            <a:t>80%</a:t>
                          </a:r>
                          <a:endParaRPr lang="en-GB" sz="1000" b="1" dirty="0">
                            <a:solidFill>
                              <a:schemeClr val="bg1"/>
                            </a:solidFill>
                            <a:latin typeface="SassoonPrimaryInfant" pitchFamily="2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7030A0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739267791"/>
                      </a:ext>
                    </a:extLst>
                  </a:tr>
                </a:tbl>
              </a:graphicData>
            </a:graphic>
          </p:graphicFrame>
        </mc:Fallback>
      </mc:AlternateContent>
      <p:grpSp>
        <p:nvGrpSpPr>
          <p:cNvPr id="118" name="Group 117"/>
          <p:cNvGrpSpPr/>
          <p:nvPr/>
        </p:nvGrpSpPr>
        <p:grpSpPr>
          <a:xfrm>
            <a:off x="6452852" y="3616186"/>
            <a:ext cx="2987366" cy="3059571"/>
            <a:chOff x="1709324" y="251667"/>
            <a:chExt cx="2987366" cy="3059571"/>
          </a:xfrm>
        </p:grpSpPr>
        <p:sp>
          <p:nvSpPr>
            <p:cNvPr id="119" name="Rectangle 118"/>
            <p:cNvSpPr/>
            <p:nvPr/>
          </p:nvSpPr>
          <p:spPr>
            <a:xfrm>
              <a:off x="1709324" y="251667"/>
              <a:ext cx="2987365" cy="1150566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000" u="sng" dirty="0">
                  <a:solidFill>
                    <a:schemeClr val="bg1"/>
                  </a:solidFill>
                  <a:latin typeface="SassoonPrimaryInfant" pitchFamily="2" charset="0"/>
                </a:rPr>
                <a:t>Fraction to Percentage</a:t>
              </a:r>
            </a:p>
            <a:p>
              <a:pPr algn="ctr"/>
              <a:r>
                <a:rPr lang="en-GB" sz="1000" dirty="0">
                  <a:solidFill>
                    <a:schemeClr val="bg1"/>
                  </a:solidFill>
                  <a:latin typeface="SassoonPrimaryInfant" pitchFamily="2" charset="0"/>
                </a:rPr>
                <a:t>Convert to 100ths then use the numerator.</a:t>
              </a:r>
            </a:p>
            <a:p>
              <a:pPr algn="ctr"/>
              <a:r>
                <a:rPr lang="en-GB" sz="1000" b="1" u="sng" dirty="0">
                  <a:solidFill>
                    <a:schemeClr val="bg1"/>
                  </a:solidFill>
                  <a:latin typeface="SassoonPrimaryInfant" pitchFamily="2" charset="0"/>
                </a:rPr>
                <a:t>OR</a:t>
              </a:r>
              <a:r>
                <a:rPr lang="en-GB" sz="1000" dirty="0">
                  <a:solidFill>
                    <a:schemeClr val="bg1"/>
                  </a:solidFill>
                  <a:latin typeface="SassoonPrimaryInfant" pitchFamily="2" charset="0"/>
                </a:rPr>
                <a:t> Divide the numerator by the denominator and multiply by 100</a:t>
              </a:r>
            </a:p>
            <a:p>
              <a:pPr algn="ctr"/>
              <a:endParaRPr lang="en-GB" sz="300" dirty="0">
                <a:solidFill>
                  <a:schemeClr val="bg1"/>
                </a:solidFill>
                <a:latin typeface="SassoonPrimaryInfant" pitchFamily="2" charset="0"/>
              </a:endParaRPr>
            </a:p>
            <a:p>
              <a:pPr algn="ctr"/>
              <a:r>
                <a:rPr lang="en-GB" sz="1000" u="sng" dirty="0">
                  <a:solidFill>
                    <a:schemeClr val="bg1"/>
                  </a:solidFill>
                  <a:latin typeface="SassoonPrimaryInfant" pitchFamily="2" charset="0"/>
                </a:rPr>
                <a:t>Percentage to Fraction</a:t>
              </a:r>
            </a:p>
            <a:p>
              <a:pPr algn="ctr"/>
              <a:r>
                <a:rPr lang="en-GB" sz="1000" dirty="0">
                  <a:solidFill>
                    <a:schemeClr val="bg1"/>
                  </a:solidFill>
                  <a:latin typeface="SassoonPrimaryInfant" pitchFamily="2" charset="0"/>
                </a:rPr>
                <a:t>Use the percent as the numerator out of 100</a:t>
              </a:r>
            </a:p>
          </p:txBody>
        </p:sp>
        <p:sp>
          <p:nvSpPr>
            <p:cNvPr id="120" name="Rectangle 119"/>
            <p:cNvSpPr/>
            <p:nvPr/>
          </p:nvSpPr>
          <p:spPr>
            <a:xfrm>
              <a:off x="1709326" y="1538344"/>
              <a:ext cx="2987364" cy="425282"/>
            </a:xfrm>
            <a:prstGeom prst="rect">
              <a:avLst/>
            </a:prstGeom>
            <a:solidFill>
              <a:srgbClr val="FF66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000" u="sng" dirty="0">
                  <a:solidFill>
                    <a:schemeClr val="tx1"/>
                  </a:solidFill>
                  <a:latin typeface="SassoonPrimaryInfant" pitchFamily="2" charset="0"/>
                </a:rPr>
                <a:t>Percentage to Decimal</a:t>
              </a:r>
              <a:r>
                <a:rPr lang="en-GB" sz="1000" dirty="0">
                  <a:solidFill>
                    <a:schemeClr val="tx1"/>
                  </a:solidFill>
                  <a:latin typeface="SassoonPrimaryInfant" pitchFamily="2" charset="0"/>
                </a:rPr>
                <a:t>            </a:t>
              </a:r>
              <a:r>
                <a:rPr lang="en-GB" sz="1000" u="sng" dirty="0" err="1">
                  <a:solidFill>
                    <a:schemeClr val="tx1"/>
                  </a:solidFill>
                  <a:latin typeface="SassoonPrimaryInfant" pitchFamily="2" charset="0"/>
                </a:rPr>
                <a:t>Decimal</a:t>
              </a:r>
              <a:r>
                <a:rPr lang="en-GB" sz="1000" u="sng" dirty="0">
                  <a:solidFill>
                    <a:schemeClr val="tx1"/>
                  </a:solidFill>
                  <a:latin typeface="SassoonPrimaryInfant" pitchFamily="2" charset="0"/>
                </a:rPr>
                <a:t> to Percentage</a:t>
              </a:r>
            </a:p>
            <a:p>
              <a:r>
                <a:rPr lang="en-GB" sz="1000" dirty="0">
                  <a:solidFill>
                    <a:schemeClr val="tx1"/>
                  </a:solidFill>
                  <a:latin typeface="SassoonPrimaryInfant" pitchFamily="2" charset="0"/>
                </a:rPr>
                <a:t>Divide by 100                             Multiply by 100</a:t>
              </a:r>
            </a:p>
          </p:txBody>
        </p:sp>
        <p:sp>
          <p:nvSpPr>
            <p:cNvPr id="121" name="Rectangle 120"/>
            <p:cNvSpPr/>
            <p:nvPr/>
          </p:nvSpPr>
          <p:spPr>
            <a:xfrm>
              <a:off x="1709326" y="2099737"/>
              <a:ext cx="2987363" cy="1211501"/>
            </a:xfrm>
            <a:prstGeom prst="rect">
              <a:avLst/>
            </a:prstGeom>
            <a:solidFill>
              <a:srgbClr val="FFCC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000" u="sng" dirty="0">
                  <a:solidFill>
                    <a:schemeClr val="tx1"/>
                  </a:solidFill>
                  <a:latin typeface="SassoonPrimaryInfant" pitchFamily="2" charset="0"/>
                </a:rPr>
                <a:t>Decimal to Fraction</a:t>
              </a:r>
            </a:p>
            <a:p>
              <a:pPr algn="ctr"/>
              <a:r>
                <a:rPr lang="en-GB" sz="1000" dirty="0">
                  <a:solidFill>
                    <a:schemeClr val="tx1"/>
                  </a:solidFill>
                  <a:latin typeface="SassoonPrimaryInfant" pitchFamily="2" charset="0"/>
                </a:rPr>
                <a:t>Multiply the decimal by 100 if 2 decimal places and 1000 if 3 decimal places for it to become the numerator.  Simplify it.</a:t>
              </a:r>
            </a:p>
            <a:p>
              <a:pPr algn="ctr"/>
              <a:endParaRPr lang="en-GB" sz="300" dirty="0">
                <a:solidFill>
                  <a:schemeClr val="tx1"/>
                </a:solidFill>
                <a:latin typeface="SassoonPrimaryInfant" pitchFamily="2" charset="0"/>
              </a:endParaRPr>
            </a:p>
            <a:p>
              <a:pPr algn="ctr"/>
              <a:r>
                <a:rPr lang="en-GB" sz="1000" u="sng" dirty="0">
                  <a:solidFill>
                    <a:schemeClr val="tx1"/>
                  </a:solidFill>
                  <a:latin typeface="SassoonPrimaryInfant" pitchFamily="2" charset="0"/>
                </a:rPr>
                <a:t>Fraction to Decimal</a:t>
              </a:r>
            </a:p>
            <a:p>
              <a:pPr algn="ctr"/>
              <a:r>
                <a:rPr lang="en-GB" sz="1000" dirty="0">
                  <a:solidFill>
                    <a:schemeClr val="tx1"/>
                  </a:solidFill>
                  <a:latin typeface="SassoonPrimaryInfant" pitchFamily="2" charset="0"/>
                </a:rPr>
                <a:t>Convert into 100ths then divide numerator by 100.</a:t>
              </a:r>
            </a:p>
            <a:p>
              <a:pPr algn="ctr"/>
              <a:r>
                <a:rPr lang="en-GB" sz="1000" b="1" u="sng" dirty="0">
                  <a:solidFill>
                    <a:schemeClr val="tx1"/>
                  </a:solidFill>
                  <a:latin typeface="SassoonPrimaryInfant" pitchFamily="2" charset="0"/>
                </a:rPr>
                <a:t>OR</a:t>
              </a:r>
              <a:r>
                <a:rPr lang="en-GB" sz="1000" dirty="0">
                  <a:solidFill>
                    <a:schemeClr val="tx1"/>
                  </a:solidFill>
                  <a:latin typeface="SassoonPrimaryInfant" pitchFamily="2" charset="0"/>
                </a:rPr>
                <a:t> Divide the numerator by the denominator</a:t>
              </a: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22" name="Table 121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71109342"/>
                  </p:ext>
                </p:extLst>
              </p:nvPr>
            </p:nvGraphicFramePr>
            <p:xfrm>
              <a:off x="5003496" y="3616190"/>
              <a:ext cx="1342921" cy="3059567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353058">
                      <a:extLst>
                        <a:ext uri="{9D8B030D-6E8A-4147-A177-3AD203B41FA5}">
                          <a16:colId xmlns:a16="http://schemas.microsoft.com/office/drawing/2014/main" val="2327022907"/>
                        </a:ext>
                      </a:extLst>
                    </a:gridCol>
                    <a:gridCol w="507054">
                      <a:extLst>
                        <a:ext uri="{9D8B030D-6E8A-4147-A177-3AD203B41FA5}">
                          <a16:colId xmlns:a16="http://schemas.microsoft.com/office/drawing/2014/main" val="726683462"/>
                        </a:ext>
                      </a:extLst>
                    </a:gridCol>
                    <a:gridCol w="482809">
                      <a:extLst>
                        <a:ext uri="{9D8B030D-6E8A-4147-A177-3AD203B41FA5}">
                          <a16:colId xmlns:a16="http://schemas.microsoft.com/office/drawing/2014/main" val="1586445432"/>
                        </a:ext>
                      </a:extLst>
                    </a:gridCol>
                  </a:tblGrid>
                  <a:tr h="437081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GB" sz="1000" b="1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sz="1000" b="1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𝟏</m:t>
                                    </m:r>
                                  </m:num>
                                  <m:den>
                                    <m:r>
                                      <a:rPr lang="en-GB" sz="1000" b="1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𝟓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GB" sz="1000" b="1" dirty="0">
                            <a:solidFill>
                              <a:schemeClr val="bg1"/>
                            </a:solidFill>
                            <a:latin typeface="SassoonPrimaryInfant" pitchFamily="2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7030A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000" b="1" dirty="0">
                              <a:solidFill>
                                <a:schemeClr val="bg1"/>
                              </a:solidFill>
                              <a:latin typeface="SassoonPrimaryInfant" pitchFamily="2" charset="0"/>
                            </a:rPr>
                            <a:t>0.2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7030A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000" b="1" dirty="0">
                              <a:solidFill>
                                <a:schemeClr val="bg1"/>
                              </a:solidFill>
                              <a:latin typeface="SassoonPrimaryInfant" pitchFamily="2" charset="0"/>
                            </a:rPr>
                            <a:t>20%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7030A0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81802848"/>
                      </a:ext>
                    </a:extLst>
                  </a:tr>
                  <a:tr h="437081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GB" sz="1000" b="1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sz="1000" b="1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𝟏</m:t>
                                    </m:r>
                                  </m:num>
                                  <m:den>
                                    <m:r>
                                      <a:rPr lang="en-GB" sz="1000" b="1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𝟒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GB" sz="1000" b="1" dirty="0">
                            <a:solidFill>
                              <a:schemeClr val="bg1"/>
                            </a:solidFill>
                            <a:latin typeface="SassoonPrimaryInfant" pitchFamily="2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00B0F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000" b="1" dirty="0">
                              <a:solidFill>
                                <a:schemeClr val="bg1"/>
                              </a:solidFill>
                              <a:latin typeface="SassoonPrimaryInfant" pitchFamily="2" charset="0"/>
                            </a:rPr>
                            <a:t>0.25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00B0F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000" b="1" dirty="0">
                              <a:solidFill>
                                <a:schemeClr val="bg1"/>
                              </a:solidFill>
                              <a:latin typeface="SassoonPrimaryInfant" pitchFamily="2" charset="0"/>
                            </a:rPr>
                            <a:t>25%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00B0F0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577436227"/>
                      </a:ext>
                    </a:extLst>
                  </a:tr>
                  <a:tr h="437081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GB" sz="1000" b="1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sz="1000" b="1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𝟐</m:t>
                                    </m:r>
                                  </m:num>
                                  <m:den>
                                    <m:r>
                                      <a:rPr lang="en-GB" sz="1000" b="1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𝟓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GB" sz="1000" b="1" dirty="0">
                            <a:solidFill>
                              <a:schemeClr val="bg1"/>
                            </a:solidFill>
                            <a:latin typeface="SassoonPrimaryInfant" pitchFamily="2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7030A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000" b="1" dirty="0">
                              <a:solidFill>
                                <a:schemeClr val="bg1"/>
                              </a:solidFill>
                              <a:latin typeface="SassoonPrimaryInfant" pitchFamily="2" charset="0"/>
                            </a:rPr>
                            <a:t>0.4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7030A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000" b="1" dirty="0">
                              <a:solidFill>
                                <a:schemeClr val="bg1"/>
                              </a:solidFill>
                              <a:latin typeface="SassoonPrimaryInfant" pitchFamily="2" charset="0"/>
                            </a:rPr>
                            <a:t>40%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7030A0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033590510"/>
                      </a:ext>
                    </a:extLst>
                  </a:tr>
                  <a:tr h="437081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GB" sz="1000" b="1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sz="1000" b="1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𝟏</m:t>
                                    </m:r>
                                  </m:num>
                                  <m:den>
                                    <m:r>
                                      <a:rPr lang="en-GB" sz="1000" b="1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𝟐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GB" sz="1000" b="1" dirty="0">
                            <a:solidFill>
                              <a:schemeClr val="bg1"/>
                            </a:solidFill>
                            <a:latin typeface="SassoonPrimaryInfant" pitchFamily="2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00B05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000" b="1" dirty="0">
                              <a:solidFill>
                                <a:schemeClr val="bg1"/>
                              </a:solidFill>
                              <a:latin typeface="SassoonPrimaryInfant" pitchFamily="2" charset="0"/>
                            </a:rPr>
                            <a:t>0.5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00B05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000" b="1" dirty="0">
                              <a:solidFill>
                                <a:schemeClr val="bg1"/>
                              </a:solidFill>
                              <a:latin typeface="SassoonPrimaryInfant" pitchFamily="2" charset="0"/>
                            </a:rPr>
                            <a:t>50%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00B050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402545925"/>
                      </a:ext>
                    </a:extLst>
                  </a:tr>
                  <a:tr h="437081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GB" sz="1000" b="1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sz="1000" b="1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𝟑</m:t>
                                    </m:r>
                                  </m:num>
                                  <m:den>
                                    <m:r>
                                      <a:rPr lang="en-GB" sz="1000" b="1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𝟓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GB" sz="1000" b="1" dirty="0">
                            <a:solidFill>
                              <a:schemeClr val="bg1"/>
                            </a:solidFill>
                            <a:latin typeface="SassoonPrimaryInfant" pitchFamily="2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7030A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000" b="1" dirty="0">
                              <a:solidFill>
                                <a:schemeClr val="bg1"/>
                              </a:solidFill>
                              <a:latin typeface="SassoonPrimaryInfant" pitchFamily="2" charset="0"/>
                            </a:rPr>
                            <a:t>0.6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7030A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000" b="1" dirty="0">
                              <a:solidFill>
                                <a:schemeClr val="bg1"/>
                              </a:solidFill>
                              <a:latin typeface="SassoonPrimaryInfant" pitchFamily="2" charset="0"/>
                            </a:rPr>
                            <a:t>60%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7030A0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950008273"/>
                      </a:ext>
                    </a:extLst>
                  </a:tr>
                  <a:tr h="437081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GB" sz="1000" b="1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sz="1000" b="1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𝟑</m:t>
                                    </m:r>
                                  </m:num>
                                  <m:den>
                                    <m:r>
                                      <a:rPr lang="en-GB" sz="1000" b="1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𝟒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GB" sz="1000" b="1" dirty="0">
                            <a:solidFill>
                              <a:schemeClr val="bg1"/>
                            </a:solidFill>
                            <a:latin typeface="SassoonPrimaryInfant" pitchFamily="2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00B0F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000" b="1" dirty="0">
                              <a:solidFill>
                                <a:schemeClr val="bg1"/>
                              </a:solidFill>
                              <a:latin typeface="SassoonPrimaryInfant" pitchFamily="2" charset="0"/>
                            </a:rPr>
                            <a:t>0.75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00B0F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000" b="1" dirty="0">
                              <a:solidFill>
                                <a:schemeClr val="bg1"/>
                              </a:solidFill>
                              <a:latin typeface="SassoonPrimaryInfant" pitchFamily="2" charset="0"/>
                            </a:rPr>
                            <a:t>75%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00B0F0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093363586"/>
                      </a:ext>
                    </a:extLst>
                  </a:tr>
                  <a:tr h="437081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GB" sz="1000" b="1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sz="1000" b="1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𝟒</m:t>
                                    </m:r>
                                  </m:num>
                                  <m:den>
                                    <m:r>
                                      <a:rPr lang="en-GB" sz="1000" b="1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𝟓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GB" sz="1000" b="1" dirty="0">
                            <a:solidFill>
                              <a:schemeClr val="bg1"/>
                            </a:solidFill>
                            <a:latin typeface="SassoonPrimaryInfant" pitchFamily="2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7030A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000" b="1" dirty="0">
                              <a:solidFill>
                                <a:schemeClr val="bg1"/>
                              </a:solidFill>
                              <a:latin typeface="SassoonPrimaryInfant" pitchFamily="2" charset="0"/>
                            </a:rPr>
                            <a:t>0.8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7030A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000" b="1" dirty="0">
                              <a:solidFill>
                                <a:schemeClr val="bg1"/>
                              </a:solidFill>
                              <a:latin typeface="SassoonPrimaryInfant" pitchFamily="2" charset="0"/>
                            </a:rPr>
                            <a:t>80%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7030A0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739267791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22" name="Table 121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71109342"/>
                  </p:ext>
                </p:extLst>
              </p:nvPr>
            </p:nvGraphicFramePr>
            <p:xfrm>
              <a:off x="5003496" y="3616190"/>
              <a:ext cx="1342921" cy="3059567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353058">
                      <a:extLst>
                        <a:ext uri="{9D8B030D-6E8A-4147-A177-3AD203B41FA5}">
                          <a16:colId xmlns:a16="http://schemas.microsoft.com/office/drawing/2014/main" val="2327022907"/>
                        </a:ext>
                      </a:extLst>
                    </a:gridCol>
                    <a:gridCol w="507054">
                      <a:extLst>
                        <a:ext uri="{9D8B030D-6E8A-4147-A177-3AD203B41FA5}">
                          <a16:colId xmlns:a16="http://schemas.microsoft.com/office/drawing/2014/main" val="726683462"/>
                        </a:ext>
                      </a:extLst>
                    </a:gridCol>
                    <a:gridCol w="482809">
                      <a:extLst>
                        <a:ext uri="{9D8B030D-6E8A-4147-A177-3AD203B41FA5}">
                          <a16:colId xmlns:a16="http://schemas.microsoft.com/office/drawing/2014/main" val="1586445432"/>
                        </a:ext>
                      </a:extLst>
                    </a:gridCol>
                  </a:tblGrid>
                  <a:tr h="437081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6"/>
                          <a:stretch>
                            <a:fillRect l="-1724" t="-1389" r="-286207" b="-60138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000" b="1" dirty="0" smtClean="0">
                              <a:solidFill>
                                <a:schemeClr val="bg1"/>
                              </a:solidFill>
                              <a:latin typeface="SassoonPrimaryInfant" pitchFamily="2" charset="0"/>
                            </a:rPr>
                            <a:t>0.2</a:t>
                          </a:r>
                          <a:endParaRPr lang="en-GB" sz="1000" b="1" dirty="0">
                            <a:solidFill>
                              <a:schemeClr val="bg1"/>
                            </a:solidFill>
                            <a:latin typeface="SassoonPrimaryInfant" pitchFamily="2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7030A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000" b="1" dirty="0" smtClean="0">
                              <a:solidFill>
                                <a:schemeClr val="bg1"/>
                              </a:solidFill>
                              <a:latin typeface="SassoonPrimaryInfant" pitchFamily="2" charset="0"/>
                            </a:rPr>
                            <a:t>20%</a:t>
                          </a:r>
                          <a:endParaRPr lang="en-GB" sz="1000" b="1" dirty="0">
                            <a:solidFill>
                              <a:schemeClr val="bg1"/>
                            </a:solidFill>
                            <a:latin typeface="SassoonPrimaryInfant" pitchFamily="2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7030A0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81802848"/>
                      </a:ext>
                    </a:extLst>
                  </a:tr>
                  <a:tr h="437081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6"/>
                          <a:stretch>
                            <a:fillRect l="-1724" t="-101389" r="-286207" b="-50138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000" b="1" dirty="0" smtClean="0">
                              <a:solidFill>
                                <a:schemeClr val="bg1"/>
                              </a:solidFill>
                              <a:latin typeface="SassoonPrimaryInfant" pitchFamily="2" charset="0"/>
                            </a:rPr>
                            <a:t>0.25</a:t>
                          </a:r>
                          <a:endParaRPr lang="en-GB" sz="1000" b="1" dirty="0">
                            <a:solidFill>
                              <a:schemeClr val="bg1"/>
                            </a:solidFill>
                            <a:latin typeface="SassoonPrimaryInfant" pitchFamily="2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00B0F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000" b="1" dirty="0" smtClean="0">
                              <a:solidFill>
                                <a:schemeClr val="bg1"/>
                              </a:solidFill>
                              <a:latin typeface="SassoonPrimaryInfant" pitchFamily="2" charset="0"/>
                            </a:rPr>
                            <a:t>25%</a:t>
                          </a:r>
                          <a:endParaRPr lang="en-GB" sz="1000" b="1" dirty="0">
                            <a:solidFill>
                              <a:schemeClr val="bg1"/>
                            </a:solidFill>
                            <a:latin typeface="SassoonPrimaryInfant" pitchFamily="2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00B0F0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577436227"/>
                      </a:ext>
                    </a:extLst>
                  </a:tr>
                  <a:tr h="437081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6"/>
                          <a:stretch>
                            <a:fillRect l="-1724" t="-201389" r="-286207" b="-40138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000" b="1" dirty="0" smtClean="0">
                              <a:solidFill>
                                <a:schemeClr val="bg1"/>
                              </a:solidFill>
                              <a:latin typeface="SassoonPrimaryInfant" pitchFamily="2" charset="0"/>
                            </a:rPr>
                            <a:t>0.4</a:t>
                          </a:r>
                          <a:endParaRPr lang="en-GB" sz="1000" b="1" dirty="0">
                            <a:solidFill>
                              <a:schemeClr val="bg1"/>
                            </a:solidFill>
                            <a:latin typeface="SassoonPrimaryInfant" pitchFamily="2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7030A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000" b="1" dirty="0" smtClean="0">
                              <a:solidFill>
                                <a:schemeClr val="bg1"/>
                              </a:solidFill>
                              <a:latin typeface="SassoonPrimaryInfant" pitchFamily="2" charset="0"/>
                            </a:rPr>
                            <a:t>40%</a:t>
                          </a:r>
                          <a:endParaRPr lang="en-GB" sz="1000" b="1" dirty="0">
                            <a:solidFill>
                              <a:schemeClr val="bg1"/>
                            </a:solidFill>
                            <a:latin typeface="SassoonPrimaryInfant" pitchFamily="2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7030A0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033590510"/>
                      </a:ext>
                    </a:extLst>
                  </a:tr>
                  <a:tr h="437081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6"/>
                          <a:stretch>
                            <a:fillRect l="-1724" t="-305634" r="-286207" b="-30704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000" b="1" dirty="0" smtClean="0">
                              <a:solidFill>
                                <a:schemeClr val="bg1"/>
                              </a:solidFill>
                              <a:latin typeface="SassoonPrimaryInfant" pitchFamily="2" charset="0"/>
                            </a:rPr>
                            <a:t>0.5</a:t>
                          </a:r>
                          <a:endParaRPr lang="en-GB" sz="1000" b="1" dirty="0">
                            <a:solidFill>
                              <a:schemeClr val="bg1"/>
                            </a:solidFill>
                            <a:latin typeface="SassoonPrimaryInfant" pitchFamily="2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00B05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000" b="1" dirty="0" smtClean="0">
                              <a:solidFill>
                                <a:schemeClr val="bg1"/>
                              </a:solidFill>
                              <a:latin typeface="SassoonPrimaryInfant" pitchFamily="2" charset="0"/>
                            </a:rPr>
                            <a:t>50%</a:t>
                          </a:r>
                          <a:endParaRPr lang="en-GB" sz="1000" b="1" dirty="0">
                            <a:solidFill>
                              <a:schemeClr val="bg1"/>
                            </a:solidFill>
                            <a:latin typeface="SassoonPrimaryInfant" pitchFamily="2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00B050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402545925"/>
                      </a:ext>
                    </a:extLst>
                  </a:tr>
                  <a:tr h="437081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6"/>
                          <a:stretch>
                            <a:fillRect l="-1724" t="-400000" r="-286207" b="-20277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000" b="1" dirty="0" smtClean="0">
                              <a:solidFill>
                                <a:schemeClr val="bg1"/>
                              </a:solidFill>
                              <a:latin typeface="SassoonPrimaryInfant" pitchFamily="2" charset="0"/>
                            </a:rPr>
                            <a:t>0.6</a:t>
                          </a:r>
                          <a:endParaRPr lang="en-GB" sz="1000" b="1" dirty="0">
                            <a:solidFill>
                              <a:schemeClr val="bg1"/>
                            </a:solidFill>
                            <a:latin typeface="SassoonPrimaryInfant" pitchFamily="2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7030A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000" b="1" dirty="0" smtClean="0">
                              <a:solidFill>
                                <a:schemeClr val="bg1"/>
                              </a:solidFill>
                              <a:latin typeface="SassoonPrimaryInfant" pitchFamily="2" charset="0"/>
                            </a:rPr>
                            <a:t>60%</a:t>
                          </a:r>
                          <a:endParaRPr lang="en-GB" sz="1000" b="1" dirty="0">
                            <a:solidFill>
                              <a:schemeClr val="bg1"/>
                            </a:solidFill>
                            <a:latin typeface="SassoonPrimaryInfant" pitchFamily="2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7030A0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950008273"/>
                      </a:ext>
                    </a:extLst>
                  </a:tr>
                  <a:tr h="437081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6"/>
                          <a:stretch>
                            <a:fillRect l="-1724" t="-500000" r="-286207" b="-10277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000" b="1" dirty="0" smtClean="0">
                              <a:solidFill>
                                <a:schemeClr val="bg1"/>
                              </a:solidFill>
                              <a:latin typeface="SassoonPrimaryInfant" pitchFamily="2" charset="0"/>
                            </a:rPr>
                            <a:t>0.75</a:t>
                          </a:r>
                          <a:endParaRPr lang="en-GB" sz="1000" b="1" dirty="0">
                            <a:solidFill>
                              <a:schemeClr val="bg1"/>
                            </a:solidFill>
                            <a:latin typeface="SassoonPrimaryInfant" pitchFamily="2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00B0F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000" b="1" dirty="0" smtClean="0">
                              <a:solidFill>
                                <a:schemeClr val="bg1"/>
                              </a:solidFill>
                              <a:latin typeface="SassoonPrimaryInfant" pitchFamily="2" charset="0"/>
                            </a:rPr>
                            <a:t>75%</a:t>
                          </a:r>
                          <a:endParaRPr lang="en-GB" sz="1000" b="1" dirty="0">
                            <a:solidFill>
                              <a:schemeClr val="bg1"/>
                            </a:solidFill>
                            <a:latin typeface="SassoonPrimaryInfant" pitchFamily="2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00B0F0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093363586"/>
                      </a:ext>
                    </a:extLst>
                  </a:tr>
                  <a:tr h="437081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6"/>
                          <a:stretch>
                            <a:fillRect l="-1724" t="-600000" r="-286207" b="-277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000" b="1" dirty="0" smtClean="0">
                              <a:solidFill>
                                <a:schemeClr val="bg1"/>
                              </a:solidFill>
                              <a:latin typeface="SassoonPrimaryInfant" pitchFamily="2" charset="0"/>
                            </a:rPr>
                            <a:t>0.8</a:t>
                          </a:r>
                          <a:endParaRPr lang="en-GB" sz="1000" b="1" dirty="0">
                            <a:solidFill>
                              <a:schemeClr val="bg1"/>
                            </a:solidFill>
                            <a:latin typeface="SassoonPrimaryInfant" pitchFamily="2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7030A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000" b="1" dirty="0" smtClean="0">
                              <a:solidFill>
                                <a:schemeClr val="bg1"/>
                              </a:solidFill>
                              <a:latin typeface="SassoonPrimaryInfant" pitchFamily="2" charset="0"/>
                            </a:rPr>
                            <a:t>80%</a:t>
                          </a:r>
                          <a:endParaRPr lang="en-GB" sz="1000" b="1" dirty="0">
                            <a:solidFill>
                              <a:schemeClr val="bg1"/>
                            </a:solidFill>
                            <a:latin typeface="SassoonPrimaryInfant" pitchFamily="2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7030A0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739267791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7754895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87780" y="187987"/>
            <a:ext cx="4436721" cy="301752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Rectangle 13"/>
          <p:cNvSpPr/>
          <p:nvPr/>
        </p:nvSpPr>
        <p:spPr>
          <a:xfrm>
            <a:off x="5249065" y="187987"/>
            <a:ext cx="4436721" cy="301752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Rectangle 17"/>
          <p:cNvSpPr/>
          <p:nvPr/>
        </p:nvSpPr>
        <p:spPr>
          <a:xfrm>
            <a:off x="187780" y="3588914"/>
            <a:ext cx="4436721" cy="301752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Rectangle 21"/>
          <p:cNvSpPr/>
          <p:nvPr/>
        </p:nvSpPr>
        <p:spPr>
          <a:xfrm>
            <a:off x="5249065" y="3588914"/>
            <a:ext cx="4436721" cy="301752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19" name="Group 18"/>
          <p:cNvGrpSpPr/>
          <p:nvPr/>
        </p:nvGrpSpPr>
        <p:grpSpPr>
          <a:xfrm>
            <a:off x="202422" y="178649"/>
            <a:ext cx="4422078" cy="3038705"/>
            <a:chOff x="202422" y="178649"/>
            <a:chExt cx="4422078" cy="3038705"/>
          </a:xfrm>
        </p:grpSpPr>
        <p:sp>
          <p:nvSpPr>
            <p:cNvPr id="3" name="Rectangle 2"/>
            <p:cNvSpPr/>
            <p:nvPr/>
          </p:nvSpPr>
          <p:spPr>
            <a:xfrm rot="5400000">
              <a:off x="2951199" y="1532205"/>
              <a:ext cx="3017518" cy="329085"/>
            </a:xfrm>
            <a:prstGeom prst="rect">
              <a:avLst/>
            </a:prstGeom>
            <a:solidFill>
              <a:srgbClr val="7030A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>
                  <a:latin typeface="SassoonPrimaryInfant" pitchFamily="2" charset="0"/>
                </a:rPr>
                <a:t>Triangles</a:t>
              </a:r>
            </a:p>
          </p:txBody>
        </p:sp>
        <p:grpSp>
          <p:nvGrpSpPr>
            <p:cNvPr id="15" name="Group 14"/>
            <p:cNvGrpSpPr/>
            <p:nvPr/>
          </p:nvGrpSpPr>
          <p:grpSpPr>
            <a:xfrm>
              <a:off x="291652" y="178649"/>
              <a:ext cx="1967168" cy="1435989"/>
              <a:chOff x="353338" y="1029637"/>
              <a:chExt cx="1967168" cy="1435989"/>
            </a:xfrm>
          </p:grpSpPr>
          <p:sp>
            <p:nvSpPr>
              <p:cNvPr id="54" name="TextBox 53"/>
              <p:cNvSpPr txBox="1"/>
              <p:nvPr/>
            </p:nvSpPr>
            <p:spPr>
              <a:xfrm>
                <a:off x="353338" y="1229942"/>
                <a:ext cx="1136654" cy="1031051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000" u="sng" dirty="0">
                    <a:latin typeface="SassoonPrimaryInfant" pitchFamily="2" charset="0"/>
                  </a:rPr>
                  <a:t>Scalene</a:t>
                </a:r>
              </a:p>
              <a:p>
                <a:pPr algn="ctr"/>
                <a:r>
                  <a:rPr lang="en-GB" sz="1000" dirty="0">
                    <a:latin typeface="SassoonPrimaryInfant" pitchFamily="2" charset="0"/>
                  </a:rPr>
                  <a:t>All angles are different.</a:t>
                </a:r>
              </a:p>
              <a:p>
                <a:pPr algn="ctr"/>
                <a:r>
                  <a:rPr lang="en-GB" sz="1000" dirty="0">
                    <a:latin typeface="SassoonPrimaryInfant" pitchFamily="2" charset="0"/>
                  </a:rPr>
                  <a:t>Length of all sides are different.</a:t>
                </a:r>
              </a:p>
              <a:p>
                <a:pPr algn="ctr"/>
                <a:endParaRPr lang="en-GB" sz="1100" dirty="0">
                  <a:latin typeface="SassoonPrimaryInfant" pitchFamily="2" charset="0"/>
                </a:endParaRPr>
              </a:p>
            </p:txBody>
          </p:sp>
          <p:grpSp>
            <p:nvGrpSpPr>
              <p:cNvPr id="12" name="Group 11"/>
              <p:cNvGrpSpPr/>
              <p:nvPr/>
            </p:nvGrpSpPr>
            <p:grpSpPr>
              <a:xfrm rot="21215160">
                <a:off x="1412864" y="1029637"/>
                <a:ext cx="907642" cy="1435989"/>
                <a:chOff x="1421242" y="1604776"/>
                <a:chExt cx="907642" cy="1435989"/>
              </a:xfrm>
            </p:grpSpPr>
            <p:sp>
              <p:nvSpPr>
                <p:cNvPr id="31" name="Isosceles Triangle 30"/>
                <p:cNvSpPr/>
                <p:nvPr/>
              </p:nvSpPr>
              <p:spPr>
                <a:xfrm rot="5223428">
                  <a:off x="1176455" y="1888336"/>
                  <a:ext cx="1435989" cy="868869"/>
                </a:xfrm>
                <a:prstGeom prst="triangle">
                  <a:avLst>
                    <a:gd name="adj" fmla="val 70983"/>
                  </a:avLst>
                </a:prstGeom>
                <a:solidFill>
                  <a:srgbClr val="FFCA2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48" name="TextBox 47"/>
                <p:cNvSpPr txBox="1"/>
                <p:nvPr/>
              </p:nvSpPr>
              <p:spPr>
                <a:xfrm>
                  <a:off x="1421242" y="2264760"/>
                  <a:ext cx="636713" cy="253916"/>
                </a:xfrm>
                <a:prstGeom prst="rect">
                  <a:avLst/>
                </a:prstGeom>
                <a:noFill/>
                <a:ln w="28575">
                  <a:noFill/>
                </a:ln>
              </p:spPr>
              <p:txBody>
                <a:bodyPr wrap="none" rtlCol="0">
                  <a:spAutoFit/>
                </a:bodyPr>
                <a:lstStyle/>
                <a:p>
                  <a:r>
                    <a:rPr lang="en-GB" sz="1050" b="1" dirty="0">
                      <a:latin typeface="SassoonPrimaryInfant" pitchFamily="2" charset="0"/>
                    </a:rPr>
                    <a:t>scalene</a:t>
                  </a:r>
                  <a:endParaRPr lang="en-GB" sz="1200" b="1" dirty="0">
                    <a:latin typeface="SassoonPrimaryInfant" pitchFamily="2" charset="0"/>
                  </a:endParaRPr>
                </a:p>
              </p:txBody>
            </p:sp>
          </p:grpSp>
        </p:grpSp>
        <p:grpSp>
          <p:nvGrpSpPr>
            <p:cNvPr id="16" name="Group 15"/>
            <p:cNvGrpSpPr/>
            <p:nvPr/>
          </p:nvGrpSpPr>
          <p:grpSpPr>
            <a:xfrm>
              <a:off x="2356188" y="261059"/>
              <a:ext cx="1825991" cy="1048736"/>
              <a:chOff x="2248242" y="342714"/>
              <a:chExt cx="1825991" cy="1048736"/>
            </a:xfrm>
          </p:grpSpPr>
          <p:sp>
            <p:nvSpPr>
              <p:cNvPr id="55" name="TextBox 54"/>
              <p:cNvSpPr txBox="1"/>
              <p:nvPr/>
            </p:nvSpPr>
            <p:spPr>
              <a:xfrm>
                <a:off x="3009655" y="375787"/>
                <a:ext cx="1064578" cy="1015663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en-GB" sz="1000" u="sng" dirty="0">
                    <a:latin typeface="SassoonPrimaryInfant" pitchFamily="2" charset="0"/>
                  </a:rPr>
                  <a:t>Equilateral</a:t>
                </a:r>
              </a:p>
              <a:p>
                <a:pPr algn="r"/>
                <a:r>
                  <a:rPr lang="en-GB" sz="1000" dirty="0">
                    <a:latin typeface="SassoonPrimaryInfant" pitchFamily="2" charset="0"/>
                  </a:rPr>
                  <a:t>All angles are the same.</a:t>
                </a:r>
              </a:p>
              <a:p>
                <a:pPr algn="r"/>
                <a:r>
                  <a:rPr lang="en-GB" sz="1000" dirty="0">
                    <a:latin typeface="SassoonPrimaryInfant" pitchFamily="2" charset="0"/>
                  </a:rPr>
                  <a:t>Length of all sides are the same.</a:t>
                </a:r>
              </a:p>
            </p:txBody>
          </p:sp>
          <p:grpSp>
            <p:nvGrpSpPr>
              <p:cNvPr id="9" name="Group 8"/>
              <p:cNvGrpSpPr/>
              <p:nvPr/>
            </p:nvGrpSpPr>
            <p:grpSpPr>
              <a:xfrm>
                <a:off x="2248242" y="342714"/>
                <a:ext cx="1127767" cy="972213"/>
                <a:chOff x="549790" y="271335"/>
                <a:chExt cx="1127767" cy="972213"/>
              </a:xfrm>
            </p:grpSpPr>
            <p:sp>
              <p:nvSpPr>
                <p:cNvPr id="2" name="Isosceles Triangle 1"/>
                <p:cNvSpPr/>
                <p:nvPr/>
              </p:nvSpPr>
              <p:spPr>
                <a:xfrm>
                  <a:off x="549790" y="271335"/>
                  <a:ext cx="1127767" cy="972213"/>
                </a:xfrm>
                <a:prstGeom prst="triangle">
                  <a:avLst/>
                </a:prstGeom>
                <a:solidFill>
                  <a:srgbClr val="FFFF66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52" name="TextBox 51"/>
                <p:cNvSpPr txBox="1"/>
                <p:nvPr/>
              </p:nvSpPr>
              <p:spPr>
                <a:xfrm>
                  <a:off x="685510" y="909683"/>
                  <a:ext cx="856325" cy="253916"/>
                </a:xfrm>
                <a:prstGeom prst="rect">
                  <a:avLst/>
                </a:prstGeom>
                <a:noFill/>
                <a:ln w="28575">
                  <a:noFill/>
                </a:ln>
              </p:spPr>
              <p:txBody>
                <a:bodyPr wrap="none" rtlCol="0">
                  <a:spAutoFit/>
                </a:bodyPr>
                <a:lstStyle/>
                <a:p>
                  <a:r>
                    <a:rPr lang="en-GB" sz="1050" b="1" dirty="0">
                      <a:latin typeface="SassoonPrimaryInfant" pitchFamily="2" charset="0"/>
                    </a:rPr>
                    <a:t>equilateral</a:t>
                  </a:r>
                  <a:endParaRPr lang="en-GB" sz="1200" b="1" dirty="0">
                    <a:latin typeface="SassoonPrimaryInfant" pitchFamily="2" charset="0"/>
                  </a:endParaRPr>
                </a:p>
              </p:txBody>
            </p:sp>
          </p:grpSp>
        </p:grpSp>
        <p:sp>
          <p:nvSpPr>
            <p:cNvPr id="56" name="TextBox 55"/>
            <p:cNvSpPr txBox="1"/>
            <p:nvPr/>
          </p:nvSpPr>
          <p:spPr>
            <a:xfrm>
              <a:off x="1890612" y="2275685"/>
              <a:ext cx="1419971" cy="861774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000" u="sng" dirty="0">
                  <a:latin typeface="SassoonPrimaryInfant" pitchFamily="2" charset="0"/>
                </a:rPr>
                <a:t>Isosceles</a:t>
              </a:r>
            </a:p>
            <a:p>
              <a:pPr algn="ctr"/>
              <a:r>
                <a:rPr lang="en-GB" sz="1000" dirty="0">
                  <a:latin typeface="SassoonPrimaryInfant" pitchFamily="2" charset="0"/>
                </a:rPr>
                <a:t>Two angles are the same.</a:t>
              </a:r>
            </a:p>
            <a:p>
              <a:pPr algn="ctr"/>
              <a:r>
                <a:rPr lang="en-GB" sz="1000" dirty="0">
                  <a:latin typeface="SassoonPrimaryInfant" pitchFamily="2" charset="0"/>
                </a:rPr>
                <a:t>Length of two sides are the same.</a:t>
              </a:r>
            </a:p>
          </p:txBody>
        </p:sp>
        <p:grpSp>
          <p:nvGrpSpPr>
            <p:cNvPr id="10" name="Group 9"/>
            <p:cNvGrpSpPr/>
            <p:nvPr/>
          </p:nvGrpSpPr>
          <p:grpSpPr>
            <a:xfrm>
              <a:off x="2806638" y="1415349"/>
              <a:ext cx="803339" cy="913939"/>
              <a:chOff x="3299004" y="304801"/>
              <a:chExt cx="803339" cy="1283462"/>
            </a:xfrm>
          </p:grpSpPr>
          <p:sp>
            <p:nvSpPr>
              <p:cNvPr id="27" name="Isosceles Triangle 26"/>
              <p:cNvSpPr/>
              <p:nvPr/>
            </p:nvSpPr>
            <p:spPr>
              <a:xfrm>
                <a:off x="3299004" y="304801"/>
                <a:ext cx="803339" cy="1283462"/>
              </a:xfrm>
              <a:prstGeom prst="triangle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49" name="TextBox 48"/>
              <p:cNvSpPr txBox="1"/>
              <p:nvPr/>
            </p:nvSpPr>
            <p:spPr>
              <a:xfrm>
                <a:off x="3379068" y="1277268"/>
                <a:ext cx="723275" cy="253916"/>
              </a:xfrm>
              <a:prstGeom prst="rect">
                <a:avLst/>
              </a:prstGeom>
              <a:noFill/>
              <a:ln w="28575">
                <a:noFill/>
              </a:ln>
            </p:spPr>
            <p:txBody>
              <a:bodyPr wrap="none" rtlCol="0">
                <a:spAutoFit/>
              </a:bodyPr>
              <a:lstStyle/>
              <a:p>
                <a:r>
                  <a:rPr lang="en-GB" sz="1050" b="1" dirty="0">
                    <a:latin typeface="SassoonPrimaryInfant" pitchFamily="2" charset="0"/>
                  </a:rPr>
                  <a:t>isosceles</a:t>
                </a:r>
                <a:endParaRPr lang="en-GB" sz="1200" b="1" dirty="0">
                  <a:latin typeface="SassoonPrimaryInfant" pitchFamily="2" charset="0"/>
                </a:endParaRPr>
              </a:p>
            </p:txBody>
          </p:sp>
        </p:grpSp>
        <p:grpSp>
          <p:nvGrpSpPr>
            <p:cNvPr id="11" name="Group 10"/>
            <p:cNvGrpSpPr/>
            <p:nvPr/>
          </p:nvGrpSpPr>
          <p:grpSpPr>
            <a:xfrm>
              <a:off x="2945435" y="2712696"/>
              <a:ext cx="1238350" cy="504658"/>
              <a:chOff x="2849281" y="1735701"/>
              <a:chExt cx="1333128" cy="362879"/>
            </a:xfrm>
          </p:grpSpPr>
          <p:sp>
            <p:nvSpPr>
              <p:cNvPr id="29" name="Isosceles Triangle 28"/>
              <p:cNvSpPr/>
              <p:nvPr/>
            </p:nvSpPr>
            <p:spPr>
              <a:xfrm>
                <a:off x="2849281" y="1735701"/>
                <a:ext cx="1333128" cy="271604"/>
              </a:xfrm>
              <a:prstGeom prst="triangle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53" name="TextBox 52"/>
              <p:cNvSpPr txBox="1"/>
              <p:nvPr/>
            </p:nvSpPr>
            <p:spPr>
              <a:xfrm>
                <a:off x="3161401" y="1844664"/>
                <a:ext cx="723275" cy="253916"/>
              </a:xfrm>
              <a:prstGeom prst="rect">
                <a:avLst/>
              </a:prstGeom>
              <a:noFill/>
              <a:ln w="28575">
                <a:noFill/>
              </a:ln>
            </p:spPr>
            <p:txBody>
              <a:bodyPr wrap="none" rtlCol="0">
                <a:spAutoFit/>
              </a:bodyPr>
              <a:lstStyle/>
              <a:p>
                <a:r>
                  <a:rPr lang="en-GB" sz="1050" b="1" dirty="0">
                    <a:latin typeface="SassoonPrimaryInfant" pitchFamily="2" charset="0"/>
                  </a:rPr>
                  <a:t>isosceles</a:t>
                </a:r>
                <a:endParaRPr lang="en-GB" sz="1200" b="1" dirty="0">
                  <a:latin typeface="SassoonPrimaryInfant" pitchFamily="2" charset="0"/>
                </a:endParaRPr>
              </a:p>
            </p:txBody>
          </p:sp>
        </p:grpSp>
        <p:sp>
          <p:nvSpPr>
            <p:cNvPr id="57" name="TextBox 56"/>
            <p:cNvSpPr txBox="1"/>
            <p:nvPr/>
          </p:nvSpPr>
          <p:spPr>
            <a:xfrm>
              <a:off x="250851" y="1942485"/>
              <a:ext cx="959181" cy="553998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000" u="sng" dirty="0">
                  <a:latin typeface="SassoonPrimaryInfant" pitchFamily="2" charset="0"/>
                </a:rPr>
                <a:t>Right-angled</a:t>
              </a:r>
            </a:p>
            <a:p>
              <a:pPr algn="ctr"/>
              <a:r>
                <a:rPr lang="en-GB" sz="1000" dirty="0">
                  <a:latin typeface="SassoonPrimaryInfant" pitchFamily="2" charset="0"/>
                </a:rPr>
                <a:t>One angle is a right angle.</a:t>
              </a:r>
            </a:p>
          </p:txBody>
        </p:sp>
        <p:grpSp>
          <p:nvGrpSpPr>
            <p:cNvPr id="13" name="Group 12"/>
            <p:cNvGrpSpPr/>
            <p:nvPr/>
          </p:nvGrpSpPr>
          <p:grpSpPr>
            <a:xfrm>
              <a:off x="202422" y="1209494"/>
              <a:ext cx="1748537" cy="751247"/>
              <a:chOff x="223585" y="1290637"/>
              <a:chExt cx="1748537" cy="751247"/>
            </a:xfrm>
          </p:grpSpPr>
          <p:sp>
            <p:nvSpPr>
              <p:cNvPr id="4" name="Right Triangle 3"/>
              <p:cNvSpPr/>
              <p:nvPr/>
            </p:nvSpPr>
            <p:spPr>
              <a:xfrm>
                <a:off x="251862" y="1290637"/>
                <a:ext cx="1720260" cy="747542"/>
              </a:xfrm>
              <a:prstGeom prst="rtTriangle">
                <a:avLst/>
              </a:prstGeom>
              <a:solidFill>
                <a:srgbClr val="FF5D5D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47" name="TextBox 46"/>
              <p:cNvSpPr txBox="1"/>
              <p:nvPr/>
            </p:nvSpPr>
            <p:spPr>
              <a:xfrm>
                <a:off x="223585" y="1626386"/>
                <a:ext cx="974947" cy="415498"/>
              </a:xfrm>
              <a:prstGeom prst="rect">
                <a:avLst/>
              </a:prstGeom>
              <a:noFill/>
              <a:ln w="28575">
                <a:noFill/>
              </a:ln>
            </p:spPr>
            <p:txBody>
              <a:bodyPr wrap="none" rtlCol="0">
                <a:spAutoFit/>
              </a:bodyPr>
              <a:lstStyle/>
              <a:p>
                <a:r>
                  <a:rPr lang="en-GB" sz="1050" b="1" dirty="0">
                    <a:latin typeface="SassoonPrimaryInfant" pitchFamily="2" charset="0"/>
                  </a:rPr>
                  <a:t>right-angled </a:t>
                </a:r>
              </a:p>
              <a:p>
                <a:r>
                  <a:rPr lang="en-GB" sz="1050" b="1" dirty="0">
                    <a:latin typeface="SassoonPrimaryInfant" pitchFamily="2" charset="0"/>
                  </a:rPr>
                  <a:t>scalene</a:t>
                </a:r>
                <a:endParaRPr lang="en-GB" sz="1200" b="1" dirty="0">
                  <a:latin typeface="SassoonPrimaryInfant" pitchFamily="2" charset="0"/>
                </a:endParaRPr>
              </a:p>
            </p:txBody>
          </p:sp>
        </p:grpSp>
      </p:grpSp>
      <p:grpSp>
        <p:nvGrpSpPr>
          <p:cNvPr id="17" name="Group 16"/>
          <p:cNvGrpSpPr/>
          <p:nvPr/>
        </p:nvGrpSpPr>
        <p:grpSpPr>
          <a:xfrm>
            <a:off x="652682" y="2507247"/>
            <a:ext cx="1299984" cy="1299984"/>
            <a:chOff x="2669705" y="2485985"/>
            <a:chExt cx="1299984" cy="1299984"/>
          </a:xfrm>
        </p:grpSpPr>
        <p:sp>
          <p:nvSpPr>
            <p:cNvPr id="8" name="Right Triangle 7"/>
            <p:cNvSpPr/>
            <p:nvPr/>
          </p:nvSpPr>
          <p:spPr>
            <a:xfrm rot="8081127">
              <a:off x="2669705" y="2485985"/>
              <a:ext cx="1299984" cy="1299984"/>
            </a:xfrm>
            <a:prstGeom prst="rtTriangle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2852624" y="2673461"/>
              <a:ext cx="974947" cy="415498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GB" sz="1050" b="1" dirty="0">
                  <a:latin typeface="SassoonPrimaryInfant" pitchFamily="2" charset="0"/>
                </a:rPr>
                <a:t>right-angled </a:t>
              </a:r>
            </a:p>
            <a:p>
              <a:r>
                <a:rPr lang="en-GB" sz="1050" b="1" dirty="0">
                  <a:latin typeface="SassoonPrimaryInfant" pitchFamily="2" charset="0"/>
                </a:rPr>
                <a:t>isosceles</a:t>
              </a:r>
              <a:endParaRPr lang="en-GB" sz="1200" b="1" dirty="0">
                <a:latin typeface="SassoonPrimaryInfant" pitchFamily="2" charset="0"/>
              </a:endParaRPr>
            </a:p>
          </p:txBody>
        </p:sp>
      </p:grpSp>
      <p:grpSp>
        <p:nvGrpSpPr>
          <p:cNvPr id="58" name="Group 57"/>
          <p:cNvGrpSpPr/>
          <p:nvPr/>
        </p:nvGrpSpPr>
        <p:grpSpPr>
          <a:xfrm>
            <a:off x="5258590" y="178649"/>
            <a:ext cx="4422078" cy="3038705"/>
            <a:chOff x="202422" y="178649"/>
            <a:chExt cx="4422078" cy="3038705"/>
          </a:xfrm>
        </p:grpSpPr>
        <p:sp>
          <p:nvSpPr>
            <p:cNvPr id="59" name="Rectangle 58"/>
            <p:cNvSpPr/>
            <p:nvPr/>
          </p:nvSpPr>
          <p:spPr>
            <a:xfrm rot="5400000">
              <a:off x="2951199" y="1532205"/>
              <a:ext cx="3017518" cy="329085"/>
            </a:xfrm>
            <a:prstGeom prst="rect">
              <a:avLst/>
            </a:prstGeom>
            <a:solidFill>
              <a:srgbClr val="7030A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>
                  <a:latin typeface="SassoonPrimaryInfant" pitchFamily="2" charset="0"/>
                </a:rPr>
                <a:t>Triangles</a:t>
              </a:r>
            </a:p>
          </p:txBody>
        </p:sp>
        <p:grpSp>
          <p:nvGrpSpPr>
            <p:cNvPr id="60" name="Group 59"/>
            <p:cNvGrpSpPr/>
            <p:nvPr/>
          </p:nvGrpSpPr>
          <p:grpSpPr>
            <a:xfrm>
              <a:off x="291652" y="178649"/>
              <a:ext cx="1967168" cy="1435989"/>
              <a:chOff x="353338" y="1029637"/>
              <a:chExt cx="1967168" cy="1435989"/>
            </a:xfrm>
          </p:grpSpPr>
          <p:sp>
            <p:nvSpPr>
              <p:cNvPr id="77" name="TextBox 76"/>
              <p:cNvSpPr txBox="1"/>
              <p:nvPr/>
            </p:nvSpPr>
            <p:spPr>
              <a:xfrm>
                <a:off x="353338" y="1229942"/>
                <a:ext cx="1136654" cy="1031051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000" u="sng" dirty="0">
                    <a:latin typeface="SassoonPrimaryInfant" pitchFamily="2" charset="0"/>
                  </a:rPr>
                  <a:t>Scalene</a:t>
                </a:r>
              </a:p>
              <a:p>
                <a:pPr algn="ctr"/>
                <a:r>
                  <a:rPr lang="en-GB" sz="1000" dirty="0">
                    <a:latin typeface="SassoonPrimaryInfant" pitchFamily="2" charset="0"/>
                  </a:rPr>
                  <a:t>All angles are different.</a:t>
                </a:r>
              </a:p>
              <a:p>
                <a:pPr algn="ctr"/>
                <a:r>
                  <a:rPr lang="en-GB" sz="1000" dirty="0">
                    <a:latin typeface="SassoonPrimaryInfant" pitchFamily="2" charset="0"/>
                  </a:rPr>
                  <a:t>Length of all sides are different.</a:t>
                </a:r>
              </a:p>
              <a:p>
                <a:pPr algn="ctr"/>
                <a:endParaRPr lang="en-GB" sz="1100" dirty="0">
                  <a:latin typeface="SassoonPrimaryInfant" pitchFamily="2" charset="0"/>
                </a:endParaRPr>
              </a:p>
            </p:txBody>
          </p:sp>
          <p:grpSp>
            <p:nvGrpSpPr>
              <p:cNvPr id="78" name="Group 77"/>
              <p:cNvGrpSpPr/>
              <p:nvPr/>
            </p:nvGrpSpPr>
            <p:grpSpPr>
              <a:xfrm rot="21215160">
                <a:off x="1412864" y="1029637"/>
                <a:ext cx="907642" cy="1435989"/>
                <a:chOff x="1421242" y="1604776"/>
                <a:chExt cx="907642" cy="1435989"/>
              </a:xfrm>
            </p:grpSpPr>
            <p:sp>
              <p:nvSpPr>
                <p:cNvPr id="79" name="Isosceles Triangle 78"/>
                <p:cNvSpPr/>
                <p:nvPr/>
              </p:nvSpPr>
              <p:spPr>
                <a:xfrm rot="5223428">
                  <a:off x="1176455" y="1888336"/>
                  <a:ext cx="1435989" cy="868869"/>
                </a:xfrm>
                <a:prstGeom prst="triangle">
                  <a:avLst>
                    <a:gd name="adj" fmla="val 70983"/>
                  </a:avLst>
                </a:prstGeom>
                <a:solidFill>
                  <a:srgbClr val="FFCA2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80" name="TextBox 79"/>
                <p:cNvSpPr txBox="1"/>
                <p:nvPr/>
              </p:nvSpPr>
              <p:spPr>
                <a:xfrm>
                  <a:off x="1421242" y="2264760"/>
                  <a:ext cx="636713" cy="253916"/>
                </a:xfrm>
                <a:prstGeom prst="rect">
                  <a:avLst/>
                </a:prstGeom>
                <a:noFill/>
                <a:ln w="28575">
                  <a:noFill/>
                </a:ln>
              </p:spPr>
              <p:txBody>
                <a:bodyPr wrap="none" rtlCol="0">
                  <a:spAutoFit/>
                </a:bodyPr>
                <a:lstStyle/>
                <a:p>
                  <a:r>
                    <a:rPr lang="en-GB" sz="1050" b="1" dirty="0">
                      <a:latin typeface="SassoonPrimaryInfant" pitchFamily="2" charset="0"/>
                    </a:rPr>
                    <a:t>scalene</a:t>
                  </a:r>
                  <a:endParaRPr lang="en-GB" sz="1200" b="1" dirty="0">
                    <a:latin typeface="SassoonPrimaryInfant" pitchFamily="2" charset="0"/>
                  </a:endParaRPr>
                </a:p>
              </p:txBody>
            </p:sp>
          </p:grpSp>
        </p:grpSp>
        <p:grpSp>
          <p:nvGrpSpPr>
            <p:cNvPr id="61" name="Group 60"/>
            <p:cNvGrpSpPr/>
            <p:nvPr/>
          </p:nvGrpSpPr>
          <p:grpSpPr>
            <a:xfrm>
              <a:off x="2356188" y="261059"/>
              <a:ext cx="1825991" cy="1048736"/>
              <a:chOff x="2248242" y="342714"/>
              <a:chExt cx="1825991" cy="1048736"/>
            </a:xfrm>
          </p:grpSpPr>
          <p:sp>
            <p:nvSpPr>
              <p:cNvPr id="73" name="TextBox 72"/>
              <p:cNvSpPr txBox="1"/>
              <p:nvPr/>
            </p:nvSpPr>
            <p:spPr>
              <a:xfrm>
                <a:off x="3009655" y="375787"/>
                <a:ext cx="1064578" cy="1015663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en-GB" sz="1000" u="sng" dirty="0">
                    <a:latin typeface="SassoonPrimaryInfant" pitchFamily="2" charset="0"/>
                  </a:rPr>
                  <a:t>Equilateral</a:t>
                </a:r>
              </a:p>
              <a:p>
                <a:pPr algn="r"/>
                <a:r>
                  <a:rPr lang="en-GB" sz="1000" dirty="0">
                    <a:latin typeface="SassoonPrimaryInfant" pitchFamily="2" charset="0"/>
                  </a:rPr>
                  <a:t>All angles are the same.</a:t>
                </a:r>
              </a:p>
              <a:p>
                <a:pPr algn="r"/>
                <a:r>
                  <a:rPr lang="en-GB" sz="1000" dirty="0">
                    <a:latin typeface="SassoonPrimaryInfant" pitchFamily="2" charset="0"/>
                  </a:rPr>
                  <a:t>Length of all sides are the same.</a:t>
                </a:r>
              </a:p>
            </p:txBody>
          </p:sp>
          <p:grpSp>
            <p:nvGrpSpPr>
              <p:cNvPr id="74" name="Group 73"/>
              <p:cNvGrpSpPr/>
              <p:nvPr/>
            </p:nvGrpSpPr>
            <p:grpSpPr>
              <a:xfrm>
                <a:off x="2248242" y="342714"/>
                <a:ext cx="1127767" cy="972213"/>
                <a:chOff x="549790" y="271335"/>
                <a:chExt cx="1127767" cy="972213"/>
              </a:xfrm>
            </p:grpSpPr>
            <p:sp>
              <p:nvSpPr>
                <p:cNvPr id="75" name="Isosceles Triangle 74"/>
                <p:cNvSpPr/>
                <p:nvPr/>
              </p:nvSpPr>
              <p:spPr>
                <a:xfrm>
                  <a:off x="549790" y="271335"/>
                  <a:ext cx="1127767" cy="972213"/>
                </a:xfrm>
                <a:prstGeom prst="triangle">
                  <a:avLst/>
                </a:prstGeom>
                <a:solidFill>
                  <a:srgbClr val="FFFF66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76" name="TextBox 75"/>
                <p:cNvSpPr txBox="1"/>
                <p:nvPr/>
              </p:nvSpPr>
              <p:spPr>
                <a:xfrm>
                  <a:off x="685510" y="909683"/>
                  <a:ext cx="856325" cy="253916"/>
                </a:xfrm>
                <a:prstGeom prst="rect">
                  <a:avLst/>
                </a:prstGeom>
                <a:noFill/>
                <a:ln w="28575">
                  <a:noFill/>
                </a:ln>
              </p:spPr>
              <p:txBody>
                <a:bodyPr wrap="none" rtlCol="0">
                  <a:spAutoFit/>
                </a:bodyPr>
                <a:lstStyle/>
                <a:p>
                  <a:r>
                    <a:rPr lang="en-GB" sz="1050" b="1" dirty="0">
                      <a:latin typeface="SassoonPrimaryInfant" pitchFamily="2" charset="0"/>
                    </a:rPr>
                    <a:t>equilateral</a:t>
                  </a:r>
                  <a:endParaRPr lang="en-GB" sz="1200" b="1" dirty="0">
                    <a:latin typeface="SassoonPrimaryInfant" pitchFamily="2" charset="0"/>
                  </a:endParaRPr>
                </a:p>
              </p:txBody>
            </p:sp>
          </p:grpSp>
        </p:grpSp>
        <p:sp>
          <p:nvSpPr>
            <p:cNvPr id="62" name="TextBox 61"/>
            <p:cNvSpPr txBox="1"/>
            <p:nvPr/>
          </p:nvSpPr>
          <p:spPr>
            <a:xfrm>
              <a:off x="1890612" y="2275685"/>
              <a:ext cx="1419971" cy="861774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000" u="sng" dirty="0">
                  <a:latin typeface="SassoonPrimaryInfant" pitchFamily="2" charset="0"/>
                </a:rPr>
                <a:t>Isosceles</a:t>
              </a:r>
            </a:p>
            <a:p>
              <a:pPr algn="ctr"/>
              <a:r>
                <a:rPr lang="en-GB" sz="1000" dirty="0">
                  <a:latin typeface="SassoonPrimaryInfant" pitchFamily="2" charset="0"/>
                </a:rPr>
                <a:t>Two angles are the same.</a:t>
              </a:r>
            </a:p>
            <a:p>
              <a:pPr algn="ctr"/>
              <a:r>
                <a:rPr lang="en-GB" sz="1000" dirty="0">
                  <a:latin typeface="SassoonPrimaryInfant" pitchFamily="2" charset="0"/>
                </a:rPr>
                <a:t>Length of two sides are the same.</a:t>
              </a:r>
            </a:p>
          </p:txBody>
        </p:sp>
        <p:grpSp>
          <p:nvGrpSpPr>
            <p:cNvPr id="63" name="Group 62"/>
            <p:cNvGrpSpPr/>
            <p:nvPr/>
          </p:nvGrpSpPr>
          <p:grpSpPr>
            <a:xfrm>
              <a:off x="2806638" y="1415349"/>
              <a:ext cx="803339" cy="913939"/>
              <a:chOff x="3299004" y="304801"/>
              <a:chExt cx="803339" cy="1283462"/>
            </a:xfrm>
          </p:grpSpPr>
          <p:sp>
            <p:nvSpPr>
              <p:cNvPr id="71" name="Isosceles Triangle 70"/>
              <p:cNvSpPr/>
              <p:nvPr/>
            </p:nvSpPr>
            <p:spPr>
              <a:xfrm>
                <a:off x="3299004" y="304801"/>
                <a:ext cx="803339" cy="1283462"/>
              </a:xfrm>
              <a:prstGeom prst="triangle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72" name="TextBox 71"/>
              <p:cNvSpPr txBox="1"/>
              <p:nvPr/>
            </p:nvSpPr>
            <p:spPr>
              <a:xfrm>
                <a:off x="3379068" y="1277268"/>
                <a:ext cx="723275" cy="253916"/>
              </a:xfrm>
              <a:prstGeom prst="rect">
                <a:avLst/>
              </a:prstGeom>
              <a:noFill/>
              <a:ln w="28575">
                <a:noFill/>
              </a:ln>
            </p:spPr>
            <p:txBody>
              <a:bodyPr wrap="none" rtlCol="0">
                <a:spAutoFit/>
              </a:bodyPr>
              <a:lstStyle/>
              <a:p>
                <a:r>
                  <a:rPr lang="en-GB" sz="1050" b="1" dirty="0">
                    <a:latin typeface="SassoonPrimaryInfant" pitchFamily="2" charset="0"/>
                  </a:rPr>
                  <a:t>isosceles</a:t>
                </a:r>
                <a:endParaRPr lang="en-GB" sz="1200" b="1" dirty="0">
                  <a:latin typeface="SassoonPrimaryInfant" pitchFamily="2" charset="0"/>
                </a:endParaRPr>
              </a:p>
            </p:txBody>
          </p:sp>
        </p:grpSp>
        <p:grpSp>
          <p:nvGrpSpPr>
            <p:cNvPr id="64" name="Group 63"/>
            <p:cNvGrpSpPr/>
            <p:nvPr/>
          </p:nvGrpSpPr>
          <p:grpSpPr>
            <a:xfrm>
              <a:off x="2945435" y="2712696"/>
              <a:ext cx="1238350" cy="504658"/>
              <a:chOff x="2849281" y="1735701"/>
              <a:chExt cx="1333128" cy="362879"/>
            </a:xfrm>
          </p:grpSpPr>
          <p:sp>
            <p:nvSpPr>
              <p:cNvPr id="69" name="Isosceles Triangle 68"/>
              <p:cNvSpPr/>
              <p:nvPr/>
            </p:nvSpPr>
            <p:spPr>
              <a:xfrm>
                <a:off x="2849281" y="1735701"/>
                <a:ext cx="1333128" cy="271604"/>
              </a:xfrm>
              <a:prstGeom prst="triangle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70" name="TextBox 69"/>
              <p:cNvSpPr txBox="1"/>
              <p:nvPr/>
            </p:nvSpPr>
            <p:spPr>
              <a:xfrm>
                <a:off x="3161401" y="1844664"/>
                <a:ext cx="723275" cy="253916"/>
              </a:xfrm>
              <a:prstGeom prst="rect">
                <a:avLst/>
              </a:prstGeom>
              <a:noFill/>
              <a:ln w="28575">
                <a:noFill/>
              </a:ln>
            </p:spPr>
            <p:txBody>
              <a:bodyPr wrap="none" rtlCol="0">
                <a:spAutoFit/>
              </a:bodyPr>
              <a:lstStyle/>
              <a:p>
                <a:r>
                  <a:rPr lang="en-GB" sz="1050" b="1" dirty="0">
                    <a:latin typeface="SassoonPrimaryInfant" pitchFamily="2" charset="0"/>
                  </a:rPr>
                  <a:t>isosceles</a:t>
                </a:r>
                <a:endParaRPr lang="en-GB" sz="1200" b="1" dirty="0">
                  <a:latin typeface="SassoonPrimaryInfant" pitchFamily="2" charset="0"/>
                </a:endParaRPr>
              </a:p>
            </p:txBody>
          </p:sp>
        </p:grpSp>
        <p:sp>
          <p:nvSpPr>
            <p:cNvPr id="65" name="TextBox 64"/>
            <p:cNvSpPr txBox="1"/>
            <p:nvPr/>
          </p:nvSpPr>
          <p:spPr>
            <a:xfrm>
              <a:off x="250851" y="1942485"/>
              <a:ext cx="959181" cy="553998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000" u="sng" dirty="0">
                  <a:latin typeface="SassoonPrimaryInfant" pitchFamily="2" charset="0"/>
                </a:rPr>
                <a:t>Right-angled</a:t>
              </a:r>
            </a:p>
            <a:p>
              <a:pPr algn="ctr"/>
              <a:r>
                <a:rPr lang="en-GB" sz="1000" dirty="0">
                  <a:latin typeface="SassoonPrimaryInfant" pitchFamily="2" charset="0"/>
                </a:rPr>
                <a:t>One angle is a right angle.</a:t>
              </a:r>
            </a:p>
          </p:txBody>
        </p:sp>
        <p:grpSp>
          <p:nvGrpSpPr>
            <p:cNvPr id="66" name="Group 65"/>
            <p:cNvGrpSpPr/>
            <p:nvPr/>
          </p:nvGrpSpPr>
          <p:grpSpPr>
            <a:xfrm>
              <a:off x="202422" y="1209494"/>
              <a:ext cx="1748537" cy="751247"/>
              <a:chOff x="223585" y="1290637"/>
              <a:chExt cx="1748537" cy="751247"/>
            </a:xfrm>
          </p:grpSpPr>
          <p:sp>
            <p:nvSpPr>
              <p:cNvPr id="67" name="Right Triangle 66"/>
              <p:cNvSpPr/>
              <p:nvPr/>
            </p:nvSpPr>
            <p:spPr>
              <a:xfrm>
                <a:off x="251862" y="1290637"/>
                <a:ext cx="1720260" cy="747542"/>
              </a:xfrm>
              <a:prstGeom prst="rtTriangle">
                <a:avLst/>
              </a:prstGeom>
              <a:solidFill>
                <a:srgbClr val="FF5D5D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68" name="TextBox 67"/>
              <p:cNvSpPr txBox="1"/>
              <p:nvPr/>
            </p:nvSpPr>
            <p:spPr>
              <a:xfrm>
                <a:off x="223585" y="1626386"/>
                <a:ext cx="974947" cy="415498"/>
              </a:xfrm>
              <a:prstGeom prst="rect">
                <a:avLst/>
              </a:prstGeom>
              <a:noFill/>
              <a:ln w="28575">
                <a:noFill/>
              </a:ln>
            </p:spPr>
            <p:txBody>
              <a:bodyPr wrap="none" rtlCol="0">
                <a:spAutoFit/>
              </a:bodyPr>
              <a:lstStyle/>
              <a:p>
                <a:r>
                  <a:rPr lang="en-GB" sz="1050" b="1" dirty="0">
                    <a:latin typeface="SassoonPrimaryInfant" pitchFamily="2" charset="0"/>
                  </a:rPr>
                  <a:t>right-angled </a:t>
                </a:r>
              </a:p>
              <a:p>
                <a:r>
                  <a:rPr lang="en-GB" sz="1050" b="1" dirty="0">
                    <a:latin typeface="SassoonPrimaryInfant" pitchFamily="2" charset="0"/>
                  </a:rPr>
                  <a:t>scalene</a:t>
                </a:r>
                <a:endParaRPr lang="en-GB" sz="1200" b="1" dirty="0">
                  <a:latin typeface="SassoonPrimaryInfant" pitchFamily="2" charset="0"/>
                </a:endParaRPr>
              </a:p>
            </p:txBody>
          </p:sp>
        </p:grpSp>
      </p:grpSp>
      <p:grpSp>
        <p:nvGrpSpPr>
          <p:cNvPr id="81" name="Group 80"/>
          <p:cNvGrpSpPr/>
          <p:nvPr/>
        </p:nvGrpSpPr>
        <p:grpSpPr>
          <a:xfrm>
            <a:off x="202422" y="3578321"/>
            <a:ext cx="4422078" cy="3038705"/>
            <a:chOff x="202422" y="178649"/>
            <a:chExt cx="4422078" cy="3038705"/>
          </a:xfrm>
        </p:grpSpPr>
        <p:sp>
          <p:nvSpPr>
            <p:cNvPr id="82" name="Rectangle 81"/>
            <p:cNvSpPr/>
            <p:nvPr/>
          </p:nvSpPr>
          <p:spPr>
            <a:xfrm rot="5400000">
              <a:off x="2951199" y="1532205"/>
              <a:ext cx="3017518" cy="329085"/>
            </a:xfrm>
            <a:prstGeom prst="rect">
              <a:avLst/>
            </a:prstGeom>
            <a:solidFill>
              <a:srgbClr val="7030A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>
                  <a:latin typeface="SassoonPrimaryInfant" pitchFamily="2" charset="0"/>
                </a:rPr>
                <a:t>Triangles</a:t>
              </a:r>
            </a:p>
          </p:txBody>
        </p:sp>
        <p:grpSp>
          <p:nvGrpSpPr>
            <p:cNvPr id="83" name="Group 82"/>
            <p:cNvGrpSpPr/>
            <p:nvPr/>
          </p:nvGrpSpPr>
          <p:grpSpPr>
            <a:xfrm>
              <a:off x="291652" y="178649"/>
              <a:ext cx="1967168" cy="1435989"/>
              <a:chOff x="353338" y="1029637"/>
              <a:chExt cx="1967168" cy="1435989"/>
            </a:xfrm>
          </p:grpSpPr>
          <p:sp>
            <p:nvSpPr>
              <p:cNvPr id="100" name="TextBox 99"/>
              <p:cNvSpPr txBox="1"/>
              <p:nvPr/>
            </p:nvSpPr>
            <p:spPr>
              <a:xfrm>
                <a:off x="353338" y="1229942"/>
                <a:ext cx="1136654" cy="1031051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000" u="sng" dirty="0">
                    <a:latin typeface="SassoonPrimaryInfant" pitchFamily="2" charset="0"/>
                  </a:rPr>
                  <a:t>Scalene</a:t>
                </a:r>
              </a:p>
              <a:p>
                <a:pPr algn="ctr"/>
                <a:r>
                  <a:rPr lang="en-GB" sz="1000" dirty="0">
                    <a:latin typeface="SassoonPrimaryInfant" pitchFamily="2" charset="0"/>
                  </a:rPr>
                  <a:t>All angles are different.</a:t>
                </a:r>
              </a:p>
              <a:p>
                <a:pPr algn="ctr"/>
                <a:r>
                  <a:rPr lang="en-GB" sz="1000" dirty="0">
                    <a:latin typeface="SassoonPrimaryInfant" pitchFamily="2" charset="0"/>
                  </a:rPr>
                  <a:t>Length of all sides are different.</a:t>
                </a:r>
              </a:p>
              <a:p>
                <a:pPr algn="ctr"/>
                <a:endParaRPr lang="en-GB" sz="1100" dirty="0">
                  <a:latin typeface="SassoonPrimaryInfant" pitchFamily="2" charset="0"/>
                </a:endParaRPr>
              </a:p>
            </p:txBody>
          </p:sp>
          <p:grpSp>
            <p:nvGrpSpPr>
              <p:cNvPr id="101" name="Group 100"/>
              <p:cNvGrpSpPr/>
              <p:nvPr/>
            </p:nvGrpSpPr>
            <p:grpSpPr>
              <a:xfrm rot="21215160">
                <a:off x="1412864" y="1029637"/>
                <a:ext cx="907642" cy="1435989"/>
                <a:chOff x="1421242" y="1604776"/>
                <a:chExt cx="907642" cy="1435989"/>
              </a:xfrm>
            </p:grpSpPr>
            <p:sp>
              <p:nvSpPr>
                <p:cNvPr id="102" name="Isosceles Triangle 101"/>
                <p:cNvSpPr/>
                <p:nvPr/>
              </p:nvSpPr>
              <p:spPr>
                <a:xfrm rot="5223428">
                  <a:off x="1176455" y="1888336"/>
                  <a:ext cx="1435989" cy="868869"/>
                </a:xfrm>
                <a:prstGeom prst="triangle">
                  <a:avLst>
                    <a:gd name="adj" fmla="val 70983"/>
                  </a:avLst>
                </a:prstGeom>
                <a:solidFill>
                  <a:srgbClr val="FFCA2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03" name="TextBox 102"/>
                <p:cNvSpPr txBox="1"/>
                <p:nvPr/>
              </p:nvSpPr>
              <p:spPr>
                <a:xfrm>
                  <a:off x="1421242" y="2264760"/>
                  <a:ext cx="636713" cy="253916"/>
                </a:xfrm>
                <a:prstGeom prst="rect">
                  <a:avLst/>
                </a:prstGeom>
                <a:noFill/>
                <a:ln w="28575">
                  <a:noFill/>
                </a:ln>
              </p:spPr>
              <p:txBody>
                <a:bodyPr wrap="none" rtlCol="0">
                  <a:spAutoFit/>
                </a:bodyPr>
                <a:lstStyle/>
                <a:p>
                  <a:r>
                    <a:rPr lang="en-GB" sz="1050" b="1" dirty="0">
                      <a:latin typeface="SassoonPrimaryInfant" pitchFamily="2" charset="0"/>
                    </a:rPr>
                    <a:t>scalene</a:t>
                  </a:r>
                  <a:endParaRPr lang="en-GB" sz="1200" b="1" dirty="0">
                    <a:latin typeface="SassoonPrimaryInfant" pitchFamily="2" charset="0"/>
                  </a:endParaRPr>
                </a:p>
              </p:txBody>
            </p:sp>
          </p:grpSp>
        </p:grpSp>
        <p:grpSp>
          <p:nvGrpSpPr>
            <p:cNvPr id="84" name="Group 83"/>
            <p:cNvGrpSpPr/>
            <p:nvPr/>
          </p:nvGrpSpPr>
          <p:grpSpPr>
            <a:xfrm>
              <a:off x="2356188" y="261059"/>
              <a:ext cx="1825991" cy="1048736"/>
              <a:chOff x="2248242" y="342714"/>
              <a:chExt cx="1825991" cy="1048736"/>
            </a:xfrm>
          </p:grpSpPr>
          <p:sp>
            <p:nvSpPr>
              <p:cNvPr id="96" name="TextBox 95"/>
              <p:cNvSpPr txBox="1"/>
              <p:nvPr/>
            </p:nvSpPr>
            <p:spPr>
              <a:xfrm>
                <a:off x="3009655" y="375787"/>
                <a:ext cx="1064578" cy="1015663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en-GB" sz="1000" u="sng" dirty="0">
                    <a:latin typeface="SassoonPrimaryInfant" pitchFamily="2" charset="0"/>
                  </a:rPr>
                  <a:t>Equilateral</a:t>
                </a:r>
              </a:p>
              <a:p>
                <a:pPr algn="r"/>
                <a:r>
                  <a:rPr lang="en-GB" sz="1000" dirty="0">
                    <a:latin typeface="SassoonPrimaryInfant" pitchFamily="2" charset="0"/>
                  </a:rPr>
                  <a:t>All angles are the same.</a:t>
                </a:r>
              </a:p>
              <a:p>
                <a:pPr algn="r"/>
                <a:r>
                  <a:rPr lang="en-GB" sz="1000" dirty="0">
                    <a:latin typeface="SassoonPrimaryInfant" pitchFamily="2" charset="0"/>
                  </a:rPr>
                  <a:t>Length of all sides are the same.</a:t>
                </a:r>
              </a:p>
            </p:txBody>
          </p:sp>
          <p:grpSp>
            <p:nvGrpSpPr>
              <p:cNvPr id="97" name="Group 96"/>
              <p:cNvGrpSpPr/>
              <p:nvPr/>
            </p:nvGrpSpPr>
            <p:grpSpPr>
              <a:xfrm>
                <a:off x="2248242" y="342714"/>
                <a:ext cx="1127767" cy="972213"/>
                <a:chOff x="549790" y="271335"/>
                <a:chExt cx="1127767" cy="972213"/>
              </a:xfrm>
            </p:grpSpPr>
            <p:sp>
              <p:nvSpPr>
                <p:cNvPr id="98" name="Isosceles Triangle 97"/>
                <p:cNvSpPr/>
                <p:nvPr/>
              </p:nvSpPr>
              <p:spPr>
                <a:xfrm>
                  <a:off x="549790" y="271335"/>
                  <a:ext cx="1127767" cy="972213"/>
                </a:xfrm>
                <a:prstGeom prst="triangle">
                  <a:avLst/>
                </a:prstGeom>
                <a:solidFill>
                  <a:srgbClr val="FFFF66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99" name="TextBox 98"/>
                <p:cNvSpPr txBox="1"/>
                <p:nvPr/>
              </p:nvSpPr>
              <p:spPr>
                <a:xfrm>
                  <a:off x="685510" y="909683"/>
                  <a:ext cx="856325" cy="253916"/>
                </a:xfrm>
                <a:prstGeom prst="rect">
                  <a:avLst/>
                </a:prstGeom>
                <a:noFill/>
                <a:ln w="28575">
                  <a:noFill/>
                </a:ln>
              </p:spPr>
              <p:txBody>
                <a:bodyPr wrap="none" rtlCol="0">
                  <a:spAutoFit/>
                </a:bodyPr>
                <a:lstStyle/>
                <a:p>
                  <a:r>
                    <a:rPr lang="en-GB" sz="1050" b="1" dirty="0">
                      <a:latin typeface="SassoonPrimaryInfant" pitchFamily="2" charset="0"/>
                    </a:rPr>
                    <a:t>equilateral</a:t>
                  </a:r>
                  <a:endParaRPr lang="en-GB" sz="1200" b="1" dirty="0">
                    <a:latin typeface="SassoonPrimaryInfant" pitchFamily="2" charset="0"/>
                  </a:endParaRPr>
                </a:p>
              </p:txBody>
            </p:sp>
          </p:grpSp>
        </p:grpSp>
        <p:sp>
          <p:nvSpPr>
            <p:cNvPr id="85" name="TextBox 84"/>
            <p:cNvSpPr txBox="1"/>
            <p:nvPr/>
          </p:nvSpPr>
          <p:spPr>
            <a:xfrm>
              <a:off x="1890612" y="2275685"/>
              <a:ext cx="1419971" cy="861774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000" u="sng" dirty="0">
                  <a:latin typeface="SassoonPrimaryInfant" pitchFamily="2" charset="0"/>
                </a:rPr>
                <a:t>Isosceles</a:t>
              </a:r>
            </a:p>
            <a:p>
              <a:pPr algn="ctr"/>
              <a:r>
                <a:rPr lang="en-GB" sz="1000" dirty="0">
                  <a:latin typeface="SassoonPrimaryInfant" pitchFamily="2" charset="0"/>
                </a:rPr>
                <a:t>Two angles are the same.</a:t>
              </a:r>
            </a:p>
            <a:p>
              <a:pPr algn="ctr"/>
              <a:r>
                <a:rPr lang="en-GB" sz="1000" dirty="0">
                  <a:latin typeface="SassoonPrimaryInfant" pitchFamily="2" charset="0"/>
                </a:rPr>
                <a:t>Length of two sides are the same.</a:t>
              </a:r>
            </a:p>
          </p:txBody>
        </p:sp>
        <p:grpSp>
          <p:nvGrpSpPr>
            <p:cNvPr id="86" name="Group 85"/>
            <p:cNvGrpSpPr/>
            <p:nvPr/>
          </p:nvGrpSpPr>
          <p:grpSpPr>
            <a:xfrm>
              <a:off x="2806638" y="1415349"/>
              <a:ext cx="803339" cy="913939"/>
              <a:chOff x="3299004" y="304801"/>
              <a:chExt cx="803339" cy="1283462"/>
            </a:xfrm>
          </p:grpSpPr>
          <p:sp>
            <p:nvSpPr>
              <p:cNvPr id="94" name="Isosceles Triangle 93"/>
              <p:cNvSpPr/>
              <p:nvPr/>
            </p:nvSpPr>
            <p:spPr>
              <a:xfrm>
                <a:off x="3299004" y="304801"/>
                <a:ext cx="803339" cy="1283462"/>
              </a:xfrm>
              <a:prstGeom prst="triangle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95" name="TextBox 94"/>
              <p:cNvSpPr txBox="1"/>
              <p:nvPr/>
            </p:nvSpPr>
            <p:spPr>
              <a:xfrm>
                <a:off x="3379068" y="1277268"/>
                <a:ext cx="723275" cy="253916"/>
              </a:xfrm>
              <a:prstGeom prst="rect">
                <a:avLst/>
              </a:prstGeom>
              <a:noFill/>
              <a:ln w="28575">
                <a:noFill/>
              </a:ln>
            </p:spPr>
            <p:txBody>
              <a:bodyPr wrap="none" rtlCol="0">
                <a:spAutoFit/>
              </a:bodyPr>
              <a:lstStyle/>
              <a:p>
                <a:r>
                  <a:rPr lang="en-GB" sz="1050" b="1" dirty="0">
                    <a:latin typeface="SassoonPrimaryInfant" pitchFamily="2" charset="0"/>
                  </a:rPr>
                  <a:t>isosceles</a:t>
                </a:r>
                <a:endParaRPr lang="en-GB" sz="1200" b="1" dirty="0">
                  <a:latin typeface="SassoonPrimaryInfant" pitchFamily="2" charset="0"/>
                </a:endParaRPr>
              </a:p>
            </p:txBody>
          </p:sp>
        </p:grpSp>
        <p:grpSp>
          <p:nvGrpSpPr>
            <p:cNvPr id="87" name="Group 86"/>
            <p:cNvGrpSpPr/>
            <p:nvPr/>
          </p:nvGrpSpPr>
          <p:grpSpPr>
            <a:xfrm>
              <a:off x="2945435" y="2712696"/>
              <a:ext cx="1238350" cy="504658"/>
              <a:chOff x="2849281" y="1735701"/>
              <a:chExt cx="1333128" cy="362879"/>
            </a:xfrm>
          </p:grpSpPr>
          <p:sp>
            <p:nvSpPr>
              <p:cNvPr id="92" name="Isosceles Triangle 91"/>
              <p:cNvSpPr/>
              <p:nvPr/>
            </p:nvSpPr>
            <p:spPr>
              <a:xfrm>
                <a:off x="2849281" y="1735701"/>
                <a:ext cx="1333128" cy="271604"/>
              </a:xfrm>
              <a:prstGeom prst="triangle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93" name="TextBox 92"/>
              <p:cNvSpPr txBox="1"/>
              <p:nvPr/>
            </p:nvSpPr>
            <p:spPr>
              <a:xfrm>
                <a:off x="3161401" y="1844664"/>
                <a:ext cx="723275" cy="253916"/>
              </a:xfrm>
              <a:prstGeom prst="rect">
                <a:avLst/>
              </a:prstGeom>
              <a:noFill/>
              <a:ln w="28575">
                <a:noFill/>
              </a:ln>
            </p:spPr>
            <p:txBody>
              <a:bodyPr wrap="none" rtlCol="0">
                <a:spAutoFit/>
              </a:bodyPr>
              <a:lstStyle/>
              <a:p>
                <a:r>
                  <a:rPr lang="en-GB" sz="1050" b="1" dirty="0">
                    <a:latin typeface="SassoonPrimaryInfant" pitchFamily="2" charset="0"/>
                  </a:rPr>
                  <a:t>isosceles</a:t>
                </a:r>
                <a:endParaRPr lang="en-GB" sz="1200" b="1" dirty="0">
                  <a:latin typeface="SassoonPrimaryInfant" pitchFamily="2" charset="0"/>
                </a:endParaRPr>
              </a:p>
            </p:txBody>
          </p:sp>
        </p:grpSp>
        <p:sp>
          <p:nvSpPr>
            <p:cNvPr id="88" name="TextBox 87"/>
            <p:cNvSpPr txBox="1"/>
            <p:nvPr/>
          </p:nvSpPr>
          <p:spPr>
            <a:xfrm>
              <a:off x="250851" y="1942485"/>
              <a:ext cx="959181" cy="553998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000" u="sng" dirty="0">
                  <a:latin typeface="SassoonPrimaryInfant" pitchFamily="2" charset="0"/>
                </a:rPr>
                <a:t>Right-angled</a:t>
              </a:r>
            </a:p>
            <a:p>
              <a:pPr algn="ctr"/>
              <a:r>
                <a:rPr lang="en-GB" sz="1000" dirty="0">
                  <a:latin typeface="SassoonPrimaryInfant" pitchFamily="2" charset="0"/>
                </a:rPr>
                <a:t>One angle is a right angle.</a:t>
              </a:r>
            </a:p>
          </p:txBody>
        </p:sp>
        <p:grpSp>
          <p:nvGrpSpPr>
            <p:cNvPr id="89" name="Group 88"/>
            <p:cNvGrpSpPr/>
            <p:nvPr/>
          </p:nvGrpSpPr>
          <p:grpSpPr>
            <a:xfrm>
              <a:off x="202422" y="1209494"/>
              <a:ext cx="1748537" cy="751247"/>
              <a:chOff x="223585" y="1290637"/>
              <a:chExt cx="1748537" cy="751247"/>
            </a:xfrm>
          </p:grpSpPr>
          <p:sp>
            <p:nvSpPr>
              <p:cNvPr id="90" name="Right Triangle 89"/>
              <p:cNvSpPr/>
              <p:nvPr/>
            </p:nvSpPr>
            <p:spPr>
              <a:xfrm>
                <a:off x="251862" y="1290637"/>
                <a:ext cx="1720260" cy="747542"/>
              </a:xfrm>
              <a:prstGeom prst="rtTriangle">
                <a:avLst/>
              </a:prstGeom>
              <a:solidFill>
                <a:srgbClr val="FF5D5D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91" name="TextBox 90"/>
              <p:cNvSpPr txBox="1"/>
              <p:nvPr/>
            </p:nvSpPr>
            <p:spPr>
              <a:xfrm>
                <a:off x="223585" y="1626386"/>
                <a:ext cx="974947" cy="415498"/>
              </a:xfrm>
              <a:prstGeom prst="rect">
                <a:avLst/>
              </a:prstGeom>
              <a:noFill/>
              <a:ln w="28575">
                <a:noFill/>
              </a:ln>
            </p:spPr>
            <p:txBody>
              <a:bodyPr wrap="none" rtlCol="0">
                <a:spAutoFit/>
              </a:bodyPr>
              <a:lstStyle/>
              <a:p>
                <a:r>
                  <a:rPr lang="en-GB" sz="1050" b="1" dirty="0">
                    <a:latin typeface="SassoonPrimaryInfant" pitchFamily="2" charset="0"/>
                  </a:rPr>
                  <a:t>right-angled </a:t>
                </a:r>
              </a:p>
              <a:p>
                <a:r>
                  <a:rPr lang="en-GB" sz="1050" b="1" dirty="0">
                    <a:latin typeface="SassoonPrimaryInfant" pitchFamily="2" charset="0"/>
                  </a:rPr>
                  <a:t>scalene</a:t>
                </a:r>
                <a:endParaRPr lang="en-GB" sz="1200" b="1" dirty="0">
                  <a:latin typeface="SassoonPrimaryInfant" pitchFamily="2" charset="0"/>
                </a:endParaRPr>
              </a:p>
            </p:txBody>
          </p:sp>
        </p:grpSp>
      </p:grpSp>
      <p:grpSp>
        <p:nvGrpSpPr>
          <p:cNvPr id="104" name="Group 103"/>
          <p:cNvGrpSpPr/>
          <p:nvPr/>
        </p:nvGrpSpPr>
        <p:grpSpPr>
          <a:xfrm>
            <a:off x="5258591" y="3587660"/>
            <a:ext cx="4422078" cy="3038705"/>
            <a:chOff x="202422" y="178649"/>
            <a:chExt cx="4422078" cy="3038705"/>
          </a:xfrm>
        </p:grpSpPr>
        <p:sp>
          <p:nvSpPr>
            <p:cNvPr id="105" name="Rectangle 104"/>
            <p:cNvSpPr/>
            <p:nvPr/>
          </p:nvSpPr>
          <p:spPr>
            <a:xfrm rot="5400000">
              <a:off x="2951199" y="1532205"/>
              <a:ext cx="3017518" cy="329085"/>
            </a:xfrm>
            <a:prstGeom prst="rect">
              <a:avLst/>
            </a:prstGeom>
            <a:solidFill>
              <a:srgbClr val="7030A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>
                  <a:latin typeface="SassoonPrimaryInfant" pitchFamily="2" charset="0"/>
                </a:rPr>
                <a:t>Triangles</a:t>
              </a:r>
            </a:p>
          </p:txBody>
        </p:sp>
        <p:grpSp>
          <p:nvGrpSpPr>
            <p:cNvPr id="106" name="Group 105"/>
            <p:cNvGrpSpPr/>
            <p:nvPr/>
          </p:nvGrpSpPr>
          <p:grpSpPr>
            <a:xfrm>
              <a:off x="291652" y="178649"/>
              <a:ext cx="1967168" cy="1435989"/>
              <a:chOff x="353338" y="1029637"/>
              <a:chExt cx="1967168" cy="1435989"/>
            </a:xfrm>
          </p:grpSpPr>
          <p:sp>
            <p:nvSpPr>
              <p:cNvPr id="123" name="TextBox 122"/>
              <p:cNvSpPr txBox="1"/>
              <p:nvPr/>
            </p:nvSpPr>
            <p:spPr>
              <a:xfrm>
                <a:off x="353338" y="1229942"/>
                <a:ext cx="1136654" cy="1031051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000" u="sng" dirty="0">
                    <a:latin typeface="SassoonPrimaryInfant" pitchFamily="2" charset="0"/>
                  </a:rPr>
                  <a:t>Scalene</a:t>
                </a:r>
              </a:p>
              <a:p>
                <a:pPr algn="ctr"/>
                <a:r>
                  <a:rPr lang="en-GB" sz="1000" dirty="0">
                    <a:latin typeface="SassoonPrimaryInfant" pitchFamily="2" charset="0"/>
                  </a:rPr>
                  <a:t>All angles are different.</a:t>
                </a:r>
              </a:p>
              <a:p>
                <a:pPr algn="ctr"/>
                <a:r>
                  <a:rPr lang="en-GB" sz="1000" dirty="0">
                    <a:latin typeface="SassoonPrimaryInfant" pitchFamily="2" charset="0"/>
                  </a:rPr>
                  <a:t>Length of all sides are different.</a:t>
                </a:r>
              </a:p>
              <a:p>
                <a:pPr algn="ctr"/>
                <a:endParaRPr lang="en-GB" sz="1100" dirty="0">
                  <a:latin typeface="SassoonPrimaryInfant" pitchFamily="2" charset="0"/>
                </a:endParaRPr>
              </a:p>
            </p:txBody>
          </p:sp>
          <p:grpSp>
            <p:nvGrpSpPr>
              <p:cNvPr id="124" name="Group 123"/>
              <p:cNvGrpSpPr/>
              <p:nvPr/>
            </p:nvGrpSpPr>
            <p:grpSpPr>
              <a:xfrm rot="21215160">
                <a:off x="1412864" y="1029637"/>
                <a:ext cx="907642" cy="1435989"/>
                <a:chOff x="1421242" y="1604776"/>
                <a:chExt cx="907642" cy="1435989"/>
              </a:xfrm>
            </p:grpSpPr>
            <p:sp>
              <p:nvSpPr>
                <p:cNvPr id="125" name="Isosceles Triangle 124"/>
                <p:cNvSpPr/>
                <p:nvPr/>
              </p:nvSpPr>
              <p:spPr>
                <a:xfrm rot="5223428">
                  <a:off x="1176455" y="1888336"/>
                  <a:ext cx="1435989" cy="868869"/>
                </a:xfrm>
                <a:prstGeom prst="triangle">
                  <a:avLst>
                    <a:gd name="adj" fmla="val 70983"/>
                  </a:avLst>
                </a:prstGeom>
                <a:solidFill>
                  <a:srgbClr val="FFCA2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26" name="TextBox 125"/>
                <p:cNvSpPr txBox="1"/>
                <p:nvPr/>
              </p:nvSpPr>
              <p:spPr>
                <a:xfrm>
                  <a:off x="1421242" y="2264760"/>
                  <a:ext cx="636713" cy="253916"/>
                </a:xfrm>
                <a:prstGeom prst="rect">
                  <a:avLst/>
                </a:prstGeom>
                <a:noFill/>
                <a:ln w="28575">
                  <a:noFill/>
                </a:ln>
              </p:spPr>
              <p:txBody>
                <a:bodyPr wrap="none" rtlCol="0">
                  <a:spAutoFit/>
                </a:bodyPr>
                <a:lstStyle/>
                <a:p>
                  <a:r>
                    <a:rPr lang="en-GB" sz="1050" b="1" dirty="0">
                      <a:latin typeface="SassoonPrimaryInfant" pitchFamily="2" charset="0"/>
                    </a:rPr>
                    <a:t>scalene</a:t>
                  </a:r>
                  <a:endParaRPr lang="en-GB" sz="1200" b="1" dirty="0">
                    <a:latin typeface="SassoonPrimaryInfant" pitchFamily="2" charset="0"/>
                  </a:endParaRPr>
                </a:p>
              </p:txBody>
            </p:sp>
          </p:grpSp>
        </p:grpSp>
        <p:grpSp>
          <p:nvGrpSpPr>
            <p:cNvPr id="107" name="Group 106"/>
            <p:cNvGrpSpPr/>
            <p:nvPr/>
          </p:nvGrpSpPr>
          <p:grpSpPr>
            <a:xfrm>
              <a:off x="2356188" y="261059"/>
              <a:ext cx="1825991" cy="1048736"/>
              <a:chOff x="2248242" y="342714"/>
              <a:chExt cx="1825991" cy="1048736"/>
            </a:xfrm>
          </p:grpSpPr>
          <p:sp>
            <p:nvSpPr>
              <p:cNvPr id="119" name="TextBox 118"/>
              <p:cNvSpPr txBox="1"/>
              <p:nvPr/>
            </p:nvSpPr>
            <p:spPr>
              <a:xfrm>
                <a:off x="3009655" y="375787"/>
                <a:ext cx="1064578" cy="1015663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en-GB" sz="1000" u="sng" dirty="0">
                    <a:latin typeface="SassoonPrimaryInfant" pitchFamily="2" charset="0"/>
                  </a:rPr>
                  <a:t>Equilateral</a:t>
                </a:r>
              </a:p>
              <a:p>
                <a:pPr algn="r"/>
                <a:r>
                  <a:rPr lang="en-GB" sz="1000" dirty="0">
                    <a:latin typeface="SassoonPrimaryInfant" pitchFamily="2" charset="0"/>
                  </a:rPr>
                  <a:t>All angles are the same.</a:t>
                </a:r>
              </a:p>
              <a:p>
                <a:pPr algn="r"/>
                <a:r>
                  <a:rPr lang="en-GB" sz="1000" dirty="0">
                    <a:latin typeface="SassoonPrimaryInfant" pitchFamily="2" charset="0"/>
                  </a:rPr>
                  <a:t>Length of all sides are the same.</a:t>
                </a:r>
              </a:p>
            </p:txBody>
          </p:sp>
          <p:grpSp>
            <p:nvGrpSpPr>
              <p:cNvPr id="120" name="Group 119"/>
              <p:cNvGrpSpPr/>
              <p:nvPr/>
            </p:nvGrpSpPr>
            <p:grpSpPr>
              <a:xfrm>
                <a:off x="2248242" y="342714"/>
                <a:ext cx="1127767" cy="972213"/>
                <a:chOff x="549790" y="271335"/>
                <a:chExt cx="1127767" cy="972213"/>
              </a:xfrm>
            </p:grpSpPr>
            <p:sp>
              <p:nvSpPr>
                <p:cNvPr id="121" name="Isosceles Triangle 120"/>
                <p:cNvSpPr/>
                <p:nvPr/>
              </p:nvSpPr>
              <p:spPr>
                <a:xfrm>
                  <a:off x="549790" y="271335"/>
                  <a:ext cx="1127767" cy="972213"/>
                </a:xfrm>
                <a:prstGeom prst="triangle">
                  <a:avLst/>
                </a:prstGeom>
                <a:solidFill>
                  <a:srgbClr val="FFFF66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22" name="TextBox 121"/>
                <p:cNvSpPr txBox="1"/>
                <p:nvPr/>
              </p:nvSpPr>
              <p:spPr>
                <a:xfrm>
                  <a:off x="685510" y="909683"/>
                  <a:ext cx="856325" cy="253916"/>
                </a:xfrm>
                <a:prstGeom prst="rect">
                  <a:avLst/>
                </a:prstGeom>
                <a:noFill/>
                <a:ln w="28575">
                  <a:noFill/>
                </a:ln>
              </p:spPr>
              <p:txBody>
                <a:bodyPr wrap="none" rtlCol="0">
                  <a:spAutoFit/>
                </a:bodyPr>
                <a:lstStyle/>
                <a:p>
                  <a:r>
                    <a:rPr lang="en-GB" sz="1050" b="1" dirty="0">
                      <a:latin typeface="SassoonPrimaryInfant" pitchFamily="2" charset="0"/>
                    </a:rPr>
                    <a:t>equilateral</a:t>
                  </a:r>
                  <a:endParaRPr lang="en-GB" sz="1200" b="1" dirty="0">
                    <a:latin typeface="SassoonPrimaryInfant" pitchFamily="2" charset="0"/>
                  </a:endParaRPr>
                </a:p>
              </p:txBody>
            </p:sp>
          </p:grpSp>
        </p:grpSp>
        <p:sp>
          <p:nvSpPr>
            <p:cNvPr id="108" name="TextBox 107"/>
            <p:cNvSpPr txBox="1"/>
            <p:nvPr/>
          </p:nvSpPr>
          <p:spPr>
            <a:xfrm>
              <a:off x="1890612" y="2275685"/>
              <a:ext cx="1419971" cy="861774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000" u="sng" dirty="0">
                  <a:latin typeface="SassoonPrimaryInfant" pitchFamily="2" charset="0"/>
                </a:rPr>
                <a:t>Isosceles</a:t>
              </a:r>
            </a:p>
            <a:p>
              <a:pPr algn="ctr"/>
              <a:r>
                <a:rPr lang="en-GB" sz="1000" dirty="0">
                  <a:latin typeface="SassoonPrimaryInfant" pitchFamily="2" charset="0"/>
                </a:rPr>
                <a:t>Two angles are the same.</a:t>
              </a:r>
            </a:p>
            <a:p>
              <a:pPr algn="ctr"/>
              <a:r>
                <a:rPr lang="en-GB" sz="1000" dirty="0">
                  <a:latin typeface="SassoonPrimaryInfant" pitchFamily="2" charset="0"/>
                </a:rPr>
                <a:t>Length of two sides are the same.</a:t>
              </a:r>
            </a:p>
          </p:txBody>
        </p:sp>
        <p:grpSp>
          <p:nvGrpSpPr>
            <p:cNvPr id="109" name="Group 108"/>
            <p:cNvGrpSpPr/>
            <p:nvPr/>
          </p:nvGrpSpPr>
          <p:grpSpPr>
            <a:xfrm>
              <a:off x="2806638" y="1415349"/>
              <a:ext cx="803339" cy="913939"/>
              <a:chOff x="3299004" y="304801"/>
              <a:chExt cx="803339" cy="1283462"/>
            </a:xfrm>
          </p:grpSpPr>
          <p:sp>
            <p:nvSpPr>
              <p:cNvPr id="117" name="Isosceles Triangle 116"/>
              <p:cNvSpPr/>
              <p:nvPr/>
            </p:nvSpPr>
            <p:spPr>
              <a:xfrm>
                <a:off x="3299004" y="304801"/>
                <a:ext cx="803339" cy="1283462"/>
              </a:xfrm>
              <a:prstGeom prst="triangle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18" name="TextBox 117"/>
              <p:cNvSpPr txBox="1"/>
              <p:nvPr/>
            </p:nvSpPr>
            <p:spPr>
              <a:xfrm>
                <a:off x="3379068" y="1277268"/>
                <a:ext cx="723275" cy="253916"/>
              </a:xfrm>
              <a:prstGeom prst="rect">
                <a:avLst/>
              </a:prstGeom>
              <a:noFill/>
              <a:ln w="28575">
                <a:noFill/>
              </a:ln>
            </p:spPr>
            <p:txBody>
              <a:bodyPr wrap="none" rtlCol="0">
                <a:spAutoFit/>
              </a:bodyPr>
              <a:lstStyle/>
              <a:p>
                <a:r>
                  <a:rPr lang="en-GB" sz="1050" b="1" dirty="0">
                    <a:latin typeface="SassoonPrimaryInfant" pitchFamily="2" charset="0"/>
                  </a:rPr>
                  <a:t>isosceles</a:t>
                </a:r>
                <a:endParaRPr lang="en-GB" sz="1200" b="1" dirty="0">
                  <a:latin typeface="SassoonPrimaryInfant" pitchFamily="2" charset="0"/>
                </a:endParaRPr>
              </a:p>
            </p:txBody>
          </p:sp>
        </p:grpSp>
        <p:grpSp>
          <p:nvGrpSpPr>
            <p:cNvPr id="110" name="Group 109"/>
            <p:cNvGrpSpPr/>
            <p:nvPr/>
          </p:nvGrpSpPr>
          <p:grpSpPr>
            <a:xfrm>
              <a:off x="2945435" y="2712696"/>
              <a:ext cx="1238350" cy="504658"/>
              <a:chOff x="2849281" y="1735701"/>
              <a:chExt cx="1333128" cy="362879"/>
            </a:xfrm>
          </p:grpSpPr>
          <p:sp>
            <p:nvSpPr>
              <p:cNvPr id="115" name="Isosceles Triangle 114"/>
              <p:cNvSpPr/>
              <p:nvPr/>
            </p:nvSpPr>
            <p:spPr>
              <a:xfrm>
                <a:off x="2849281" y="1735701"/>
                <a:ext cx="1333128" cy="271604"/>
              </a:xfrm>
              <a:prstGeom prst="triangle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16" name="TextBox 115"/>
              <p:cNvSpPr txBox="1"/>
              <p:nvPr/>
            </p:nvSpPr>
            <p:spPr>
              <a:xfrm>
                <a:off x="3161401" y="1844664"/>
                <a:ext cx="723275" cy="253916"/>
              </a:xfrm>
              <a:prstGeom prst="rect">
                <a:avLst/>
              </a:prstGeom>
              <a:noFill/>
              <a:ln w="28575">
                <a:noFill/>
              </a:ln>
            </p:spPr>
            <p:txBody>
              <a:bodyPr wrap="none" rtlCol="0">
                <a:spAutoFit/>
              </a:bodyPr>
              <a:lstStyle/>
              <a:p>
                <a:r>
                  <a:rPr lang="en-GB" sz="1050" b="1" dirty="0">
                    <a:latin typeface="SassoonPrimaryInfant" pitchFamily="2" charset="0"/>
                  </a:rPr>
                  <a:t>isosceles</a:t>
                </a:r>
                <a:endParaRPr lang="en-GB" sz="1200" b="1" dirty="0">
                  <a:latin typeface="SassoonPrimaryInfant" pitchFamily="2" charset="0"/>
                </a:endParaRPr>
              </a:p>
            </p:txBody>
          </p:sp>
        </p:grpSp>
        <p:sp>
          <p:nvSpPr>
            <p:cNvPr id="111" name="TextBox 110"/>
            <p:cNvSpPr txBox="1"/>
            <p:nvPr/>
          </p:nvSpPr>
          <p:spPr>
            <a:xfrm>
              <a:off x="250851" y="1942485"/>
              <a:ext cx="959181" cy="553998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000" u="sng" dirty="0">
                  <a:latin typeface="SassoonPrimaryInfant" pitchFamily="2" charset="0"/>
                </a:rPr>
                <a:t>Right-angled</a:t>
              </a:r>
            </a:p>
            <a:p>
              <a:pPr algn="ctr"/>
              <a:r>
                <a:rPr lang="en-GB" sz="1000" dirty="0">
                  <a:latin typeface="SassoonPrimaryInfant" pitchFamily="2" charset="0"/>
                </a:rPr>
                <a:t>One angle is a right angle.</a:t>
              </a:r>
            </a:p>
          </p:txBody>
        </p:sp>
        <p:grpSp>
          <p:nvGrpSpPr>
            <p:cNvPr id="112" name="Group 111"/>
            <p:cNvGrpSpPr/>
            <p:nvPr/>
          </p:nvGrpSpPr>
          <p:grpSpPr>
            <a:xfrm>
              <a:off x="202422" y="1209494"/>
              <a:ext cx="1748537" cy="751247"/>
              <a:chOff x="223585" y="1290637"/>
              <a:chExt cx="1748537" cy="751247"/>
            </a:xfrm>
          </p:grpSpPr>
          <p:sp>
            <p:nvSpPr>
              <p:cNvPr id="113" name="Right Triangle 112"/>
              <p:cNvSpPr/>
              <p:nvPr/>
            </p:nvSpPr>
            <p:spPr>
              <a:xfrm>
                <a:off x="251862" y="1290637"/>
                <a:ext cx="1720260" cy="747542"/>
              </a:xfrm>
              <a:prstGeom prst="rtTriangle">
                <a:avLst/>
              </a:prstGeom>
              <a:solidFill>
                <a:srgbClr val="FF5D5D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14" name="TextBox 113"/>
              <p:cNvSpPr txBox="1"/>
              <p:nvPr/>
            </p:nvSpPr>
            <p:spPr>
              <a:xfrm>
                <a:off x="223585" y="1626386"/>
                <a:ext cx="974947" cy="415498"/>
              </a:xfrm>
              <a:prstGeom prst="rect">
                <a:avLst/>
              </a:prstGeom>
              <a:noFill/>
              <a:ln w="28575">
                <a:noFill/>
              </a:ln>
            </p:spPr>
            <p:txBody>
              <a:bodyPr wrap="none" rtlCol="0">
                <a:spAutoFit/>
              </a:bodyPr>
              <a:lstStyle/>
              <a:p>
                <a:r>
                  <a:rPr lang="en-GB" sz="1050" b="1" dirty="0">
                    <a:latin typeface="SassoonPrimaryInfant" pitchFamily="2" charset="0"/>
                  </a:rPr>
                  <a:t>right-angled </a:t>
                </a:r>
              </a:p>
              <a:p>
                <a:r>
                  <a:rPr lang="en-GB" sz="1050" b="1" dirty="0">
                    <a:latin typeface="SassoonPrimaryInfant" pitchFamily="2" charset="0"/>
                  </a:rPr>
                  <a:t>scalene</a:t>
                </a:r>
                <a:endParaRPr lang="en-GB" sz="1200" b="1" dirty="0">
                  <a:latin typeface="SassoonPrimaryInfant" pitchFamily="2" charset="0"/>
                </a:endParaRPr>
              </a:p>
            </p:txBody>
          </p:sp>
        </p:grpSp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884C7BA2-7197-4A07-9C91-5C25C788F1C2}"/>
              </a:ext>
            </a:extLst>
          </p:cNvPr>
          <p:cNvGrpSpPr/>
          <p:nvPr/>
        </p:nvGrpSpPr>
        <p:grpSpPr>
          <a:xfrm>
            <a:off x="5687535" y="2497423"/>
            <a:ext cx="1299984" cy="1299984"/>
            <a:chOff x="805082" y="2659647"/>
            <a:chExt cx="1299984" cy="1299984"/>
          </a:xfrm>
        </p:grpSpPr>
        <p:sp>
          <p:nvSpPr>
            <p:cNvPr id="128" name="Right Triangle 127">
              <a:extLst>
                <a:ext uri="{FF2B5EF4-FFF2-40B4-BE49-F238E27FC236}">
                  <a16:creationId xmlns:a16="http://schemas.microsoft.com/office/drawing/2014/main" id="{F2EE2E75-11E3-4B92-BAD2-662FDD96C9FE}"/>
                </a:ext>
              </a:extLst>
            </p:cNvPr>
            <p:cNvSpPr/>
            <p:nvPr/>
          </p:nvSpPr>
          <p:spPr>
            <a:xfrm rot="8081127">
              <a:off x="805082" y="2659647"/>
              <a:ext cx="1299984" cy="1299984"/>
            </a:xfrm>
            <a:prstGeom prst="rtTriangle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29" name="TextBox 128">
              <a:extLst>
                <a:ext uri="{FF2B5EF4-FFF2-40B4-BE49-F238E27FC236}">
                  <a16:creationId xmlns:a16="http://schemas.microsoft.com/office/drawing/2014/main" id="{1CA52FFB-17D3-4C69-8F1E-395D21C88CF6}"/>
                </a:ext>
              </a:extLst>
            </p:cNvPr>
            <p:cNvSpPr txBox="1"/>
            <p:nvPr/>
          </p:nvSpPr>
          <p:spPr>
            <a:xfrm>
              <a:off x="988001" y="2847123"/>
              <a:ext cx="974947" cy="415498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GB" sz="1050" b="1" dirty="0">
                  <a:latin typeface="SassoonPrimaryInfant" pitchFamily="2" charset="0"/>
                </a:rPr>
                <a:t>right-angled </a:t>
              </a:r>
            </a:p>
            <a:p>
              <a:r>
                <a:rPr lang="en-GB" sz="1050" b="1" dirty="0">
                  <a:latin typeface="SassoonPrimaryInfant" pitchFamily="2" charset="0"/>
                </a:rPr>
                <a:t>isosceles</a:t>
              </a:r>
              <a:endParaRPr lang="en-GB" sz="1200" b="1" dirty="0">
                <a:latin typeface="SassoonPrimaryInfant" pitchFamily="2" charset="0"/>
              </a:endParaRPr>
            </a:p>
          </p:txBody>
        </p:sp>
      </p:grpSp>
      <p:grpSp>
        <p:nvGrpSpPr>
          <p:cNvPr id="130" name="Group 129">
            <a:extLst>
              <a:ext uri="{FF2B5EF4-FFF2-40B4-BE49-F238E27FC236}">
                <a16:creationId xmlns:a16="http://schemas.microsoft.com/office/drawing/2014/main" id="{D7F6EFC0-FCEF-4DED-9DE8-4413C141FBBC}"/>
              </a:ext>
            </a:extLst>
          </p:cNvPr>
          <p:cNvGrpSpPr/>
          <p:nvPr/>
        </p:nvGrpSpPr>
        <p:grpSpPr>
          <a:xfrm>
            <a:off x="5664638" y="5909483"/>
            <a:ext cx="1299984" cy="1299984"/>
            <a:chOff x="805082" y="2659647"/>
            <a:chExt cx="1299984" cy="1299984"/>
          </a:xfrm>
        </p:grpSpPr>
        <p:sp>
          <p:nvSpPr>
            <p:cNvPr id="131" name="Right Triangle 130">
              <a:extLst>
                <a:ext uri="{FF2B5EF4-FFF2-40B4-BE49-F238E27FC236}">
                  <a16:creationId xmlns:a16="http://schemas.microsoft.com/office/drawing/2014/main" id="{A31914BF-1422-4A63-B8A7-22C3C85E2641}"/>
                </a:ext>
              </a:extLst>
            </p:cNvPr>
            <p:cNvSpPr/>
            <p:nvPr/>
          </p:nvSpPr>
          <p:spPr>
            <a:xfrm rot="8081127">
              <a:off x="805082" y="2659647"/>
              <a:ext cx="1299984" cy="1299984"/>
            </a:xfrm>
            <a:prstGeom prst="rtTriangle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32" name="TextBox 131">
              <a:extLst>
                <a:ext uri="{FF2B5EF4-FFF2-40B4-BE49-F238E27FC236}">
                  <a16:creationId xmlns:a16="http://schemas.microsoft.com/office/drawing/2014/main" id="{1E9DA8D2-FF46-403A-AA2A-091B6357705C}"/>
                </a:ext>
              </a:extLst>
            </p:cNvPr>
            <p:cNvSpPr txBox="1"/>
            <p:nvPr/>
          </p:nvSpPr>
          <p:spPr>
            <a:xfrm>
              <a:off x="988001" y="2847123"/>
              <a:ext cx="974947" cy="415498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GB" sz="1050" b="1" dirty="0">
                  <a:latin typeface="SassoonPrimaryInfant" pitchFamily="2" charset="0"/>
                </a:rPr>
                <a:t>right-angled </a:t>
              </a:r>
            </a:p>
            <a:p>
              <a:r>
                <a:rPr lang="en-GB" sz="1050" b="1" dirty="0">
                  <a:latin typeface="SassoonPrimaryInfant" pitchFamily="2" charset="0"/>
                </a:rPr>
                <a:t>isosceles</a:t>
              </a:r>
              <a:endParaRPr lang="en-GB" sz="1200" b="1" dirty="0">
                <a:latin typeface="SassoonPrimaryInfant" pitchFamily="2" charset="0"/>
              </a:endParaRPr>
            </a:p>
          </p:txBody>
        </p:sp>
      </p:grpSp>
      <p:grpSp>
        <p:nvGrpSpPr>
          <p:cNvPr id="133" name="Group 132">
            <a:extLst>
              <a:ext uri="{FF2B5EF4-FFF2-40B4-BE49-F238E27FC236}">
                <a16:creationId xmlns:a16="http://schemas.microsoft.com/office/drawing/2014/main" id="{CE0DC33F-BA75-4D5D-B5C7-38A8902D3CF8}"/>
              </a:ext>
            </a:extLst>
          </p:cNvPr>
          <p:cNvGrpSpPr/>
          <p:nvPr/>
        </p:nvGrpSpPr>
        <p:grpSpPr>
          <a:xfrm>
            <a:off x="623111" y="5912923"/>
            <a:ext cx="1299984" cy="1299984"/>
            <a:chOff x="805082" y="2659647"/>
            <a:chExt cx="1299984" cy="1299984"/>
          </a:xfrm>
        </p:grpSpPr>
        <p:sp>
          <p:nvSpPr>
            <p:cNvPr id="134" name="Right Triangle 133">
              <a:extLst>
                <a:ext uri="{FF2B5EF4-FFF2-40B4-BE49-F238E27FC236}">
                  <a16:creationId xmlns:a16="http://schemas.microsoft.com/office/drawing/2014/main" id="{B34751AA-373D-4A7D-9483-618FB77DEC53}"/>
                </a:ext>
              </a:extLst>
            </p:cNvPr>
            <p:cNvSpPr/>
            <p:nvPr/>
          </p:nvSpPr>
          <p:spPr>
            <a:xfrm rot="8081127">
              <a:off x="805082" y="2659647"/>
              <a:ext cx="1299984" cy="1299984"/>
            </a:xfrm>
            <a:prstGeom prst="rtTriangle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35" name="TextBox 134">
              <a:extLst>
                <a:ext uri="{FF2B5EF4-FFF2-40B4-BE49-F238E27FC236}">
                  <a16:creationId xmlns:a16="http://schemas.microsoft.com/office/drawing/2014/main" id="{382FB028-30F7-49AF-A1C3-B8C7337052A4}"/>
                </a:ext>
              </a:extLst>
            </p:cNvPr>
            <p:cNvSpPr txBox="1"/>
            <p:nvPr/>
          </p:nvSpPr>
          <p:spPr>
            <a:xfrm>
              <a:off x="988001" y="2847123"/>
              <a:ext cx="974947" cy="415498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GB" sz="1050" b="1" dirty="0">
                  <a:latin typeface="SassoonPrimaryInfant" pitchFamily="2" charset="0"/>
                </a:rPr>
                <a:t>right-angled </a:t>
              </a:r>
            </a:p>
            <a:p>
              <a:r>
                <a:rPr lang="en-GB" sz="1050" b="1" dirty="0">
                  <a:latin typeface="SassoonPrimaryInfant" pitchFamily="2" charset="0"/>
                </a:rPr>
                <a:t>isosceles</a:t>
              </a:r>
              <a:endParaRPr lang="en-GB" sz="1200" b="1" dirty="0">
                <a:latin typeface="SassoonPrimaryInfant" pitchFamily="2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4598205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87780" y="187987"/>
            <a:ext cx="4436721" cy="301752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Rectangle 13"/>
          <p:cNvSpPr/>
          <p:nvPr/>
        </p:nvSpPr>
        <p:spPr>
          <a:xfrm>
            <a:off x="5249065" y="187987"/>
            <a:ext cx="4436721" cy="301752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Rectangle 17"/>
          <p:cNvSpPr/>
          <p:nvPr/>
        </p:nvSpPr>
        <p:spPr>
          <a:xfrm>
            <a:off x="187780" y="3588914"/>
            <a:ext cx="4436721" cy="301752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Rectangle 21"/>
          <p:cNvSpPr/>
          <p:nvPr/>
        </p:nvSpPr>
        <p:spPr>
          <a:xfrm>
            <a:off x="5249065" y="3588914"/>
            <a:ext cx="4436721" cy="301752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Rectangle 2"/>
          <p:cNvSpPr/>
          <p:nvPr/>
        </p:nvSpPr>
        <p:spPr>
          <a:xfrm rot="5400000">
            <a:off x="2951199" y="1532205"/>
            <a:ext cx="3017518" cy="329085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latin typeface="SassoonPrimaryInfant" pitchFamily="2" charset="0"/>
              </a:rPr>
              <a:t>Quadrilaterals</a:t>
            </a:r>
          </a:p>
        </p:txBody>
      </p:sp>
      <p:grpSp>
        <p:nvGrpSpPr>
          <p:cNvPr id="41" name="Group 40"/>
          <p:cNvGrpSpPr/>
          <p:nvPr/>
        </p:nvGrpSpPr>
        <p:grpSpPr>
          <a:xfrm>
            <a:off x="189829" y="338253"/>
            <a:ext cx="974898" cy="1343132"/>
            <a:chOff x="189829" y="338253"/>
            <a:chExt cx="974898" cy="1343132"/>
          </a:xfrm>
        </p:grpSpPr>
        <p:grpSp>
          <p:nvGrpSpPr>
            <p:cNvPr id="34" name="Group 33"/>
            <p:cNvGrpSpPr/>
            <p:nvPr/>
          </p:nvGrpSpPr>
          <p:grpSpPr>
            <a:xfrm>
              <a:off x="380959" y="338253"/>
              <a:ext cx="684945" cy="684945"/>
              <a:chOff x="55253" y="327433"/>
              <a:chExt cx="684945" cy="684945"/>
            </a:xfrm>
          </p:grpSpPr>
          <p:sp>
            <p:nvSpPr>
              <p:cNvPr id="9" name="Rectangle 8"/>
              <p:cNvSpPr/>
              <p:nvPr/>
            </p:nvSpPr>
            <p:spPr>
              <a:xfrm>
                <a:off x="55253" y="327433"/>
                <a:ext cx="684945" cy="684945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1600"/>
              </a:p>
            </p:txBody>
          </p:sp>
          <p:sp>
            <p:nvSpPr>
              <p:cNvPr id="36" name="TextBox 35"/>
              <p:cNvSpPr txBox="1"/>
              <p:nvPr/>
            </p:nvSpPr>
            <p:spPr>
              <a:xfrm>
                <a:off x="134951" y="541291"/>
                <a:ext cx="540533" cy="253916"/>
              </a:xfrm>
              <a:prstGeom prst="rect">
                <a:avLst/>
              </a:prstGeom>
              <a:noFill/>
              <a:ln w="28575">
                <a:noFill/>
              </a:ln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GB" sz="1000" dirty="0">
                    <a:latin typeface="SassoonPrimaryInfant" pitchFamily="2" charset="0"/>
                  </a:rPr>
                  <a:t>square</a:t>
                </a:r>
                <a:endParaRPr lang="en-GB" sz="1100" dirty="0">
                  <a:latin typeface="SassoonPrimaryInfant" pitchFamily="2" charset="0"/>
                </a:endParaRPr>
              </a:p>
            </p:txBody>
          </p:sp>
        </p:grpSp>
        <p:sp>
          <p:nvSpPr>
            <p:cNvPr id="40" name="TextBox 39"/>
            <p:cNvSpPr txBox="1"/>
            <p:nvPr/>
          </p:nvSpPr>
          <p:spPr>
            <a:xfrm>
              <a:off x="189829" y="1035054"/>
              <a:ext cx="974898" cy="646331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square" rtlCol="0">
              <a:spAutoFit/>
            </a:bodyPr>
            <a:lstStyle/>
            <a:p>
              <a:pPr marL="84138" indent="-84138">
                <a:buFont typeface="Arial" panose="020B0604020202020204" pitchFamily="34" charset="0"/>
                <a:buChar char="•"/>
              </a:pPr>
              <a:r>
                <a:rPr lang="en-GB" sz="900" dirty="0">
                  <a:latin typeface="SassoonPrimaryInfant" pitchFamily="2" charset="0"/>
                </a:rPr>
                <a:t>All </a:t>
              </a:r>
              <a:r>
                <a:rPr lang="en-GB" sz="900" b="1" dirty="0">
                  <a:latin typeface="SassoonPrimaryInfant" pitchFamily="2" charset="0"/>
                </a:rPr>
                <a:t>angles</a:t>
              </a:r>
              <a:r>
                <a:rPr lang="en-GB" sz="900" dirty="0">
                  <a:latin typeface="SassoonPrimaryInfant" pitchFamily="2" charset="0"/>
                </a:rPr>
                <a:t> 90˚</a:t>
              </a:r>
            </a:p>
            <a:p>
              <a:pPr marL="84138" indent="-84138">
                <a:buFont typeface="Arial" panose="020B0604020202020204" pitchFamily="34" charset="0"/>
                <a:buChar char="•"/>
              </a:pPr>
              <a:r>
                <a:rPr lang="en-GB" sz="900" dirty="0">
                  <a:latin typeface="SassoonPrimaryInfant" pitchFamily="2" charset="0"/>
                </a:rPr>
                <a:t>All </a:t>
              </a:r>
              <a:r>
                <a:rPr lang="en-GB" sz="900" b="1" dirty="0">
                  <a:latin typeface="SassoonPrimaryInfant" pitchFamily="2" charset="0"/>
                </a:rPr>
                <a:t>sides</a:t>
              </a:r>
              <a:r>
                <a:rPr lang="en-GB" sz="900" dirty="0">
                  <a:latin typeface="SassoonPrimaryInfant" pitchFamily="2" charset="0"/>
                </a:rPr>
                <a:t> equal</a:t>
              </a:r>
            </a:p>
            <a:p>
              <a:pPr marL="84138" indent="-84138">
                <a:buFont typeface="Arial" panose="020B0604020202020204" pitchFamily="34" charset="0"/>
                <a:buChar char="•"/>
              </a:pPr>
              <a:r>
                <a:rPr lang="en-GB" sz="900" dirty="0">
                  <a:latin typeface="SassoonPrimaryInfant" pitchFamily="2" charset="0"/>
                </a:rPr>
                <a:t>Opposite </a:t>
              </a:r>
              <a:r>
                <a:rPr lang="en-GB" sz="900" b="1" dirty="0">
                  <a:latin typeface="SassoonPrimaryInfant" pitchFamily="2" charset="0"/>
                </a:rPr>
                <a:t>sides</a:t>
              </a:r>
              <a:r>
                <a:rPr lang="en-GB" sz="900" dirty="0">
                  <a:latin typeface="SassoonPrimaryInfant" pitchFamily="2" charset="0"/>
                </a:rPr>
                <a:t> parallel</a:t>
              </a:r>
              <a:endParaRPr lang="en-GB" sz="1050" dirty="0">
                <a:latin typeface="SassoonPrimaryInfant" pitchFamily="2" charset="0"/>
              </a:endParaRPr>
            </a:p>
          </p:txBody>
        </p:sp>
      </p:grpSp>
      <p:grpSp>
        <p:nvGrpSpPr>
          <p:cNvPr id="44" name="Group 43"/>
          <p:cNvGrpSpPr/>
          <p:nvPr/>
        </p:nvGrpSpPr>
        <p:grpSpPr>
          <a:xfrm>
            <a:off x="1654887" y="354071"/>
            <a:ext cx="1087485" cy="1329183"/>
            <a:chOff x="1956920" y="425330"/>
            <a:chExt cx="1087485" cy="1329183"/>
          </a:xfrm>
        </p:grpSpPr>
        <p:grpSp>
          <p:nvGrpSpPr>
            <p:cNvPr id="42" name="Group 41"/>
            <p:cNvGrpSpPr/>
            <p:nvPr/>
          </p:nvGrpSpPr>
          <p:grpSpPr>
            <a:xfrm>
              <a:off x="2058762" y="425330"/>
              <a:ext cx="972867" cy="509081"/>
              <a:chOff x="1952135" y="427654"/>
              <a:chExt cx="972867" cy="509081"/>
            </a:xfrm>
          </p:grpSpPr>
          <p:sp>
            <p:nvSpPr>
              <p:cNvPr id="7" name="Rectangle 6"/>
              <p:cNvSpPr/>
              <p:nvPr/>
            </p:nvSpPr>
            <p:spPr>
              <a:xfrm>
                <a:off x="1952135" y="427654"/>
                <a:ext cx="972867" cy="509081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1600"/>
              </a:p>
            </p:txBody>
          </p:sp>
          <p:sp>
            <p:nvSpPr>
              <p:cNvPr id="35" name="TextBox 34"/>
              <p:cNvSpPr txBox="1"/>
              <p:nvPr/>
            </p:nvSpPr>
            <p:spPr>
              <a:xfrm>
                <a:off x="2112814" y="554435"/>
                <a:ext cx="678391" cy="253916"/>
              </a:xfrm>
              <a:prstGeom prst="rect">
                <a:avLst/>
              </a:prstGeom>
              <a:noFill/>
              <a:ln w="28575">
                <a:noFill/>
              </a:ln>
            </p:spPr>
            <p:txBody>
              <a:bodyPr wrap="none" rtlCol="0">
                <a:spAutoFit/>
              </a:bodyPr>
              <a:lstStyle/>
              <a:p>
                <a:r>
                  <a:rPr lang="en-GB" sz="1000" dirty="0">
                    <a:latin typeface="SassoonPrimaryInfant" pitchFamily="2" charset="0"/>
                  </a:rPr>
                  <a:t>rectangle</a:t>
                </a:r>
                <a:endParaRPr lang="en-GB" sz="1100" dirty="0">
                  <a:latin typeface="SassoonPrimaryInfant" pitchFamily="2" charset="0"/>
                </a:endParaRPr>
              </a:p>
            </p:txBody>
          </p:sp>
        </p:grpSp>
        <p:sp>
          <p:nvSpPr>
            <p:cNvPr id="43" name="TextBox 42"/>
            <p:cNvSpPr txBox="1"/>
            <p:nvPr/>
          </p:nvSpPr>
          <p:spPr>
            <a:xfrm>
              <a:off x="1956920" y="969683"/>
              <a:ext cx="1087485" cy="784830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square" rtlCol="0">
              <a:spAutoFit/>
            </a:bodyPr>
            <a:lstStyle/>
            <a:p>
              <a:pPr marL="84138" indent="-84138">
                <a:buFont typeface="Arial" panose="020B0604020202020204" pitchFamily="34" charset="0"/>
                <a:buChar char="•"/>
              </a:pPr>
              <a:r>
                <a:rPr lang="en-GB" sz="900" dirty="0">
                  <a:latin typeface="SassoonPrimaryInfant" pitchFamily="2" charset="0"/>
                </a:rPr>
                <a:t>All </a:t>
              </a:r>
              <a:r>
                <a:rPr lang="en-GB" sz="900" b="1" dirty="0">
                  <a:latin typeface="SassoonPrimaryInfant" pitchFamily="2" charset="0"/>
                </a:rPr>
                <a:t>angles</a:t>
              </a:r>
              <a:r>
                <a:rPr lang="en-GB" sz="900" dirty="0">
                  <a:latin typeface="SassoonPrimaryInfant" pitchFamily="2" charset="0"/>
                </a:rPr>
                <a:t> 90˚</a:t>
              </a:r>
            </a:p>
            <a:p>
              <a:pPr marL="84138" indent="-84138">
                <a:buFont typeface="Arial" panose="020B0604020202020204" pitchFamily="34" charset="0"/>
                <a:buChar char="•"/>
              </a:pPr>
              <a:r>
                <a:rPr lang="en-GB" sz="900" dirty="0">
                  <a:latin typeface="SassoonPrimaryInfant" pitchFamily="2" charset="0"/>
                </a:rPr>
                <a:t>Opposite </a:t>
              </a:r>
              <a:r>
                <a:rPr lang="en-GB" sz="900" b="1" dirty="0">
                  <a:latin typeface="SassoonPrimaryInfant" pitchFamily="2" charset="0"/>
                </a:rPr>
                <a:t>sides</a:t>
              </a:r>
              <a:r>
                <a:rPr lang="en-GB" sz="900" dirty="0">
                  <a:latin typeface="SassoonPrimaryInfant" pitchFamily="2" charset="0"/>
                </a:rPr>
                <a:t> are equal</a:t>
              </a:r>
            </a:p>
            <a:p>
              <a:pPr marL="84138" indent="-84138">
                <a:buFont typeface="Arial" panose="020B0604020202020204" pitchFamily="34" charset="0"/>
                <a:buChar char="•"/>
              </a:pPr>
              <a:r>
                <a:rPr lang="en-GB" sz="900" dirty="0">
                  <a:latin typeface="SassoonPrimaryInfant" pitchFamily="2" charset="0"/>
                </a:rPr>
                <a:t>Opposite </a:t>
              </a:r>
              <a:r>
                <a:rPr lang="en-GB" sz="900" b="1" dirty="0">
                  <a:latin typeface="SassoonPrimaryInfant" pitchFamily="2" charset="0"/>
                </a:rPr>
                <a:t>sides</a:t>
              </a:r>
              <a:r>
                <a:rPr lang="en-GB" sz="900" dirty="0">
                  <a:latin typeface="SassoonPrimaryInfant" pitchFamily="2" charset="0"/>
                </a:rPr>
                <a:t> parallel</a:t>
              </a:r>
              <a:endParaRPr lang="en-GB" sz="1050" dirty="0">
                <a:latin typeface="SassoonPrimaryInfant" pitchFamily="2" charset="0"/>
              </a:endParaRPr>
            </a:p>
          </p:txBody>
        </p:sp>
      </p:grpSp>
      <p:grpSp>
        <p:nvGrpSpPr>
          <p:cNvPr id="47" name="Group 46"/>
          <p:cNvGrpSpPr/>
          <p:nvPr/>
        </p:nvGrpSpPr>
        <p:grpSpPr>
          <a:xfrm>
            <a:off x="281697" y="1706901"/>
            <a:ext cx="1059436" cy="1482243"/>
            <a:chOff x="187780" y="1536814"/>
            <a:chExt cx="1059436" cy="1482243"/>
          </a:xfrm>
        </p:grpSpPr>
        <p:grpSp>
          <p:nvGrpSpPr>
            <p:cNvPr id="45" name="Group 44"/>
            <p:cNvGrpSpPr/>
            <p:nvPr/>
          </p:nvGrpSpPr>
          <p:grpSpPr>
            <a:xfrm>
              <a:off x="208725" y="1536814"/>
              <a:ext cx="1036673" cy="731225"/>
              <a:chOff x="-79343" y="1503452"/>
              <a:chExt cx="1036673" cy="731225"/>
            </a:xfrm>
          </p:grpSpPr>
          <p:sp>
            <p:nvSpPr>
              <p:cNvPr id="4" name="Diamond 3"/>
              <p:cNvSpPr/>
              <p:nvPr/>
            </p:nvSpPr>
            <p:spPr>
              <a:xfrm rot="3279847">
                <a:off x="73381" y="1350728"/>
                <a:ext cx="731225" cy="1036673"/>
              </a:xfrm>
              <a:prstGeom prst="diamond">
                <a:avLst/>
              </a:prstGeom>
              <a:solidFill>
                <a:schemeClr val="bg1"/>
              </a:solidFill>
              <a:ln w="28575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1600"/>
              </a:p>
            </p:txBody>
          </p:sp>
          <p:sp>
            <p:nvSpPr>
              <p:cNvPr id="37" name="TextBox 36"/>
              <p:cNvSpPr txBox="1"/>
              <p:nvPr/>
            </p:nvSpPr>
            <p:spPr>
              <a:xfrm>
                <a:off x="132620" y="1742106"/>
                <a:ext cx="647934" cy="253916"/>
              </a:xfrm>
              <a:prstGeom prst="rect">
                <a:avLst/>
              </a:prstGeom>
              <a:noFill/>
              <a:ln w="28575">
                <a:noFill/>
              </a:ln>
            </p:spPr>
            <p:txBody>
              <a:bodyPr wrap="none" rtlCol="0">
                <a:spAutoFit/>
              </a:bodyPr>
              <a:lstStyle/>
              <a:p>
                <a:r>
                  <a:rPr lang="en-GB" sz="1000" dirty="0">
                    <a:latin typeface="SassoonPrimaryInfant" pitchFamily="2" charset="0"/>
                  </a:rPr>
                  <a:t>rhombus</a:t>
                </a:r>
                <a:endParaRPr lang="en-GB" sz="1100" dirty="0">
                  <a:latin typeface="SassoonPrimaryInfant" pitchFamily="2" charset="0"/>
                </a:endParaRPr>
              </a:p>
            </p:txBody>
          </p:sp>
        </p:grpSp>
        <p:sp>
          <p:nvSpPr>
            <p:cNvPr id="46" name="TextBox 45"/>
            <p:cNvSpPr txBox="1"/>
            <p:nvPr/>
          </p:nvSpPr>
          <p:spPr>
            <a:xfrm>
              <a:off x="187780" y="2234227"/>
              <a:ext cx="1059436" cy="784830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square" rtlCol="0">
              <a:spAutoFit/>
            </a:bodyPr>
            <a:lstStyle/>
            <a:p>
              <a:pPr marL="84138" indent="-84138">
                <a:buFont typeface="Arial" panose="020B0604020202020204" pitchFamily="34" charset="0"/>
                <a:buChar char="•"/>
              </a:pPr>
              <a:r>
                <a:rPr lang="en-GB" sz="900" dirty="0">
                  <a:latin typeface="SassoonPrimaryInfant" pitchFamily="2" charset="0"/>
                </a:rPr>
                <a:t>Opposite </a:t>
              </a:r>
              <a:r>
                <a:rPr lang="en-GB" sz="900" b="1" dirty="0">
                  <a:latin typeface="SassoonPrimaryInfant" pitchFamily="2" charset="0"/>
                </a:rPr>
                <a:t>angles</a:t>
              </a:r>
              <a:r>
                <a:rPr lang="en-GB" sz="900" dirty="0">
                  <a:latin typeface="SassoonPrimaryInfant" pitchFamily="2" charset="0"/>
                </a:rPr>
                <a:t> equal</a:t>
              </a:r>
            </a:p>
            <a:p>
              <a:pPr marL="84138" indent="-84138">
                <a:buFont typeface="Arial" panose="020B0604020202020204" pitchFamily="34" charset="0"/>
                <a:buChar char="•"/>
              </a:pPr>
              <a:r>
                <a:rPr lang="en-GB" sz="900" dirty="0">
                  <a:latin typeface="SassoonPrimaryInfant" pitchFamily="2" charset="0"/>
                </a:rPr>
                <a:t>All </a:t>
              </a:r>
              <a:r>
                <a:rPr lang="en-GB" sz="900" b="1" dirty="0">
                  <a:latin typeface="SassoonPrimaryInfant" pitchFamily="2" charset="0"/>
                </a:rPr>
                <a:t>sides</a:t>
              </a:r>
              <a:r>
                <a:rPr lang="en-GB" sz="900" dirty="0">
                  <a:latin typeface="SassoonPrimaryInfant" pitchFamily="2" charset="0"/>
                </a:rPr>
                <a:t> equal</a:t>
              </a:r>
            </a:p>
            <a:p>
              <a:pPr marL="84138" indent="-84138">
                <a:buFont typeface="Arial" panose="020B0604020202020204" pitchFamily="34" charset="0"/>
                <a:buChar char="•"/>
              </a:pPr>
              <a:r>
                <a:rPr lang="en-GB" sz="900" dirty="0">
                  <a:latin typeface="SassoonPrimaryInfant" pitchFamily="2" charset="0"/>
                </a:rPr>
                <a:t>Opposite </a:t>
              </a:r>
              <a:r>
                <a:rPr lang="en-GB" sz="900" b="1" dirty="0">
                  <a:latin typeface="SassoonPrimaryInfant" pitchFamily="2" charset="0"/>
                </a:rPr>
                <a:t>sides</a:t>
              </a:r>
              <a:r>
                <a:rPr lang="en-GB" sz="900" dirty="0">
                  <a:latin typeface="SassoonPrimaryInfant" pitchFamily="2" charset="0"/>
                </a:rPr>
                <a:t> parallel</a:t>
              </a:r>
              <a:endParaRPr lang="en-GB" sz="1050" dirty="0">
                <a:latin typeface="SassoonPrimaryInfant" pitchFamily="2" charset="0"/>
              </a:endParaRPr>
            </a:p>
          </p:txBody>
        </p:sp>
      </p:grpSp>
      <p:grpSp>
        <p:nvGrpSpPr>
          <p:cNvPr id="48" name="Group 47"/>
          <p:cNvGrpSpPr/>
          <p:nvPr/>
        </p:nvGrpSpPr>
        <p:grpSpPr>
          <a:xfrm>
            <a:off x="3036618" y="384385"/>
            <a:ext cx="1133023" cy="973834"/>
            <a:chOff x="241364" y="2496439"/>
            <a:chExt cx="1133023" cy="973834"/>
          </a:xfrm>
        </p:grpSpPr>
        <p:sp>
          <p:nvSpPr>
            <p:cNvPr id="6" name="Trapezoid 5"/>
            <p:cNvSpPr/>
            <p:nvPr/>
          </p:nvSpPr>
          <p:spPr>
            <a:xfrm>
              <a:off x="364733" y="2496439"/>
              <a:ext cx="826593" cy="466003"/>
            </a:xfrm>
            <a:prstGeom prst="trapezoid">
              <a:avLst/>
            </a:prstGeom>
            <a:solidFill>
              <a:schemeClr val="bg1"/>
            </a:solidFill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600"/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419597" y="2609309"/>
              <a:ext cx="716863" cy="253916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GB" sz="1000" dirty="0">
                  <a:latin typeface="SassoonPrimaryInfant" pitchFamily="2" charset="0"/>
                </a:rPr>
                <a:t>trapezium</a:t>
              </a:r>
              <a:endParaRPr lang="en-GB" sz="1100" dirty="0">
                <a:latin typeface="SassoonPrimaryInfant" pitchFamily="2" charset="0"/>
              </a:endParaRPr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241364" y="2962442"/>
              <a:ext cx="1133023" cy="507831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square" rtlCol="0">
              <a:spAutoFit/>
            </a:bodyPr>
            <a:lstStyle/>
            <a:p>
              <a:pPr marL="84138" indent="-84138">
                <a:buFont typeface="Arial" panose="020B0604020202020204" pitchFamily="34" charset="0"/>
                <a:buChar char="•"/>
              </a:pPr>
              <a:r>
                <a:rPr lang="en-GB" sz="900" b="1" dirty="0">
                  <a:latin typeface="SassoonPrimaryInfant" pitchFamily="2" charset="0"/>
                </a:rPr>
                <a:t>One pair </a:t>
              </a:r>
              <a:r>
                <a:rPr lang="en-GB" sz="900" dirty="0">
                  <a:latin typeface="SassoonPrimaryInfant" pitchFamily="2" charset="0"/>
                </a:rPr>
                <a:t>of opposite </a:t>
              </a:r>
              <a:r>
                <a:rPr lang="en-GB" sz="900" b="1" dirty="0">
                  <a:latin typeface="SassoonPrimaryInfant" pitchFamily="2" charset="0"/>
                </a:rPr>
                <a:t>sides</a:t>
              </a:r>
              <a:r>
                <a:rPr lang="en-GB" sz="900" dirty="0">
                  <a:latin typeface="SassoonPrimaryInfant" pitchFamily="2" charset="0"/>
                </a:rPr>
                <a:t> are parallel</a:t>
              </a:r>
              <a:endParaRPr lang="en-GB" sz="1050" dirty="0">
                <a:latin typeface="SassoonPrimaryInfant" pitchFamily="2" charset="0"/>
              </a:endParaRPr>
            </a:p>
          </p:txBody>
        </p:sp>
      </p:grpSp>
      <p:grpSp>
        <p:nvGrpSpPr>
          <p:cNvPr id="53" name="Group 52"/>
          <p:cNvGrpSpPr/>
          <p:nvPr/>
        </p:nvGrpSpPr>
        <p:grpSpPr>
          <a:xfrm>
            <a:off x="2975157" y="1474466"/>
            <a:ext cx="1234322" cy="1691902"/>
            <a:chOff x="2183112" y="2103686"/>
            <a:chExt cx="1234322" cy="1691902"/>
          </a:xfrm>
        </p:grpSpPr>
        <p:grpSp>
          <p:nvGrpSpPr>
            <p:cNvPr id="30" name="Group 29"/>
            <p:cNvGrpSpPr/>
            <p:nvPr/>
          </p:nvGrpSpPr>
          <p:grpSpPr>
            <a:xfrm>
              <a:off x="2483994" y="2103686"/>
              <a:ext cx="716405" cy="1013735"/>
              <a:chOff x="-1147011" y="3741314"/>
              <a:chExt cx="794086" cy="1536539"/>
            </a:xfrm>
            <a:solidFill>
              <a:schemeClr val="bg1"/>
            </a:solidFill>
          </p:grpSpPr>
          <p:grpSp>
            <p:nvGrpSpPr>
              <p:cNvPr id="29" name="Group 28"/>
              <p:cNvGrpSpPr/>
              <p:nvPr/>
            </p:nvGrpSpPr>
            <p:grpSpPr>
              <a:xfrm flipH="1">
                <a:off x="-749968" y="3741314"/>
                <a:ext cx="397043" cy="1536539"/>
                <a:chOff x="-1299411" y="3588914"/>
                <a:chExt cx="397043" cy="1536539"/>
              </a:xfrm>
              <a:grpFill/>
            </p:grpSpPr>
            <p:cxnSp>
              <p:nvCxnSpPr>
                <p:cNvPr id="25" name="Straight Connector 24"/>
                <p:cNvCxnSpPr/>
                <p:nvPr/>
              </p:nvCxnSpPr>
              <p:spPr>
                <a:xfrm flipH="1">
                  <a:off x="-1299411" y="3588914"/>
                  <a:ext cx="397043" cy="525886"/>
                </a:xfrm>
                <a:prstGeom prst="line">
                  <a:avLst/>
                </a:prstGeom>
                <a:grpFill/>
                <a:ln w="285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" name="Straight Connector 26"/>
                <p:cNvCxnSpPr/>
                <p:nvPr/>
              </p:nvCxnSpPr>
              <p:spPr>
                <a:xfrm>
                  <a:off x="-1299411" y="4114800"/>
                  <a:ext cx="397043" cy="1010653"/>
                </a:xfrm>
                <a:prstGeom prst="line">
                  <a:avLst/>
                </a:prstGeom>
                <a:grpFill/>
                <a:ln w="285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31" name="Group 30"/>
              <p:cNvGrpSpPr/>
              <p:nvPr/>
            </p:nvGrpSpPr>
            <p:grpSpPr>
              <a:xfrm>
                <a:off x="-1147011" y="3741314"/>
                <a:ext cx="397043" cy="1536539"/>
                <a:chOff x="-1299411" y="3588914"/>
                <a:chExt cx="397043" cy="1536539"/>
              </a:xfrm>
              <a:grpFill/>
            </p:grpSpPr>
            <p:cxnSp>
              <p:nvCxnSpPr>
                <p:cNvPr id="32" name="Straight Connector 31"/>
                <p:cNvCxnSpPr/>
                <p:nvPr/>
              </p:nvCxnSpPr>
              <p:spPr>
                <a:xfrm flipH="1">
                  <a:off x="-1299411" y="3588914"/>
                  <a:ext cx="397043" cy="525886"/>
                </a:xfrm>
                <a:prstGeom prst="line">
                  <a:avLst/>
                </a:prstGeom>
                <a:grpFill/>
                <a:ln w="285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" name="Straight Connector 32"/>
                <p:cNvCxnSpPr/>
                <p:nvPr/>
              </p:nvCxnSpPr>
              <p:spPr>
                <a:xfrm>
                  <a:off x="-1299411" y="4114800"/>
                  <a:ext cx="397043" cy="1010653"/>
                </a:xfrm>
                <a:prstGeom prst="line">
                  <a:avLst/>
                </a:prstGeom>
                <a:grpFill/>
                <a:ln w="285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39" name="TextBox 38"/>
            <p:cNvSpPr txBox="1"/>
            <p:nvPr/>
          </p:nvSpPr>
          <p:spPr>
            <a:xfrm>
              <a:off x="2653978" y="2401609"/>
              <a:ext cx="378630" cy="253916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GB" sz="1000" dirty="0">
                  <a:latin typeface="SassoonPrimaryInfant" pitchFamily="2" charset="0"/>
                </a:rPr>
                <a:t>kite</a:t>
              </a:r>
              <a:endParaRPr lang="en-GB" sz="1100" dirty="0">
                <a:latin typeface="SassoonPrimaryInfant" pitchFamily="2" charset="0"/>
              </a:endParaRPr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2183112" y="3149257"/>
              <a:ext cx="1234322" cy="646331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square" rtlCol="0">
              <a:spAutoFit/>
            </a:bodyPr>
            <a:lstStyle/>
            <a:p>
              <a:pPr marL="84138" indent="-84138">
                <a:buFont typeface="Arial" panose="020B0604020202020204" pitchFamily="34" charset="0"/>
                <a:buChar char="•"/>
              </a:pPr>
              <a:r>
                <a:rPr lang="en-GB" sz="900" dirty="0">
                  <a:latin typeface="SassoonPrimaryInfant" pitchFamily="2" charset="0"/>
                </a:rPr>
                <a:t>One pair of opposite </a:t>
              </a:r>
              <a:r>
                <a:rPr lang="en-GB" sz="900" b="1" dirty="0">
                  <a:latin typeface="SassoonPrimaryInfant" pitchFamily="2" charset="0"/>
                </a:rPr>
                <a:t>angles</a:t>
              </a:r>
              <a:r>
                <a:rPr lang="en-GB" sz="900" dirty="0">
                  <a:latin typeface="SassoonPrimaryInfant" pitchFamily="2" charset="0"/>
                </a:rPr>
                <a:t> equal</a:t>
              </a:r>
            </a:p>
            <a:p>
              <a:pPr marL="84138" indent="-84138">
                <a:buFont typeface="Arial" panose="020B0604020202020204" pitchFamily="34" charset="0"/>
                <a:buChar char="•"/>
              </a:pPr>
              <a:r>
                <a:rPr lang="en-GB" sz="900" dirty="0">
                  <a:latin typeface="SassoonPrimaryInfant" pitchFamily="2" charset="0"/>
                </a:rPr>
                <a:t>Opposite </a:t>
              </a:r>
              <a:r>
                <a:rPr lang="en-GB" sz="900" b="1" dirty="0">
                  <a:latin typeface="SassoonPrimaryInfant" pitchFamily="2" charset="0"/>
                </a:rPr>
                <a:t>sides</a:t>
              </a:r>
              <a:r>
                <a:rPr lang="en-GB" sz="900" dirty="0">
                  <a:latin typeface="SassoonPrimaryInfant" pitchFamily="2" charset="0"/>
                </a:rPr>
                <a:t> are equal</a:t>
              </a:r>
            </a:p>
          </p:txBody>
        </p:sp>
      </p:grpSp>
      <p:grpSp>
        <p:nvGrpSpPr>
          <p:cNvPr id="55" name="Group 54"/>
          <p:cNvGrpSpPr/>
          <p:nvPr/>
        </p:nvGrpSpPr>
        <p:grpSpPr>
          <a:xfrm>
            <a:off x="1555664" y="1961258"/>
            <a:ext cx="1355179" cy="1064513"/>
            <a:chOff x="2012510" y="1471696"/>
            <a:chExt cx="1355179" cy="1064513"/>
          </a:xfrm>
        </p:grpSpPr>
        <p:sp>
          <p:nvSpPr>
            <p:cNvPr id="2" name="Parallelogram 1"/>
            <p:cNvSpPr/>
            <p:nvPr/>
          </p:nvSpPr>
          <p:spPr>
            <a:xfrm rot="10800000">
              <a:off x="2211754" y="1471696"/>
              <a:ext cx="1045928" cy="469764"/>
            </a:xfrm>
            <a:prstGeom prst="parallelogram">
              <a:avLst/>
            </a:prstGeom>
            <a:solidFill>
              <a:schemeClr val="bg1"/>
            </a:solidFill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600"/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2277412" y="1579620"/>
              <a:ext cx="928459" cy="253916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GB" sz="1000" dirty="0">
                  <a:latin typeface="SassoonPrimaryInfant" pitchFamily="2" charset="0"/>
                </a:rPr>
                <a:t>parallelogram</a:t>
              </a:r>
              <a:endParaRPr lang="en-GB" sz="1100" dirty="0">
                <a:latin typeface="SassoonPrimaryInfant" pitchFamily="2" charset="0"/>
              </a:endParaRPr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2012510" y="2028378"/>
              <a:ext cx="1355179" cy="507831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none" rtlCol="0">
              <a:spAutoFit/>
            </a:bodyPr>
            <a:lstStyle/>
            <a:p>
              <a:pPr marL="84138" indent="-84138">
                <a:buFont typeface="Arial" panose="020B0604020202020204" pitchFamily="34" charset="0"/>
                <a:buChar char="•"/>
              </a:pPr>
              <a:r>
                <a:rPr lang="en-GB" sz="900" dirty="0">
                  <a:latin typeface="SassoonPrimaryInfant" pitchFamily="2" charset="0"/>
                </a:rPr>
                <a:t>Opposite </a:t>
              </a:r>
              <a:r>
                <a:rPr lang="en-GB" sz="900" b="1" dirty="0">
                  <a:latin typeface="SassoonPrimaryInfant" pitchFamily="2" charset="0"/>
                </a:rPr>
                <a:t>angles</a:t>
              </a:r>
              <a:r>
                <a:rPr lang="en-GB" sz="900" dirty="0">
                  <a:latin typeface="SassoonPrimaryInfant" pitchFamily="2" charset="0"/>
                </a:rPr>
                <a:t> equal</a:t>
              </a:r>
            </a:p>
            <a:p>
              <a:pPr marL="84138" indent="-84138">
                <a:buFont typeface="Arial" panose="020B0604020202020204" pitchFamily="34" charset="0"/>
                <a:buChar char="•"/>
              </a:pPr>
              <a:r>
                <a:rPr lang="en-GB" sz="900" dirty="0">
                  <a:latin typeface="SassoonPrimaryInfant" pitchFamily="2" charset="0"/>
                </a:rPr>
                <a:t>Opposite </a:t>
              </a:r>
              <a:r>
                <a:rPr lang="en-GB" sz="900" b="1" dirty="0">
                  <a:latin typeface="SassoonPrimaryInfant" pitchFamily="2" charset="0"/>
                </a:rPr>
                <a:t>sides</a:t>
              </a:r>
              <a:r>
                <a:rPr lang="en-GB" sz="900" dirty="0">
                  <a:latin typeface="SassoonPrimaryInfant" pitchFamily="2" charset="0"/>
                </a:rPr>
                <a:t> equal</a:t>
              </a:r>
            </a:p>
            <a:p>
              <a:pPr marL="84138" indent="-84138">
                <a:buFont typeface="Arial" panose="020B0604020202020204" pitchFamily="34" charset="0"/>
                <a:buChar char="•"/>
              </a:pPr>
              <a:r>
                <a:rPr lang="en-GB" sz="900" dirty="0">
                  <a:latin typeface="SassoonPrimaryInfant" pitchFamily="2" charset="0"/>
                </a:rPr>
                <a:t>Opposite </a:t>
              </a:r>
              <a:r>
                <a:rPr lang="en-GB" sz="900" b="1" dirty="0">
                  <a:latin typeface="SassoonPrimaryInfant" pitchFamily="2" charset="0"/>
                </a:rPr>
                <a:t>sides</a:t>
              </a:r>
              <a:r>
                <a:rPr lang="en-GB" sz="900" dirty="0">
                  <a:latin typeface="SassoonPrimaryInfant" pitchFamily="2" charset="0"/>
                </a:rPr>
                <a:t> parallel</a:t>
              </a:r>
              <a:endParaRPr lang="en-GB" sz="1050" dirty="0">
                <a:latin typeface="SassoonPrimaryInfant" pitchFamily="2" charset="0"/>
              </a:endParaRPr>
            </a:p>
          </p:txBody>
        </p:sp>
      </p:grpSp>
      <p:sp>
        <p:nvSpPr>
          <p:cNvPr id="56" name="Rectangle 55"/>
          <p:cNvSpPr/>
          <p:nvPr/>
        </p:nvSpPr>
        <p:spPr>
          <a:xfrm rot="5400000">
            <a:off x="8012485" y="1532206"/>
            <a:ext cx="3017518" cy="329085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latin typeface="SassoonPrimaryInfant" pitchFamily="2" charset="0"/>
              </a:rPr>
              <a:t>Quadrilaterals</a:t>
            </a:r>
          </a:p>
        </p:txBody>
      </p:sp>
      <p:grpSp>
        <p:nvGrpSpPr>
          <p:cNvPr id="57" name="Group 56"/>
          <p:cNvGrpSpPr/>
          <p:nvPr/>
        </p:nvGrpSpPr>
        <p:grpSpPr>
          <a:xfrm>
            <a:off x="5251115" y="338254"/>
            <a:ext cx="974898" cy="1343132"/>
            <a:chOff x="189829" y="338253"/>
            <a:chExt cx="974898" cy="1343132"/>
          </a:xfrm>
        </p:grpSpPr>
        <p:grpSp>
          <p:nvGrpSpPr>
            <p:cNvPr id="58" name="Group 57"/>
            <p:cNvGrpSpPr/>
            <p:nvPr/>
          </p:nvGrpSpPr>
          <p:grpSpPr>
            <a:xfrm>
              <a:off x="380959" y="338253"/>
              <a:ext cx="684945" cy="684945"/>
              <a:chOff x="55253" y="327433"/>
              <a:chExt cx="684945" cy="684945"/>
            </a:xfrm>
          </p:grpSpPr>
          <p:sp>
            <p:nvSpPr>
              <p:cNvPr id="60" name="Rectangle 59"/>
              <p:cNvSpPr/>
              <p:nvPr/>
            </p:nvSpPr>
            <p:spPr>
              <a:xfrm>
                <a:off x="55253" y="327433"/>
                <a:ext cx="684945" cy="684945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1600"/>
              </a:p>
            </p:txBody>
          </p:sp>
          <p:sp>
            <p:nvSpPr>
              <p:cNvPr id="61" name="TextBox 60"/>
              <p:cNvSpPr txBox="1"/>
              <p:nvPr/>
            </p:nvSpPr>
            <p:spPr>
              <a:xfrm>
                <a:off x="134951" y="541291"/>
                <a:ext cx="540533" cy="253916"/>
              </a:xfrm>
              <a:prstGeom prst="rect">
                <a:avLst/>
              </a:prstGeom>
              <a:noFill/>
              <a:ln w="28575">
                <a:noFill/>
              </a:ln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GB" sz="1000" dirty="0">
                    <a:latin typeface="SassoonPrimaryInfant" pitchFamily="2" charset="0"/>
                  </a:rPr>
                  <a:t>square</a:t>
                </a:r>
                <a:endParaRPr lang="en-GB" sz="1100" dirty="0">
                  <a:latin typeface="SassoonPrimaryInfant" pitchFamily="2" charset="0"/>
                </a:endParaRPr>
              </a:p>
            </p:txBody>
          </p:sp>
        </p:grpSp>
        <p:sp>
          <p:nvSpPr>
            <p:cNvPr id="59" name="TextBox 58"/>
            <p:cNvSpPr txBox="1"/>
            <p:nvPr/>
          </p:nvSpPr>
          <p:spPr>
            <a:xfrm>
              <a:off x="189829" y="1035054"/>
              <a:ext cx="974898" cy="646331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square" rtlCol="0">
              <a:spAutoFit/>
            </a:bodyPr>
            <a:lstStyle/>
            <a:p>
              <a:pPr marL="84138" indent="-84138">
                <a:buFont typeface="Arial" panose="020B0604020202020204" pitchFamily="34" charset="0"/>
                <a:buChar char="•"/>
              </a:pPr>
              <a:r>
                <a:rPr lang="en-GB" sz="900" dirty="0">
                  <a:latin typeface="SassoonPrimaryInfant" pitchFamily="2" charset="0"/>
                </a:rPr>
                <a:t>All </a:t>
              </a:r>
              <a:r>
                <a:rPr lang="en-GB" sz="900" b="1" dirty="0">
                  <a:latin typeface="SassoonPrimaryInfant" pitchFamily="2" charset="0"/>
                </a:rPr>
                <a:t>angles</a:t>
              </a:r>
              <a:r>
                <a:rPr lang="en-GB" sz="900" dirty="0">
                  <a:latin typeface="SassoonPrimaryInfant" pitchFamily="2" charset="0"/>
                </a:rPr>
                <a:t> 90˚</a:t>
              </a:r>
            </a:p>
            <a:p>
              <a:pPr marL="84138" indent="-84138">
                <a:buFont typeface="Arial" panose="020B0604020202020204" pitchFamily="34" charset="0"/>
                <a:buChar char="•"/>
              </a:pPr>
              <a:r>
                <a:rPr lang="en-GB" sz="900" dirty="0">
                  <a:latin typeface="SassoonPrimaryInfant" pitchFamily="2" charset="0"/>
                </a:rPr>
                <a:t>All </a:t>
              </a:r>
              <a:r>
                <a:rPr lang="en-GB" sz="900" b="1" dirty="0">
                  <a:latin typeface="SassoonPrimaryInfant" pitchFamily="2" charset="0"/>
                </a:rPr>
                <a:t>sides</a:t>
              </a:r>
              <a:r>
                <a:rPr lang="en-GB" sz="900" dirty="0">
                  <a:latin typeface="SassoonPrimaryInfant" pitchFamily="2" charset="0"/>
                </a:rPr>
                <a:t> equal</a:t>
              </a:r>
            </a:p>
            <a:p>
              <a:pPr marL="84138" indent="-84138">
                <a:buFont typeface="Arial" panose="020B0604020202020204" pitchFamily="34" charset="0"/>
                <a:buChar char="•"/>
              </a:pPr>
              <a:r>
                <a:rPr lang="en-GB" sz="900" dirty="0">
                  <a:latin typeface="SassoonPrimaryInfant" pitchFamily="2" charset="0"/>
                </a:rPr>
                <a:t>Opposite </a:t>
              </a:r>
              <a:r>
                <a:rPr lang="en-GB" sz="900" b="1" dirty="0">
                  <a:latin typeface="SassoonPrimaryInfant" pitchFamily="2" charset="0"/>
                </a:rPr>
                <a:t>sides</a:t>
              </a:r>
              <a:r>
                <a:rPr lang="en-GB" sz="900" dirty="0">
                  <a:latin typeface="SassoonPrimaryInfant" pitchFamily="2" charset="0"/>
                </a:rPr>
                <a:t> parallel</a:t>
              </a:r>
              <a:endParaRPr lang="en-GB" sz="1050" dirty="0">
                <a:latin typeface="SassoonPrimaryInfant" pitchFamily="2" charset="0"/>
              </a:endParaRPr>
            </a:p>
          </p:txBody>
        </p:sp>
      </p:grpSp>
      <p:grpSp>
        <p:nvGrpSpPr>
          <p:cNvPr id="62" name="Group 61"/>
          <p:cNvGrpSpPr/>
          <p:nvPr/>
        </p:nvGrpSpPr>
        <p:grpSpPr>
          <a:xfrm>
            <a:off x="6716173" y="354072"/>
            <a:ext cx="1087485" cy="1329183"/>
            <a:chOff x="1956920" y="425330"/>
            <a:chExt cx="1087485" cy="1329183"/>
          </a:xfrm>
        </p:grpSpPr>
        <p:grpSp>
          <p:nvGrpSpPr>
            <p:cNvPr id="63" name="Group 62"/>
            <p:cNvGrpSpPr/>
            <p:nvPr/>
          </p:nvGrpSpPr>
          <p:grpSpPr>
            <a:xfrm>
              <a:off x="2058762" y="425330"/>
              <a:ext cx="972867" cy="509081"/>
              <a:chOff x="1952135" y="427654"/>
              <a:chExt cx="972867" cy="509081"/>
            </a:xfrm>
          </p:grpSpPr>
          <p:sp>
            <p:nvSpPr>
              <p:cNvPr id="65" name="Rectangle 64"/>
              <p:cNvSpPr/>
              <p:nvPr/>
            </p:nvSpPr>
            <p:spPr>
              <a:xfrm>
                <a:off x="1952135" y="427654"/>
                <a:ext cx="972867" cy="509081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1600"/>
              </a:p>
            </p:txBody>
          </p:sp>
          <p:sp>
            <p:nvSpPr>
              <p:cNvPr id="66" name="TextBox 65"/>
              <p:cNvSpPr txBox="1"/>
              <p:nvPr/>
            </p:nvSpPr>
            <p:spPr>
              <a:xfrm>
                <a:off x="2112814" y="554435"/>
                <a:ext cx="678391" cy="253916"/>
              </a:xfrm>
              <a:prstGeom prst="rect">
                <a:avLst/>
              </a:prstGeom>
              <a:noFill/>
              <a:ln w="28575">
                <a:noFill/>
              </a:ln>
            </p:spPr>
            <p:txBody>
              <a:bodyPr wrap="none" rtlCol="0">
                <a:spAutoFit/>
              </a:bodyPr>
              <a:lstStyle/>
              <a:p>
                <a:r>
                  <a:rPr lang="en-GB" sz="1000" dirty="0">
                    <a:latin typeface="SassoonPrimaryInfant" pitchFamily="2" charset="0"/>
                  </a:rPr>
                  <a:t>rectangle</a:t>
                </a:r>
                <a:endParaRPr lang="en-GB" sz="1100" dirty="0">
                  <a:latin typeface="SassoonPrimaryInfant" pitchFamily="2" charset="0"/>
                </a:endParaRPr>
              </a:p>
            </p:txBody>
          </p:sp>
        </p:grpSp>
        <p:sp>
          <p:nvSpPr>
            <p:cNvPr id="64" name="TextBox 63"/>
            <p:cNvSpPr txBox="1"/>
            <p:nvPr/>
          </p:nvSpPr>
          <p:spPr>
            <a:xfrm>
              <a:off x="1956920" y="969683"/>
              <a:ext cx="1087485" cy="784830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square" rtlCol="0">
              <a:spAutoFit/>
            </a:bodyPr>
            <a:lstStyle/>
            <a:p>
              <a:pPr marL="84138" indent="-84138">
                <a:buFont typeface="Arial" panose="020B0604020202020204" pitchFamily="34" charset="0"/>
                <a:buChar char="•"/>
              </a:pPr>
              <a:r>
                <a:rPr lang="en-GB" sz="900" dirty="0">
                  <a:latin typeface="SassoonPrimaryInfant" pitchFamily="2" charset="0"/>
                </a:rPr>
                <a:t>All </a:t>
              </a:r>
              <a:r>
                <a:rPr lang="en-GB" sz="900" b="1" dirty="0">
                  <a:latin typeface="SassoonPrimaryInfant" pitchFamily="2" charset="0"/>
                </a:rPr>
                <a:t>angles</a:t>
              </a:r>
              <a:r>
                <a:rPr lang="en-GB" sz="900" dirty="0">
                  <a:latin typeface="SassoonPrimaryInfant" pitchFamily="2" charset="0"/>
                </a:rPr>
                <a:t> 90˚</a:t>
              </a:r>
            </a:p>
            <a:p>
              <a:pPr marL="84138" indent="-84138">
                <a:buFont typeface="Arial" panose="020B0604020202020204" pitchFamily="34" charset="0"/>
                <a:buChar char="•"/>
              </a:pPr>
              <a:r>
                <a:rPr lang="en-GB" sz="900" dirty="0">
                  <a:latin typeface="SassoonPrimaryInfant" pitchFamily="2" charset="0"/>
                </a:rPr>
                <a:t>Opposite </a:t>
              </a:r>
              <a:r>
                <a:rPr lang="en-GB" sz="900" b="1" dirty="0">
                  <a:latin typeface="SassoonPrimaryInfant" pitchFamily="2" charset="0"/>
                </a:rPr>
                <a:t>sides</a:t>
              </a:r>
              <a:r>
                <a:rPr lang="en-GB" sz="900" dirty="0">
                  <a:latin typeface="SassoonPrimaryInfant" pitchFamily="2" charset="0"/>
                </a:rPr>
                <a:t> are equal</a:t>
              </a:r>
            </a:p>
            <a:p>
              <a:pPr marL="84138" indent="-84138">
                <a:buFont typeface="Arial" panose="020B0604020202020204" pitchFamily="34" charset="0"/>
                <a:buChar char="•"/>
              </a:pPr>
              <a:r>
                <a:rPr lang="en-GB" sz="900" dirty="0">
                  <a:latin typeface="SassoonPrimaryInfant" pitchFamily="2" charset="0"/>
                </a:rPr>
                <a:t>Opposite </a:t>
              </a:r>
              <a:r>
                <a:rPr lang="en-GB" sz="900" b="1" dirty="0">
                  <a:latin typeface="SassoonPrimaryInfant" pitchFamily="2" charset="0"/>
                </a:rPr>
                <a:t>sides</a:t>
              </a:r>
              <a:r>
                <a:rPr lang="en-GB" sz="900" dirty="0">
                  <a:latin typeface="SassoonPrimaryInfant" pitchFamily="2" charset="0"/>
                </a:rPr>
                <a:t> parallel</a:t>
              </a:r>
              <a:endParaRPr lang="en-GB" sz="1050" dirty="0">
                <a:latin typeface="SassoonPrimaryInfant" pitchFamily="2" charset="0"/>
              </a:endParaRPr>
            </a:p>
          </p:txBody>
        </p:sp>
      </p:grpSp>
      <p:grpSp>
        <p:nvGrpSpPr>
          <p:cNvPr id="67" name="Group 66"/>
          <p:cNvGrpSpPr/>
          <p:nvPr/>
        </p:nvGrpSpPr>
        <p:grpSpPr>
          <a:xfrm>
            <a:off x="5342983" y="1706902"/>
            <a:ext cx="1059436" cy="1482243"/>
            <a:chOff x="187780" y="1536814"/>
            <a:chExt cx="1059436" cy="1482243"/>
          </a:xfrm>
        </p:grpSpPr>
        <p:grpSp>
          <p:nvGrpSpPr>
            <p:cNvPr id="68" name="Group 67"/>
            <p:cNvGrpSpPr/>
            <p:nvPr/>
          </p:nvGrpSpPr>
          <p:grpSpPr>
            <a:xfrm>
              <a:off x="208725" y="1536814"/>
              <a:ext cx="1036673" cy="731225"/>
              <a:chOff x="-79343" y="1503452"/>
              <a:chExt cx="1036673" cy="731225"/>
            </a:xfrm>
          </p:grpSpPr>
          <p:sp>
            <p:nvSpPr>
              <p:cNvPr id="70" name="Diamond 69"/>
              <p:cNvSpPr/>
              <p:nvPr/>
            </p:nvSpPr>
            <p:spPr>
              <a:xfrm rot="3279847">
                <a:off x="73381" y="1350728"/>
                <a:ext cx="731225" cy="1036673"/>
              </a:xfrm>
              <a:prstGeom prst="diamond">
                <a:avLst/>
              </a:prstGeom>
              <a:solidFill>
                <a:schemeClr val="bg1"/>
              </a:solidFill>
              <a:ln w="28575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1600"/>
              </a:p>
            </p:txBody>
          </p:sp>
          <p:sp>
            <p:nvSpPr>
              <p:cNvPr id="71" name="TextBox 70"/>
              <p:cNvSpPr txBox="1"/>
              <p:nvPr/>
            </p:nvSpPr>
            <p:spPr>
              <a:xfrm>
                <a:off x="132620" y="1742106"/>
                <a:ext cx="647934" cy="253916"/>
              </a:xfrm>
              <a:prstGeom prst="rect">
                <a:avLst/>
              </a:prstGeom>
              <a:noFill/>
              <a:ln w="28575">
                <a:noFill/>
              </a:ln>
            </p:spPr>
            <p:txBody>
              <a:bodyPr wrap="none" rtlCol="0">
                <a:spAutoFit/>
              </a:bodyPr>
              <a:lstStyle/>
              <a:p>
                <a:r>
                  <a:rPr lang="en-GB" sz="1000" dirty="0">
                    <a:latin typeface="SassoonPrimaryInfant" pitchFamily="2" charset="0"/>
                  </a:rPr>
                  <a:t>rhombus</a:t>
                </a:r>
                <a:endParaRPr lang="en-GB" sz="1100" dirty="0">
                  <a:latin typeface="SassoonPrimaryInfant" pitchFamily="2" charset="0"/>
                </a:endParaRPr>
              </a:p>
            </p:txBody>
          </p:sp>
        </p:grpSp>
        <p:sp>
          <p:nvSpPr>
            <p:cNvPr id="69" name="TextBox 68"/>
            <p:cNvSpPr txBox="1"/>
            <p:nvPr/>
          </p:nvSpPr>
          <p:spPr>
            <a:xfrm>
              <a:off x="187780" y="2234227"/>
              <a:ext cx="1059436" cy="784830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square" rtlCol="0">
              <a:spAutoFit/>
            </a:bodyPr>
            <a:lstStyle/>
            <a:p>
              <a:pPr marL="84138" indent="-84138">
                <a:buFont typeface="Arial" panose="020B0604020202020204" pitchFamily="34" charset="0"/>
                <a:buChar char="•"/>
              </a:pPr>
              <a:r>
                <a:rPr lang="en-GB" sz="900" dirty="0">
                  <a:latin typeface="SassoonPrimaryInfant" pitchFamily="2" charset="0"/>
                </a:rPr>
                <a:t>Opposite </a:t>
              </a:r>
              <a:r>
                <a:rPr lang="en-GB" sz="900" b="1" dirty="0">
                  <a:latin typeface="SassoonPrimaryInfant" pitchFamily="2" charset="0"/>
                </a:rPr>
                <a:t>angles</a:t>
              </a:r>
              <a:r>
                <a:rPr lang="en-GB" sz="900" dirty="0">
                  <a:latin typeface="SassoonPrimaryInfant" pitchFamily="2" charset="0"/>
                </a:rPr>
                <a:t> equal</a:t>
              </a:r>
            </a:p>
            <a:p>
              <a:pPr marL="84138" indent="-84138">
                <a:buFont typeface="Arial" panose="020B0604020202020204" pitchFamily="34" charset="0"/>
                <a:buChar char="•"/>
              </a:pPr>
              <a:r>
                <a:rPr lang="en-GB" sz="900" dirty="0">
                  <a:latin typeface="SassoonPrimaryInfant" pitchFamily="2" charset="0"/>
                </a:rPr>
                <a:t>All </a:t>
              </a:r>
              <a:r>
                <a:rPr lang="en-GB" sz="900" b="1" dirty="0">
                  <a:latin typeface="SassoonPrimaryInfant" pitchFamily="2" charset="0"/>
                </a:rPr>
                <a:t>sides</a:t>
              </a:r>
              <a:r>
                <a:rPr lang="en-GB" sz="900" dirty="0">
                  <a:latin typeface="SassoonPrimaryInfant" pitchFamily="2" charset="0"/>
                </a:rPr>
                <a:t> equal</a:t>
              </a:r>
            </a:p>
            <a:p>
              <a:pPr marL="84138" indent="-84138">
                <a:buFont typeface="Arial" panose="020B0604020202020204" pitchFamily="34" charset="0"/>
                <a:buChar char="•"/>
              </a:pPr>
              <a:r>
                <a:rPr lang="en-GB" sz="900" dirty="0">
                  <a:latin typeface="SassoonPrimaryInfant" pitchFamily="2" charset="0"/>
                </a:rPr>
                <a:t>Opposite </a:t>
              </a:r>
              <a:r>
                <a:rPr lang="en-GB" sz="900" b="1" dirty="0">
                  <a:latin typeface="SassoonPrimaryInfant" pitchFamily="2" charset="0"/>
                </a:rPr>
                <a:t>sides</a:t>
              </a:r>
              <a:r>
                <a:rPr lang="en-GB" sz="900" dirty="0">
                  <a:latin typeface="SassoonPrimaryInfant" pitchFamily="2" charset="0"/>
                </a:rPr>
                <a:t> parallel</a:t>
              </a:r>
              <a:endParaRPr lang="en-GB" sz="1050" dirty="0">
                <a:latin typeface="SassoonPrimaryInfant" pitchFamily="2" charset="0"/>
              </a:endParaRPr>
            </a:p>
          </p:txBody>
        </p:sp>
      </p:grpSp>
      <p:grpSp>
        <p:nvGrpSpPr>
          <p:cNvPr id="72" name="Group 71"/>
          <p:cNvGrpSpPr/>
          <p:nvPr/>
        </p:nvGrpSpPr>
        <p:grpSpPr>
          <a:xfrm>
            <a:off x="8097904" y="384386"/>
            <a:ext cx="1133023" cy="973834"/>
            <a:chOff x="241364" y="2496439"/>
            <a:chExt cx="1133023" cy="973834"/>
          </a:xfrm>
        </p:grpSpPr>
        <p:sp>
          <p:nvSpPr>
            <p:cNvPr id="73" name="Trapezoid 72"/>
            <p:cNvSpPr/>
            <p:nvPr/>
          </p:nvSpPr>
          <p:spPr>
            <a:xfrm>
              <a:off x="364733" y="2496439"/>
              <a:ext cx="826593" cy="466003"/>
            </a:xfrm>
            <a:prstGeom prst="trapezoid">
              <a:avLst/>
            </a:prstGeom>
            <a:solidFill>
              <a:schemeClr val="bg1"/>
            </a:solidFill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600"/>
            </a:p>
          </p:txBody>
        </p:sp>
        <p:sp>
          <p:nvSpPr>
            <p:cNvPr id="74" name="TextBox 73"/>
            <p:cNvSpPr txBox="1"/>
            <p:nvPr/>
          </p:nvSpPr>
          <p:spPr>
            <a:xfrm>
              <a:off x="419597" y="2609309"/>
              <a:ext cx="716863" cy="253916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GB" sz="1000" dirty="0">
                  <a:latin typeface="SassoonPrimaryInfant" pitchFamily="2" charset="0"/>
                </a:rPr>
                <a:t>trapezium</a:t>
              </a:r>
              <a:endParaRPr lang="en-GB" sz="1100" dirty="0">
                <a:latin typeface="SassoonPrimaryInfant" pitchFamily="2" charset="0"/>
              </a:endParaRPr>
            </a:p>
          </p:txBody>
        </p:sp>
        <p:sp>
          <p:nvSpPr>
            <p:cNvPr id="75" name="TextBox 74"/>
            <p:cNvSpPr txBox="1"/>
            <p:nvPr/>
          </p:nvSpPr>
          <p:spPr>
            <a:xfrm>
              <a:off x="241364" y="2962442"/>
              <a:ext cx="1133023" cy="507831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square" rtlCol="0">
              <a:spAutoFit/>
            </a:bodyPr>
            <a:lstStyle/>
            <a:p>
              <a:pPr marL="84138" indent="-84138">
                <a:buFont typeface="Arial" panose="020B0604020202020204" pitchFamily="34" charset="0"/>
                <a:buChar char="•"/>
              </a:pPr>
              <a:r>
                <a:rPr lang="en-GB" sz="900" b="1" dirty="0">
                  <a:latin typeface="SassoonPrimaryInfant" pitchFamily="2" charset="0"/>
                </a:rPr>
                <a:t>One pair </a:t>
              </a:r>
              <a:r>
                <a:rPr lang="en-GB" sz="900" dirty="0">
                  <a:latin typeface="SassoonPrimaryInfant" pitchFamily="2" charset="0"/>
                </a:rPr>
                <a:t>of opposite </a:t>
              </a:r>
              <a:r>
                <a:rPr lang="en-GB" sz="900" b="1" dirty="0">
                  <a:latin typeface="SassoonPrimaryInfant" pitchFamily="2" charset="0"/>
                </a:rPr>
                <a:t>sides</a:t>
              </a:r>
              <a:r>
                <a:rPr lang="en-GB" sz="900" dirty="0">
                  <a:latin typeface="SassoonPrimaryInfant" pitchFamily="2" charset="0"/>
                </a:rPr>
                <a:t> are parallel</a:t>
              </a:r>
              <a:endParaRPr lang="en-GB" sz="1050" dirty="0">
                <a:latin typeface="SassoonPrimaryInfant" pitchFamily="2" charset="0"/>
              </a:endParaRPr>
            </a:p>
          </p:txBody>
        </p:sp>
      </p:grpSp>
      <p:grpSp>
        <p:nvGrpSpPr>
          <p:cNvPr id="76" name="Group 75"/>
          <p:cNvGrpSpPr/>
          <p:nvPr/>
        </p:nvGrpSpPr>
        <p:grpSpPr>
          <a:xfrm>
            <a:off x="8036443" y="1474467"/>
            <a:ext cx="1234322" cy="1691902"/>
            <a:chOff x="2183112" y="2103686"/>
            <a:chExt cx="1234322" cy="1691902"/>
          </a:xfrm>
        </p:grpSpPr>
        <p:grpSp>
          <p:nvGrpSpPr>
            <p:cNvPr id="77" name="Group 76"/>
            <p:cNvGrpSpPr/>
            <p:nvPr/>
          </p:nvGrpSpPr>
          <p:grpSpPr>
            <a:xfrm>
              <a:off x="2483994" y="2103686"/>
              <a:ext cx="716405" cy="1013735"/>
              <a:chOff x="-1147011" y="3741314"/>
              <a:chExt cx="794086" cy="1536539"/>
            </a:xfrm>
            <a:solidFill>
              <a:schemeClr val="bg1"/>
            </a:solidFill>
          </p:grpSpPr>
          <p:grpSp>
            <p:nvGrpSpPr>
              <p:cNvPr id="80" name="Group 79"/>
              <p:cNvGrpSpPr/>
              <p:nvPr/>
            </p:nvGrpSpPr>
            <p:grpSpPr>
              <a:xfrm flipH="1">
                <a:off x="-749968" y="3741314"/>
                <a:ext cx="397043" cy="1536539"/>
                <a:chOff x="-1299411" y="3588914"/>
                <a:chExt cx="397043" cy="1536539"/>
              </a:xfrm>
              <a:grpFill/>
            </p:grpSpPr>
            <p:cxnSp>
              <p:nvCxnSpPr>
                <p:cNvPr id="84" name="Straight Connector 83"/>
                <p:cNvCxnSpPr/>
                <p:nvPr/>
              </p:nvCxnSpPr>
              <p:spPr>
                <a:xfrm flipH="1">
                  <a:off x="-1299411" y="3588914"/>
                  <a:ext cx="397043" cy="525886"/>
                </a:xfrm>
                <a:prstGeom prst="line">
                  <a:avLst/>
                </a:prstGeom>
                <a:grpFill/>
                <a:ln w="285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5" name="Straight Connector 84"/>
                <p:cNvCxnSpPr/>
                <p:nvPr/>
              </p:nvCxnSpPr>
              <p:spPr>
                <a:xfrm>
                  <a:off x="-1299411" y="4114800"/>
                  <a:ext cx="397043" cy="1010653"/>
                </a:xfrm>
                <a:prstGeom prst="line">
                  <a:avLst/>
                </a:prstGeom>
                <a:grpFill/>
                <a:ln w="285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81" name="Group 80"/>
              <p:cNvGrpSpPr/>
              <p:nvPr/>
            </p:nvGrpSpPr>
            <p:grpSpPr>
              <a:xfrm>
                <a:off x="-1147011" y="3741314"/>
                <a:ext cx="397043" cy="1536539"/>
                <a:chOff x="-1299411" y="3588914"/>
                <a:chExt cx="397043" cy="1536539"/>
              </a:xfrm>
              <a:grpFill/>
            </p:grpSpPr>
            <p:cxnSp>
              <p:nvCxnSpPr>
                <p:cNvPr id="82" name="Straight Connector 81"/>
                <p:cNvCxnSpPr/>
                <p:nvPr/>
              </p:nvCxnSpPr>
              <p:spPr>
                <a:xfrm flipH="1">
                  <a:off x="-1299411" y="3588914"/>
                  <a:ext cx="397043" cy="525886"/>
                </a:xfrm>
                <a:prstGeom prst="line">
                  <a:avLst/>
                </a:prstGeom>
                <a:grpFill/>
                <a:ln w="285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3" name="Straight Connector 82"/>
                <p:cNvCxnSpPr/>
                <p:nvPr/>
              </p:nvCxnSpPr>
              <p:spPr>
                <a:xfrm>
                  <a:off x="-1299411" y="4114800"/>
                  <a:ext cx="397043" cy="1010653"/>
                </a:xfrm>
                <a:prstGeom prst="line">
                  <a:avLst/>
                </a:prstGeom>
                <a:grpFill/>
                <a:ln w="285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78" name="TextBox 77"/>
            <p:cNvSpPr txBox="1"/>
            <p:nvPr/>
          </p:nvSpPr>
          <p:spPr>
            <a:xfrm>
              <a:off x="2653978" y="2401609"/>
              <a:ext cx="378630" cy="253916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GB" sz="1000" dirty="0">
                  <a:latin typeface="SassoonPrimaryInfant" pitchFamily="2" charset="0"/>
                </a:rPr>
                <a:t>kite</a:t>
              </a:r>
              <a:endParaRPr lang="en-GB" sz="1100" dirty="0">
                <a:latin typeface="SassoonPrimaryInfant" pitchFamily="2" charset="0"/>
              </a:endParaRPr>
            </a:p>
          </p:txBody>
        </p:sp>
        <p:sp>
          <p:nvSpPr>
            <p:cNvPr id="79" name="TextBox 78"/>
            <p:cNvSpPr txBox="1"/>
            <p:nvPr/>
          </p:nvSpPr>
          <p:spPr>
            <a:xfrm>
              <a:off x="2183112" y="3149257"/>
              <a:ext cx="1234322" cy="646331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square" rtlCol="0">
              <a:spAutoFit/>
            </a:bodyPr>
            <a:lstStyle/>
            <a:p>
              <a:pPr marL="84138" indent="-84138">
                <a:buFont typeface="Arial" panose="020B0604020202020204" pitchFamily="34" charset="0"/>
                <a:buChar char="•"/>
              </a:pPr>
              <a:r>
                <a:rPr lang="en-GB" sz="900" dirty="0">
                  <a:latin typeface="SassoonPrimaryInfant" pitchFamily="2" charset="0"/>
                </a:rPr>
                <a:t>One pair of opposite </a:t>
              </a:r>
              <a:r>
                <a:rPr lang="en-GB" sz="900" b="1" dirty="0">
                  <a:latin typeface="SassoonPrimaryInfant" pitchFamily="2" charset="0"/>
                </a:rPr>
                <a:t>angles</a:t>
              </a:r>
              <a:r>
                <a:rPr lang="en-GB" sz="900" dirty="0">
                  <a:latin typeface="SassoonPrimaryInfant" pitchFamily="2" charset="0"/>
                </a:rPr>
                <a:t> equal</a:t>
              </a:r>
            </a:p>
            <a:p>
              <a:pPr marL="84138" indent="-84138">
                <a:buFont typeface="Arial" panose="020B0604020202020204" pitchFamily="34" charset="0"/>
                <a:buChar char="•"/>
              </a:pPr>
              <a:r>
                <a:rPr lang="en-GB" sz="900" dirty="0">
                  <a:latin typeface="SassoonPrimaryInfant" pitchFamily="2" charset="0"/>
                </a:rPr>
                <a:t>Opposite </a:t>
              </a:r>
              <a:r>
                <a:rPr lang="en-GB" sz="900" b="1" dirty="0">
                  <a:latin typeface="SassoonPrimaryInfant" pitchFamily="2" charset="0"/>
                </a:rPr>
                <a:t>sides</a:t>
              </a:r>
              <a:r>
                <a:rPr lang="en-GB" sz="900" dirty="0">
                  <a:latin typeface="SassoonPrimaryInfant" pitchFamily="2" charset="0"/>
                </a:rPr>
                <a:t> are equal</a:t>
              </a:r>
            </a:p>
          </p:txBody>
        </p:sp>
      </p:grpSp>
      <p:grpSp>
        <p:nvGrpSpPr>
          <p:cNvPr id="86" name="Group 85"/>
          <p:cNvGrpSpPr/>
          <p:nvPr/>
        </p:nvGrpSpPr>
        <p:grpSpPr>
          <a:xfrm>
            <a:off x="6616950" y="1961259"/>
            <a:ext cx="1355179" cy="1064513"/>
            <a:chOff x="2012510" y="1471696"/>
            <a:chExt cx="1355179" cy="1064513"/>
          </a:xfrm>
        </p:grpSpPr>
        <p:sp>
          <p:nvSpPr>
            <p:cNvPr id="87" name="Parallelogram 86"/>
            <p:cNvSpPr/>
            <p:nvPr/>
          </p:nvSpPr>
          <p:spPr>
            <a:xfrm rot="10800000">
              <a:off x="2211754" y="1471696"/>
              <a:ext cx="1045928" cy="469764"/>
            </a:xfrm>
            <a:prstGeom prst="parallelogram">
              <a:avLst/>
            </a:prstGeom>
            <a:solidFill>
              <a:schemeClr val="bg1"/>
            </a:solidFill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600"/>
            </a:p>
          </p:txBody>
        </p:sp>
        <p:sp>
          <p:nvSpPr>
            <p:cNvPr id="88" name="TextBox 87"/>
            <p:cNvSpPr txBox="1"/>
            <p:nvPr/>
          </p:nvSpPr>
          <p:spPr>
            <a:xfrm>
              <a:off x="2277412" y="1579620"/>
              <a:ext cx="928459" cy="253916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GB" sz="1000" dirty="0">
                  <a:latin typeface="SassoonPrimaryInfant" pitchFamily="2" charset="0"/>
                </a:rPr>
                <a:t>parallelogram</a:t>
              </a:r>
              <a:endParaRPr lang="en-GB" sz="1100" dirty="0">
                <a:latin typeface="SassoonPrimaryInfant" pitchFamily="2" charset="0"/>
              </a:endParaRPr>
            </a:p>
          </p:txBody>
        </p:sp>
        <p:sp>
          <p:nvSpPr>
            <p:cNvPr id="89" name="TextBox 88"/>
            <p:cNvSpPr txBox="1"/>
            <p:nvPr/>
          </p:nvSpPr>
          <p:spPr>
            <a:xfrm>
              <a:off x="2012510" y="2028378"/>
              <a:ext cx="1355179" cy="507831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none" rtlCol="0">
              <a:spAutoFit/>
            </a:bodyPr>
            <a:lstStyle/>
            <a:p>
              <a:pPr marL="84138" indent="-84138">
                <a:buFont typeface="Arial" panose="020B0604020202020204" pitchFamily="34" charset="0"/>
                <a:buChar char="•"/>
              </a:pPr>
              <a:r>
                <a:rPr lang="en-GB" sz="900" dirty="0">
                  <a:latin typeface="SassoonPrimaryInfant" pitchFamily="2" charset="0"/>
                </a:rPr>
                <a:t>Opposite </a:t>
              </a:r>
              <a:r>
                <a:rPr lang="en-GB" sz="900" b="1" dirty="0">
                  <a:latin typeface="SassoonPrimaryInfant" pitchFamily="2" charset="0"/>
                </a:rPr>
                <a:t>angles</a:t>
              </a:r>
              <a:r>
                <a:rPr lang="en-GB" sz="900" dirty="0">
                  <a:latin typeface="SassoonPrimaryInfant" pitchFamily="2" charset="0"/>
                </a:rPr>
                <a:t> equal</a:t>
              </a:r>
            </a:p>
            <a:p>
              <a:pPr marL="84138" indent="-84138">
                <a:buFont typeface="Arial" panose="020B0604020202020204" pitchFamily="34" charset="0"/>
                <a:buChar char="•"/>
              </a:pPr>
              <a:r>
                <a:rPr lang="en-GB" sz="900" dirty="0">
                  <a:latin typeface="SassoonPrimaryInfant" pitchFamily="2" charset="0"/>
                </a:rPr>
                <a:t>Opposite </a:t>
              </a:r>
              <a:r>
                <a:rPr lang="en-GB" sz="900" b="1" dirty="0">
                  <a:latin typeface="SassoonPrimaryInfant" pitchFamily="2" charset="0"/>
                </a:rPr>
                <a:t>sides</a:t>
              </a:r>
              <a:r>
                <a:rPr lang="en-GB" sz="900" dirty="0">
                  <a:latin typeface="SassoonPrimaryInfant" pitchFamily="2" charset="0"/>
                </a:rPr>
                <a:t> equal</a:t>
              </a:r>
            </a:p>
            <a:p>
              <a:pPr marL="84138" indent="-84138">
                <a:buFont typeface="Arial" panose="020B0604020202020204" pitchFamily="34" charset="0"/>
                <a:buChar char="•"/>
              </a:pPr>
              <a:r>
                <a:rPr lang="en-GB" sz="900" dirty="0">
                  <a:latin typeface="SassoonPrimaryInfant" pitchFamily="2" charset="0"/>
                </a:rPr>
                <a:t>Opposite </a:t>
              </a:r>
              <a:r>
                <a:rPr lang="en-GB" sz="900" b="1" dirty="0">
                  <a:latin typeface="SassoonPrimaryInfant" pitchFamily="2" charset="0"/>
                </a:rPr>
                <a:t>sides</a:t>
              </a:r>
              <a:r>
                <a:rPr lang="en-GB" sz="900" dirty="0">
                  <a:latin typeface="SassoonPrimaryInfant" pitchFamily="2" charset="0"/>
                </a:rPr>
                <a:t> parallel</a:t>
              </a:r>
              <a:endParaRPr lang="en-GB" sz="1050" dirty="0">
                <a:latin typeface="SassoonPrimaryInfant" pitchFamily="2" charset="0"/>
              </a:endParaRPr>
            </a:p>
          </p:txBody>
        </p:sp>
      </p:grpSp>
      <p:sp>
        <p:nvSpPr>
          <p:cNvPr id="90" name="Rectangle 89"/>
          <p:cNvSpPr/>
          <p:nvPr/>
        </p:nvSpPr>
        <p:spPr>
          <a:xfrm rot="5400000">
            <a:off x="2947887" y="4933131"/>
            <a:ext cx="3017518" cy="329085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latin typeface="SassoonPrimaryInfant" pitchFamily="2" charset="0"/>
              </a:rPr>
              <a:t>Quadrilaterals</a:t>
            </a:r>
          </a:p>
        </p:txBody>
      </p:sp>
      <p:grpSp>
        <p:nvGrpSpPr>
          <p:cNvPr id="91" name="Group 90"/>
          <p:cNvGrpSpPr/>
          <p:nvPr/>
        </p:nvGrpSpPr>
        <p:grpSpPr>
          <a:xfrm>
            <a:off x="186517" y="3739179"/>
            <a:ext cx="974898" cy="1343132"/>
            <a:chOff x="189829" y="338253"/>
            <a:chExt cx="974898" cy="1343132"/>
          </a:xfrm>
        </p:grpSpPr>
        <p:grpSp>
          <p:nvGrpSpPr>
            <p:cNvPr id="92" name="Group 91"/>
            <p:cNvGrpSpPr/>
            <p:nvPr/>
          </p:nvGrpSpPr>
          <p:grpSpPr>
            <a:xfrm>
              <a:off x="380959" y="338253"/>
              <a:ext cx="684945" cy="684945"/>
              <a:chOff x="55253" y="327433"/>
              <a:chExt cx="684945" cy="684945"/>
            </a:xfrm>
          </p:grpSpPr>
          <p:sp>
            <p:nvSpPr>
              <p:cNvPr id="94" name="Rectangle 93"/>
              <p:cNvSpPr/>
              <p:nvPr/>
            </p:nvSpPr>
            <p:spPr>
              <a:xfrm>
                <a:off x="55253" y="327433"/>
                <a:ext cx="684945" cy="684945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1600"/>
              </a:p>
            </p:txBody>
          </p:sp>
          <p:sp>
            <p:nvSpPr>
              <p:cNvPr id="95" name="TextBox 94"/>
              <p:cNvSpPr txBox="1"/>
              <p:nvPr/>
            </p:nvSpPr>
            <p:spPr>
              <a:xfrm>
                <a:off x="134951" y="541291"/>
                <a:ext cx="540533" cy="253916"/>
              </a:xfrm>
              <a:prstGeom prst="rect">
                <a:avLst/>
              </a:prstGeom>
              <a:noFill/>
              <a:ln w="28575">
                <a:noFill/>
              </a:ln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GB" sz="1000" dirty="0">
                    <a:latin typeface="SassoonPrimaryInfant" pitchFamily="2" charset="0"/>
                  </a:rPr>
                  <a:t>square</a:t>
                </a:r>
                <a:endParaRPr lang="en-GB" sz="1100" dirty="0">
                  <a:latin typeface="SassoonPrimaryInfant" pitchFamily="2" charset="0"/>
                </a:endParaRPr>
              </a:p>
            </p:txBody>
          </p:sp>
        </p:grpSp>
        <p:sp>
          <p:nvSpPr>
            <p:cNvPr id="93" name="TextBox 92"/>
            <p:cNvSpPr txBox="1"/>
            <p:nvPr/>
          </p:nvSpPr>
          <p:spPr>
            <a:xfrm>
              <a:off x="189829" y="1035054"/>
              <a:ext cx="974898" cy="646331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square" rtlCol="0">
              <a:spAutoFit/>
            </a:bodyPr>
            <a:lstStyle/>
            <a:p>
              <a:pPr marL="84138" indent="-84138">
                <a:buFont typeface="Arial" panose="020B0604020202020204" pitchFamily="34" charset="0"/>
                <a:buChar char="•"/>
              </a:pPr>
              <a:r>
                <a:rPr lang="en-GB" sz="900" dirty="0">
                  <a:latin typeface="SassoonPrimaryInfant" pitchFamily="2" charset="0"/>
                </a:rPr>
                <a:t>All </a:t>
              </a:r>
              <a:r>
                <a:rPr lang="en-GB" sz="900" b="1" dirty="0">
                  <a:latin typeface="SassoonPrimaryInfant" pitchFamily="2" charset="0"/>
                </a:rPr>
                <a:t>angles</a:t>
              </a:r>
              <a:r>
                <a:rPr lang="en-GB" sz="900" dirty="0">
                  <a:latin typeface="SassoonPrimaryInfant" pitchFamily="2" charset="0"/>
                </a:rPr>
                <a:t> 90˚</a:t>
              </a:r>
            </a:p>
            <a:p>
              <a:pPr marL="84138" indent="-84138">
                <a:buFont typeface="Arial" panose="020B0604020202020204" pitchFamily="34" charset="0"/>
                <a:buChar char="•"/>
              </a:pPr>
              <a:r>
                <a:rPr lang="en-GB" sz="900" dirty="0">
                  <a:latin typeface="SassoonPrimaryInfant" pitchFamily="2" charset="0"/>
                </a:rPr>
                <a:t>All </a:t>
              </a:r>
              <a:r>
                <a:rPr lang="en-GB" sz="900" b="1" dirty="0">
                  <a:latin typeface="SassoonPrimaryInfant" pitchFamily="2" charset="0"/>
                </a:rPr>
                <a:t>sides</a:t>
              </a:r>
              <a:r>
                <a:rPr lang="en-GB" sz="900" dirty="0">
                  <a:latin typeface="SassoonPrimaryInfant" pitchFamily="2" charset="0"/>
                </a:rPr>
                <a:t> equal</a:t>
              </a:r>
            </a:p>
            <a:p>
              <a:pPr marL="84138" indent="-84138">
                <a:buFont typeface="Arial" panose="020B0604020202020204" pitchFamily="34" charset="0"/>
                <a:buChar char="•"/>
              </a:pPr>
              <a:r>
                <a:rPr lang="en-GB" sz="900" dirty="0">
                  <a:latin typeface="SassoonPrimaryInfant" pitchFamily="2" charset="0"/>
                </a:rPr>
                <a:t>Opposite </a:t>
              </a:r>
              <a:r>
                <a:rPr lang="en-GB" sz="900" b="1" dirty="0">
                  <a:latin typeface="SassoonPrimaryInfant" pitchFamily="2" charset="0"/>
                </a:rPr>
                <a:t>sides</a:t>
              </a:r>
              <a:r>
                <a:rPr lang="en-GB" sz="900" dirty="0">
                  <a:latin typeface="SassoonPrimaryInfant" pitchFamily="2" charset="0"/>
                </a:rPr>
                <a:t> parallel</a:t>
              </a:r>
              <a:endParaRPr lang="en-GB" sz="1050" dirty="0">
                <a:latin typeface="SassoonPrimaryInfant" pitchFamily="2" charset="0"/>
              </a:endParaRPr>
            </a:p>
          </p:txBody>
        </p:sp>
      </p:grpSp>
      <p:grpSp>
        <p:nvGrpSpPr>
          <p:cNvPr id="96" name="Group 95"/>
          <p:cNvGrpSpPr/>
          <p:nvPr/>
        </p:nvGrpSpPr>
        <p:grpSpPr>
          <a:xfrm>
            <a:off x="1651575" y="3754997"/>
            <a:ext cx="1087485" cy="1329183"/>
            <a:chOff x="1956920" y="425330"/>
            <a:chExt cx="1087485" cy="1329183"/>
          </a:xfrm>
        </p:grpSpPr>
        <p:grpSp>
          <p:nvGrpSpPr>
            <p:cNvPr id="97" name="Group 96"/>
            <p:cNvGrpSpPr/>
            <p:nvPr/>
          </p:nvGrpSpPr>
          <p:grpSpPr>
            <a:xfrm>
              <a:off x="2058762" y="425330"/>
              <a:ext cx="972867" cy="509081"/>
              <a:chOff x="1952135" y="427654"/>
              <a:chExt cx="972867" cy="509081"/>
            </a:xfrm>
          </p:grpSpPr>
          <p:sp>
            <p:nvSpPr>
              <p:cNvPr id="99" name="Rectangle 98"/>
              <p:cNvSpPr/>
              <p:nvPr/>
            </p:nvSpPr>
            <p:spPr>
              <a:xfrm>
                <a:off x="1952135" y="427654"/>
                <a:ext cx="972867" cy="509081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1600"/>
              </a:p>
            </p:txBody>
          </p:sp>
          <p:sp>
            <p:nvSpPr>
              <p:cNvPr id="100" name="TextBox 99"/>
              <p:cNvSpPr txBox="1"/>
              <p:nvPr/>
            </p:nvSpPr>
            <p:spPr>
              <a:xfrm>
                <a:off x="2112814" y="554435"/>
                <a:ext cx="678391" cy="253916"/>
              </a:xfrm>
              <a:prstGeom prst="rect">
                <a:avLst/>
              </a:prstGeom>
              <a:noFill/>
              <a:ln w="28575">
                <a:noFill/>
              </a:ln>
            </p:spPr>
            <p:txBody>
              <a:bodyPr wrap="none" rtlCol="0">
                <a:spAutoFit/>
              </a:bodyPr>
              <a:lstStyle/>
              <a:p>
                <a:r>
                  <a:rPr lang="en-GB" sz="1000" dirty="0">
                    <a:latin typeface="SassoonPrimaryInfant" pitchFamily="2" charset="0"/>
                  </a:rPr>
                  <a:t>rectangle</a:t>
                </a:r>
                <a:endParaRPr lang="en-GB" sz="1100" dirty="0">
                  <a:latin typeface="SassoonPrimaryInfant" pitchFamily="2" charset="0"/>
                </a:endParaRPr>
              </a:p>
            </p:txBody>
          </p:sp>
        </p:grpSp>
        <p:sp>
          <p:nvSpPr>
            <p:cNvPr id="98" name="TextBox 97"/>
            <p:cNvSpPr txBox="1"/>
            <p:nvPr/>
          </p:nvSpPr>
          <p:spPr>
            <a:xfrm>
              <a:off x="1956920" y="969683"/>
              <a:ext cx="1087485" cy="784830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square" rtlCol="0">
              <a:spAutoFit/>
            </a:bodyPr>
            <a:lstStyle/>
            <a:p>
              <a:pPr marL="84138" indent="-84138">
                <a:buFont typeface="Arial" panose="020B0604020202020204" pitchFamily="34" charset="0"/>
                <a:buChar char="•"/>
              </a:pPr>
              <a:r>
                <a:rPr lang="en-GB" sz="900" dirty="0">
                  <a:latin typeface="SassoonPrimaryInfant" pitchFamily="2" charset="0"/>
                </a:rPr>
                <a:t>All </a:t>
              </a:r>
              <a:r>
                <a:rPr lang="en-GB" sz="900" b="1" dirty="0">
                  <a:latin typeface="SassoonPrimaryInfant" pitchFamily="2" charset="0"/>
                </a:rPr>
                <a:t>angles</a:t>
              </a:r>
              <a:r>
                <a:rPr lang="en-GB" sz="900" dirty="0">
                  <a:latin typeface="SassoonPrimaryInfant" pitchFamily="2" charset="0"/>
                </a:rPr>
                <a:t> 90˚</a:t>
              </a:r>
            </a:p>
            <a:p>
              <a:pPr marL="84138" indent="-84138">
                <a:buFont typeface="Arial" panose="020B0604020202020204" pitchFamily="34" charset="0"/>
                <a:buChar char="•"/>
              </a:pPr>
              <a:r>
                <a:rPr lang="en-GB" sz="900" dirty="0">
                  <a:latin typeface="SassoonPrimaryInfant" pitchFamily="2" charset="0"/>
                </a:rPr>
                <a:t>Opposite </a:t>
              </a:r>
              <a:r>
                <a:rPr lang="en-GB" sz="900" b="1" dirty="0">
                  <a:latin typeface="SassoonPrimaryInfant" pitchFamily="2" charset="0"/>
                </a:rPr>
                <a:t>sides</a:t>
              </a:r>
              <a:r>
                <a:rPr lang="en-GB" sz="900" dirty="0">
                  <a:latin typeface="SassoonPrimaryInfant" pitchFamily="2" charset="0"/>
                </a:rPr>
                <a:t> are equal</a:t>
              </a:r>
            </a:p>
            <a:p>
              <a:pPr marL="84138" indent="-84138">
                <a:buFont typeface="Arial" panose="020B0604020202020204" pitchFamily="34" charset="0"/>
                <a:buChar char="•"/>
              </a:pPr>
              <a:r>
                <a:rPr lang="en-GB" sz="900" dirty="0">
                  <a:latin typeface="SassoonPrimaryInfant" pitchFamily="2" charset="0"/>
                </a:rPr>
                <a:t>Opposite </a:t>
              </a:r>
              <a:r>
                <a:rPr lang="en-GB" sz="900" b="1" dirty="0">
                  <a:latin typeface="SassoonPrimaryInfant" pitchFamily="2" charset="0"/>
                </a:rPr>
                <a:t>sides</a:t>
              </a:r>
              <a:r>
                <a:rPr lang="en-GB" sz="900" dirty="0">
                  <a:latin typeface="SassoonPrimaryInfant" pitchFamily="2" charset="0"/>
                </a:rPr>
                <a:t> parallel</a:t>
              </a:r>
              <a:endParaRPr lang="en-GB" sz="1050" dirty="0">
                <a:latin typeface="SassoonPrimaryInfant" pitchFamily="2" charset="0"/>
              </a:endParaRPr>
            </a:p>
          </p:txBody>
        </p:sp>
      </p:grpSp>
      <p:grpSp>
        <p:nvGrpSpPr>
          <p:cNvPr id="101" name="Group 100"/>
          <p:cNvGrpSpPr/>
          <p:nvPr/>
        </p:nvGrpSpPr>
        <p:grpSpPr>
          <a:xfrm>
            <a:off x="278385" y="5107827"/>
            <a:ext cx="1059436" cy="1482243"/>
            <a:chOff x="187780" y="1536814"/>
            <a:chExt cx="1059436" cy="1482243"/>
          </a:xfrm>
        </p:grpSpPr>
        <p:grpSp>
          <p:nvGrpSpPr>
            <p:cNvPr id="102" name="Group 101"/>
            <p:cNvGrpSpPr/>
            <p:nvPr/>
          </p:nvGrpSpPr>
          <p:grpSpPr>
            <a:xfrm>
              <a:off x="208725" y="1536814"/>
              <a:ext cx="1036673" cy="731225"/>
              <a:chOff x="-79343" y="1503452"/>
              <a:chExt cx="1036673" cy="731225"/>
            </a:xfrm>
          </p:grpSpPr>
          <p:sp>
            <p:nvSpPr>
              <p:cNvPr id="104" name="Diamond 103"/>
              <p:cNvSpPr/>
              <p:nvPr/>
            </p:nvSpPr>
            <p:spPr>
              <a:xfrm rot="3279847">
                <a:off x="73381" y="1350728"/>
                <a:ext cx="731225" cy="1036673"/>
              </a:xfrm>
              <a:prstGeom prst="diamond">
                <a:avLst/>
              </a:prstGeom>
              <a:solidFill>
                <a:schemeClr val="bg1"/>
              </a:solidFill>
              <a:ln w="28575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1600"/>
              </a:p>
            </p:txBody>
          </p:sp>
          <p:sp>
            <p:nvSpPr>
              <p:cNvPr id="105" name="TextBox 104"/>
              <p:cNvSpPr txBox="1"/>
              <p:nvPr/>
            </p:nvSpPr>
            <p:spPr>
              <a:xfrm>
                <a:off x="132620" y="1742106"/>
                <a:ext cx="647934" cy="253916"/>
              </a:xfrm>
              <a:prstGeom prst="rect">
                <a:avLst/>
              </a:prstGeom>
              <a:noFill/>
              <a:ln w="28575">
                <a:noFill/>
              </a:ln>
            </p:spPr>
            <p:txBody>
              <a:bodyPr wrap="none" rtlCol="0">
                <a:spAutoFit/>
              </a:bodyPr>
              <a:lstStyle/>
              <a:p>
                <a:r>
                  <a:rPr lang="en-GB" sz="1000" dirty="0">
                    <a:latin typeface="SassoonPrimaryInfant" pitchFamily="2" charset="0"/>
                  </a:rPr>
                  <a:t>rhombus</a:t>
                </a:r>
                <a:endParaRPr lang="en-GB" sz="1100" dirty="0">
                  <a:latin typeface="SassoonPrimaryInfant" pitchFamily="2" charset="0"/>
                </a:endParaRPr>
              </a:p>
            </p:txBody>
          </p:sp>
        </p:grpSp>
        <p:sp>
          <p:nvSpPr>
            <p:cNvPr id="103" name="TextBox 102"/>
            <p:cNvSpPr txBox="1"/>
            <p:nvPr/>
          </p:nvSpPr>
          <p:spPr>
            <a:xfrm>
              <a:off x="187780" y="2234227"/>
              <a:ext cx="1059436" cy="784830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square" rtlCol="0">
              <a:spAutoFit/>
            </a:bodyPr>
            <a:lstStyle/>
            <a:p>
              <a:pPr marL="84138" indent="-84138">
                <a:buFont typeface="Arial" panose="020B0604020202020204" pitchFamily="34" charset="0"/>
                <a:buChar char="•"/>
              </a:pPr>
              <a:r>
                <a:rPr lang="en-GB" sz="900" dirty="0">
                  <a:latin typeface="SassoonPrimaryInfant" pitchFamily="2" charset="0"/>
                </a:rPr>
                <a:t>Opposite </a:t>
              </a:r>
              <a:r>
                <a:rPr lang="en-GB" sz="900" b="1" dirty="0">
                  <a:latin typeface="SassoonPrimaryInfant" pitchFamily="2" charset="0"/>
                </a:rPr>
                <a:t>angles</a:t>
              </a:r>
              <a:r>
                <a:rPr lang="en-GB" sz="900" dirty="0">
                  <a:latin typeface="SassoonPrimaryInfant" pitchFamily="2" charset="0"/>
                </a:rPr>
                <a:t> equal</a:t>
              </a:r>
            </a:p>
            <a:p>
              <a:pPr marL="84138" indent="-84138">
                <a:buFont typeface="Arial" panose="020B0604020202020204" pitchFamily="34" charset="0"/>
                <a:buChar char="•"/>
              </a:pPr>
              <a:r>
                <a:rPr lang="en-GB" sz="900" dirty="0">
                  <a:latin typeface="SassoonPrimaryInfant" pitchFamily="2" charset="0"/>
                </a:rPr>
                <a:t>All </a:t>
              </a:r>
              <a:r>
                <a:rPr lang="en-GB" sz="900" b="1" dirty="0">
                  <a:latin typeface="SassoonPrimaryInfant" pitchFamily="2" charset="0"/>
                </a:rPr>
                <a:t>sides</a:t>
              </a:r>
              <a:r>
                <a:rPr lang="en-GB" sz="900" dirty="0">
                  <a:latin typeface="SassoonPrimaryInfant" pitchFamily="2" charset="0"/>
                </a:rPr>
                <a:t> equal</a:t>
              </a:r>
            </a:p>
            <a:p>
              <a:pPr marL="84138" indent="-84138">
                <a:buFont typeface="Arial" panose="020B0604020202020204" pitchFamily="34" charset="0"/>
                <a:buChar char="•"/>
              </a:pPr>
              <a:r>
                <a:rPr lang="en-GB" sz="900" dirty="0">
                  <a:latin typeface="SassoonPrimaryInfant" pitchFamily="2" charset="0"/>
                </a:rPr>
                <a:t>Opposite </a:t>
              </a:r>
              <a:r>
                <a:rPr lang="en-GB" sz="900" b="1" dirty="0">
                  <a:latin typeface="SassoonPrimaryInfant" pitchFamily="2" charset="0"/>
                </a:rPr>
                <a:t>sides</a:t>
              </a:r>
              <a:r>
                <a:rPr lang="en-GB" sz="900" dirty="0">
                  <a:latin typeface="SassoonPrimaryInfant" pitchFamily="2" charset="0"/>
                </a:rPr>
                <a:t> parallel</a:t>
              </a:r>
              <a:endParaRPr lang="en-GB" sz="1050" dirty="0">
                <a:latin typeface="SassoonPrimaryInfant" pitchFamily="2" charset="0"/>
              </a:endParaRPr>
            </a:p>
          </p:txBody>
        </p:sp>
      </p:grpSp>
      <p:grpSp>
        <p:nvGrpSpPr>
          <p:cNvPr id="106" name="Group 105"/>
          <p:cNvGrpSpPr/>
          <p:nvPr/>
        </p:nvGrpSpPr>
        <p:grpSpPr>
          <a:xfrm>
            <a:off x="3033306" y="3785311"/>
            <a:ext cx="1133023" cy="973834"/>
            <a:chOff x="241364" y="2496439"/>
            <a:chExt cx="1133023" cy="973834"/>
          </a:xfrm>
        </p:grpSpPr>
        <p:sp>
          <p:nvSpPr>
            <p:cNvPr id="107" name="Trapezoid 106"/>
            <p:cNvSpPr/>
            <p:nvPr/>
          </p:nvSpPr>
          <p:spPr>
            <a:xfrm>
              <a:off x="364733" y="2496439"/>
              <a:ext cx="826593" cy="466003"/>
            </a:xfrm>
            <a:prstGeom prst="trapezoid">
              <a:avLst/>
            </a:prstGeom>
            <a:solidFill>
              <a:schemeClr val="bg1"/>
            </a:solidFill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600"/>
            </a:p>
          </p:txBody>
        </p:sp>
        <p:sp>
          <p:nvSpPr>
            <p:cNvPr id="108" name="TextBox 107"/>
            <p:cNvSpPr txBox="1"/>
            <p:nvPr/>
          </p:nvSpPr>
          <p:spPr>
            <a:xfrm>
              <a:off x="419597" y="2609309"/>
              <a:ext cx="716863" cy="253916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GB" sz="1000" dirty="0">
                  <a:latin typeface="SassoonPrimaryInfant" pitchFamily="2" charset="0"/>
                </a:rPr>
                <a:t>trapezium</a:t>
              </a:r>
              <a:endParaRPr lang="en-GB" sz="1100" dirty="0">
                <a:latin typeface="SassoonPrimaryInfant" pitchFamily="2" charset="0"/>
              </a:endParaRPr>
            </a:p>
          </p:txBody>
        </p:sp>
        <p:sp>
          <p:nvSpPr>
            <p:cNvPr id="109" name="TextBox 108"/>
            <p:cNvSpPr txBox="1"/>
            <p:nvPr/>
          </p:nvSpPr>
          <p:spPr>
            <a:xfrm>
              <a:off x="241364" y="2962442"/>
              <a:ext cx="1133023" cy="507831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square" rtlCol="0">
              <a:spAutoFit/>
            </a:bodyPr>
            <a:lstStyle/>
            <a:p>
              <a:pPr marL="84138" indent="-84138">
                <a:buFont typeface="Arial" panose="020B0604020202020204" pitchFamily="34" charset="0"/>
                <a:buChar char="•"/>
              </a:pPr>
              <a:r>
                <a:rPr lang="en-GB" sz="900" b="1" dirty="0">
                  <a:latin typeface="SassoonPrimaryInfant" pitchFamily="2" charset="0"/>
                </a:rPr>
                <a:t>One pair </a:t>
              </a:r>
              <a:r>
                <a:rPr lang="en-GB" sz="900" dirty="0">
                  <a:latin typeface="SassoonPrimaryInfant" pitchFamily="2" charset="0"/>
                </a:rPr>
                <a:t>of opposite </a:t>
              </a:r>
              <a:r>
                <a:rPr lang="en-GB" sz="900" b="1" dirty="0">
                  <a:latin typeface="SassoonPrimaryInfant" pitchFamily="2" charset="0"/>
                </a:rPr>
                <a:t>sides</a:t>
              </a:r>
              <a:r>
                <a:rPr lang="en-GB" sz="900" dirty="0">
                  <a:latin typeface="SassoonPrimaryInfant" pitchFamily="2" charset="0"/>
                </a:rPr>
                <a:t> are parallel</a:t>
              </a:r>
              <a:endParaRPr lang="en-GB" sz="1050" dirty="0">
                <a:latin typeface="SassoonPrimaryInfant" pitchFamily="2" charset="0"/>
              </a:endParaRPr>
            </a:p>
          </p:txBody>
        </p:sp>
      </p:grpSp>
      <p:grpSp>
        <p:nvGrpSpPr>
          <p:cNvPr id="110" name="Group 109"/>
          <p:cNvGrpSpPr/>
          <p:nvPr/>
        </p:nvGrpSpPr>
        <p:grpSpPr>
          <a:xfrm>
            <a:off x="2971845" y="4875392"/>
            <a:ext cx="1234322" cy="1691902"/>
            <a:chOff x="2183112" y="2103686"/>
            <a:chExt cx="1234322" cy="1691902"/>
          </a:xfrm>
        </p:grpSpPr>
        <p:grpSp>
          <p:nvGrpSpPr>
            <p:cNvPr id="111" name="Group 110"/>
            <p:cNvGrpSpPr/>
            <p:nvPr/>
          </p:nvGrpSpPr>
          <p:grpSpPr>
            <a:xfrm>
              <a:off x="2483994" y="2103686"/>
              <a:ext cx="716405" cy="1013735"/>
              <a:chOff x="-1147011" y="3741314"/>
              <a:chExt cx="794086" cy="1536539"/>
            </a:xfrm>
            <a:solidFill>
              <a:schemeClr val="bg1"/>
            </a:solidFill>
          </p:grpSpPr>
          <p:grpSp>
            <p:nvGrpSpPr>
              <p:cNvPr id="114" name="Group 113"/>
              <p:cNvGrpSpPr/>
              <p:nvPr/>
            </p:nvGrpSpPr>
            <p:grpSpPr>
              <a:xfrm flipH="1">
                <a:off x="-749968" y="3741314"/>
                <a:ext cx="397043" cy="1536539"/>
                <a:chOff x="-1299411" y="3588914"/>
                <a:chExt cx="397043" cy="1536539"/>
              </a:xfrm>
              <a:grpFill/>
            </p:grpSpPr>
            <p:cxnSp>
              <p:nvCxnSpPr>
                <p:cNvPr id="118" name="Straight Connector 117"/>
                <p:cNvCxnSpPr/>
                <p:nvPr/>
              </p:nvCxnSpPr>
              <p:spPr>
                <a:xfrm flipH="1">
                  <a:off x="-1299411" y="3588914"/>
                  <a:ext cx="397043" cy="525886"/>
                </a:xfrm>
                <a:prstGeom prst="line">
                  <a:avLst/>
                </a:prstGeom>
                <a:grpFill/>
                <a:ln w="285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9" name="Straight Connector 118"/>
                <p:cNvCxnSpPr/>
                <p:nvPr/>
              </p:nvCxnSpPr>
              <p:spPr>
                <a:xfrm>
                  <a:off x="-1299411" y="4114800"/>
                  <a:ext cx="397043" cy="1010653"/>
                </a:xfrm>
                <a:prstGeom prst="line">
                  <a:avLst/>
                </a:prstGeom>
                <a:grpFill/>
                <a:ln w="285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15" name="Group 114"/>
              <p:cNvGrpSpPr/>
              <p:nvPr/>
            </p:nvGrpSpPr>
            <p:grpSpPr>
              <a:xfrm>
                <a:off x="-1147011" y="3741314"/>
                <a:ext cx="397043" cy="1536539"/>
                <a:chOff x="-1299411" y="3588914"/>
                <a:chExt cx="397043" cy="1536539"/>
              </a:xfrm>
              <a:grpFill/>
            </p:grpSpPr>
            <p:cxnSp>
              <p:nvCxnSpPr>
                <p:cNvPr id="116" name="Straight Connector 115"/>
                <p:cNvCxnSpPr/>
                <p:nvPr/>
              </p:nvCxnSpPr>
              <p:spPr>
                <a:xfrm flipH="1">
                  <a:off x="-1299411" y="3588914"/>
                  <a:ext cx="397043" cy="525886"/>
                </a:xfrm>
                <a:prstGeom prst="line">
                  <a:avLst/>
                </a:prstGeom>
                <a:grpFill/>
                <a:ln w="285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7" name="Straight Connector 116"/>
                <p:cNvCxnSpPr/>
                <p:nvPr/>
              </p:nvCxnSpPr>
              <p:spPr>
                <a:xfrm>
                  <a:off x="-1299411" y="4114800"/>
                  <a:ext cx="397043" cy="1010653"/>
                </a:xfrm>
                <a:prstGeom prst="line">
                  <a:avLst/>
                </a:prstGeom>
                <a:grpFill/>
                <a:ln w="285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112" name="TextBox 111"/>
            <p:cNvSpPr txBox="1"/>
            <p:nvPr/>
          </p:nvSpPr>
          <p:spPr>
            <a:xfrm>
              <a:off x="2653978" y="2401609"/>
              <a:ext cx="378630" cy="253916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GB" sz="1000" dirty="0">
                  <a:latin typeface="SassoonPrimaryInfant" pitchFamily="2" charset="0"/>
                </a:rPr>
                <a:t>kite</a:t>
              </a:r>
              <a:endParaRPr lang="en-GB" sz="1100" dirty="0">
                <a:latin typeface="SassoonPrimaryInfant" pitchFamily="2" charset="0"/>
              </a:endParaRPr>
            </a:p>
          </p:txBody>
        </p:sp>
        <p:sp>
          <p:nvSpPr>
            <p:cNvPr id="113" name="TextBox 112"/>
            <p:cNvSpPr txBox="1"/>
            <p:nvPr/>
          </p:nvSpPr>
          <p:spPr>
            <a:xfrm>
              <a:off x="2183112" y="3149257"/>
              <a:ext cx="1234322" cy="646331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square" rtlCol="0">
              <a:spAutoFit/>
            </a:bodyPr>
            <a:lstStyle/>
            <a:p>
              <a:pPr marL="84138" indent="-84138">
                <a:buFont typeface="Arial" panose="020B0604020202020204" pitchFamily="34" charset="0"/>
                <a:buChar char="•"/>
              </a:pPr>
              <a:r>
                <a:rPr lang="en-GB" sz="900" dirty="0">
                  <a:latin typeface="SassoonPrimaryInfant" pitchFamily="2" charset="0"/>
                </a:rPr>
                <a:t>One pair of opposite </a:t>
              </a:r>
              <a:r>
                <a:rPr lang="en-GB" sz="900" b="1" dirty="0">
                  <a:latin typeface="SassoonPrimaryInfant" pitchFamily="2" charset="0"/>
                </a:rPr>
                <a:t>angles</a:t>
              </a:r>
              <a:r>
                <a:rPr lang="en-GB" sz="900" dirty="0">
                  <a:latin typeface="SassoonPrimaryInfant" pitchFamily="2" charset="0"/>
                </a:rPr>
                <a:t> equal</a:t>
              </a:r>
            </a:p>
            <a:p>
              <a:pPr marL="84138" indent="-84138">
                <a:buFont typeface="Arial" panose="020B0604020202020204" pitchFamily="34" charset="0"/>
                <a:buChar char="•"/>
              </a:pPr>
              <a:r>
                <a:rPr lang="en-GB" sz="900" dirty="0">
                  <a:latin typeface="SassoonPrimaryInfant" pitchFamily="2" charset="0"/>
                </a:rPr>
                <a:t>Opposite </a:t>
              </a:r>
              <a:r>
                <a:rPr lang="en-GB" sz="900" b="1" dirty="0">
                  <a:latin typeface="SassoonPrimaryInfant" pitchFamily="2" charset="0"/>
                </a:rPr>
                <a:t>sides</a:t>
              </a:r>
              <a:r>
                <a:rPr lang="en-GB" sz="900" dirty="0">
                  <a:latin typeface="SassoonPrimaryInfant" pitchFamily="2" charset="0"/>
                </a:rPr>
                <a:t> are equal</a:t>
              </a:r>
            </a:p>
          </p:txBody>
        </p:sp>
      </p:grpSp>
      <p:grpSp>
        <p:nvGrpSpPr>
          <p:cNvPr id="120" name="Group 119"/>
          <p:cNvGrpSpPr/>
          <p:nvPr/>
        </p:nvGrpSpPr>
        <p:grpSpPr>
          <a:xfrm>
            <a:off x="1552352" y="5362184"/>
            <a:ext cx="1355179" cy="1064513"/>
            <a:chOff x="2012510" y="1471696"/>
            <a:chExt cx="1355179" cy="1064513"/>
          </a:xfrm>
        </p:grpSpPr>
        <p:sp>
          <p:nvSpPr>
            <p:cNvPr id="121" name="Parallelogram 120"/>
            <p:cNvSpPr/>
            <p:nvPr/>
          </p:nvSpPr>
          <p:spPr>
            <a:xfrm rot="10800000">
              <a:off x="2211754" y="1471696"/>
              <a:ext cx="1045928" cy="469764"/>
            </a:xfrm>
            <a:prstGeom prst="parallelogram">
              <a:avLst/>
            </a:prstGeom>
            <a:solidFill>
              <a:schemeClr val="bg1"/>
            </a:solidFill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600"/>
            </a:p>
          </p:txBody>
        </p:sp>
        <p:sp>
          <p:nvSpPr>
            <p:cNvPr id="122" name="TextBox 121"/>
            <p:cNvSpPr txBox="1"/>
            <p:nvPr/>
          </p:nvSpPr>
          <p:spPr>
            <a:xfrm>
              <a:off x="2277412" y="1579620"/>
              <a:ext cx="928459" cy="253916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GB" sz="1000" dirty="0">
                  <a:latin typeface="SassoonPrimaryInfant" pitchFamily="2" charset="0"/>
                </a:rPr>
                <a:t>parallelogram</a:t>
              </a:r>
              <a:endParaRPr lang="en-GB" sz="1100" dirty="0">
                <a:latin typeface="SassoonPrimaryInfant" pitchFamily="2" charset="0"/>
              </a:endParaRPr>
            </a:p>
          </p:txBody>
        </p:sp>
        <p:sp>
          <p:nvSpPr>
            <p:cNvPr id="123" name="TextBox 122"/>
            <p:cNvSpPr txBox="1"/>
            <p:nvPr/>
          </p:nvSpPr>
          <p:spPr>
            <a:xfrm>
              <a:off x="2012510" y="2028378"/>
              <a:ext cx="1355179" cy="507831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none" rtlCol="0">
              <a:spAutoFit/>
            </a:bodyPr>
            <a:lstStyle/>
            <a:p>
              <a:pPr marL="84138" indent="-84138">
                <a:buFont typeface="Arial" panose="020B0604020202020204" pitchFamily="34" charset="0"/>
                <a:buChar char="•"/>
              </a:pPr>
              <a:r>
                <a:rPr lang="en-GB" sz="900" dirty="0">
                  <a:latin typeface="SassoonPrimaryInfant" pitchFamily="2" charset="0"/>
                </a:rPr>
                <a:t>Opposite </a:t>
              </a:r>
              <a:r>
                <a:rPr lang="en-GB" sz="900" b="1" dirty="0">
                  <a:latin typeface="SassoonPrimaryInfant" pitchFamily="2" charset="0"/>
                </a:rPr>
                <a:t>angles</a:t>
              </a:r>
              <a:r>
                <a:rPr lang="en-GB" sz="900" dirty="0">
                  <a:latin typeface="SassoonPrimaryInfant" pitchFamily="2" charset="0"/>
                </a:rPr>
                <a:t> equal</a:t>
              </a:r>
            </a:p>
            <a:p>
              <a:pPr marL="84138" indent="-84138">
                <a:buFont typeface="Arial" panose="020B0604020202020204" pitchFamily="34" charset="0"/>
                <a:buChar char="•"/>
              </a:pPr>
              <a:r>
                <a:rPr lang="en-GB" sz="900" dirty="0">
                  <a:latin typeface="SassoonPrimaryInfant" pitchFamily="2" charset="0"/>
                </a:rPr>
                <a:t>Opposite </a:t>
              </a:r>
              <a:r>
                <a:rPr lang="en-GB" sz="900" b="1" dirty="0">
                  <a:latin typeface="SassoonPrimaryInfant" pitchFamily="2" charset="0"/>
                </a:rPr>
                <a:t>sides</a:t>
              </a:r>
              <a:r>
                <a:rPr lang="en-GB" sz="900" dirty="0">
                  <a:latin typeface="SassoonPrimaryInfant" pitchFamily="2" charset="0"/>
                </a:rPr>
                <a:t> equal</a:t>
              </a:r>
            </a:p>
            <a:p>
              <a:pPr marL="84138" indent="-84138">
                <a:buFont typeface="Arial" panose="020B0604020202020204" pitchFamily="34" charset="0"/>
                <a:buChar char="•"/>
              </a:pPr>
              <a:r>
                <a:rPr lang="en-GB" sz="900" dirty="0">
                  <a:latin typeface="SassoonPrimaryInfant" pitchFamily="2" charset="0"/>
                </a:rPr>
                <a:t>Opposite </a:t>
              </a:r>
              <a:r>
                <a:rPr lang="en-GB" sz="900" b="1" dirty="0">
                  <a:latin typeface="SassoonPrimaryInfant" pitchFamily="2" charset="0"/>
                </a:rPr>
                <a:t>sides</a:t>
              </a:r>
              <a:r>
                <a:rPr lang="en-GB" sz="900" dirty="0">
                  <a:latin typeface="SassoonPrimaryInfant" pitchFamily="2" charset="0"/>
                </a:rPr>
                <a:t> parallel</a:t>
              </a:r>
              <a:endParaRPr lang="en-GB" sz="1050" dirty="0">
                <a:latin typeface="SassoonPrimaryInfant" pitchFamily="2" charset="0"/>
              </a:endParaRPr>
            </a:p>
          </p:txBody>
        </p:sp>
      </p:grpSp>
      <p:sp>
        <p:nvSpPr>
          <p:cNvPr id="124" name="Rectangle 123"/>
          <p:cNvSpPr/>
          <p:nvPr/>
        </p:nvSpPr>
        <p:spPr>
          <a:xfrm rot="5400000">
            <a:off x="8006969" y="4933131"/>
            <a:ext cx="3017518" cy="329085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latin typeface="SassoonPrimaryInfant" pitchFamily="2" charset="0"/>
              </a:rPr>
              <a:t>Quadrilaterals</a:t>
            </a:r>
          </a:p>
        </p:txBody>
      </p:sp>
      <p:grpSp>
        <p:nvGrpSpPr>
          <p:cNvPr id="125" name="Group 124"/>
          <p:cNvGrpSpPr/>
          <p:nvPr/>
        </p:nvGrpSpPr>
        <p:grpSpPr>
          <a:xfrm>
            <a:off x="5245599" y="3739179"/>
            <a:ext cx="974898" cy="1343132"/>
            <a:chOff x="189829" y="338253"/>
            <a:chExt cx="974898" cy="1343132"/>
          </a:xfrm>
        </p:grpSpPr>
        <p:grpSp>
          <p:nvGrpSpPr>
            <p:cNvPr id="126" name="Group 125"/>
            <p:cNvGrpSpPr/>
            <p:nvPr/>
          </p:nvGrpSpPr>
          <p:grpSpPr>
            <a:xfrm>
              <a:off x="380959" y="338253"/>
              <a:ext cx="684945" cy="684945"/>
              <a:chOff x="55253" y="327433"/>
              <a:chExt cx="684945" cy="684945"/>
            </a:xfrm>
          </p:grpSpPr>
          <p:sp>
            <p:nvSpPr>
              <p:cNvPr id="128" name="Rectangle 127"/>
              <p:cNvSpPr/>
              <p:nvPr/>
            </p:nvSpPr>
            <p:spPr>
              <a:xfrm>
                <a:off x="55253" y="327433"/>
                <a:ext cx="684945" cy="684945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1600"/>
              </a:p>
            </p:txBody>
          </p:sp>
          <p:sp>
            <p:nvSpPr>
              <p:cNvPr id="129" name="TextBox 128"/>
              <p:cNvSpPr txBox="1"/>
              <p:nvPr/>
            </p:nvSpPr>
            <p:spPr>
              <a:xfrm>
                <a:off x="134951" y="541291"/>
                <a:ext cx="540533" cy="253916"/>
              </a:xfrm>
              <a:prstGeom prst="rect">
                <a:avLst/>
              </a:prstGeom>
              <a:noFill/>
              <a:ln w="28575">
                <a:noFill/>
              </a:ln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GB" sz="1000" dirty="0">
                    <a:latin typeface="SassoonPrimaryInfant" pitchFamily="2" charset="0"/>
                  </a:rPr>
                  <a:t>square</a:t>
                </a:r>
                <a:endParaRPr lang="en-GB" sz="1100" dirty="0">
                  <a:latin typeface="SassoonPrimaryInfant" pitchFamily="2" charset="0"/>
                </a:endParaRPr>
              </a:p>
            </p:txBody>
          </p:sp>
        </p:grpSp>
        <p:sp>
          <p:nvSpPr>
            <p:cNvPr id="127" name="TextBox 126"/>
            <p:cNvSpPr txBox="1"/>
            <p:nvPr/>
          </p:nvSpPr>
          <p:spPr>
            <a:xfrm>
              <a:off x="189829" y="1035054"/>
              <a:ext cx="974898" cy="646331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square" rtlCol="0">
              <a:spAutoFit/>
            </a:bodyPr>
            <a:lstStyle/>
            <a:p>
              <a:pPr marL="84138" indent="-84138">
                <a:buFont typeface="Arial" panose="020B0604020202020204" pitchFamily="34" charset="0"/>
                <a:buChar char="•"/>
              </a:pPr>
              <a:r>
                <a:rPr lang="en-GB" sz="900" dirty="0">
                  <a:latin typeface="SassoonPrimaryInfant" pitchFamily="2" charset="0"/>
                </a:rPr>
                <a:t>All </a:t>
              </a:r>
              <a:r>
                <a:rPr lang="en-GB" sz="900" b="1" dirty="0">
                  <a:latin typeface="SassoonPrimaryInfant" pitchFamily="2" charset="0"/>
                </a:rPr>
                <a:t>angles</a:t>
              </a:r>
              <a:r>
                <a:rPr lang="en-GB" sz="900" dirty="0">
                  <a:latin typeface="SassoonPrimaryInfant" pitchFamily="2" charset="0"/>
                </a:rPr>
                <a:t> 90˚</a:t>
              </a:r>
            </a:p>
            <a:p>
              <a:pPr marL="84138" indent="-84138">
                <a:buFont typeface="Arial" panose="020B0604020202020204" pitchFamily="34" charset="0"/>
                <a:buChar char="•"/>
              </a:pPr>
              <a:r>
                <a:rPr lang="en-GB" sz="900" dirty="0">
                  <a:latin typeface="SassoonPrimaryInfant" pitchFamily="2" charset="0"/>
                </a:rPr>
                <a:t>All </a:t>
              </a:r>
              <a:r>
                <a:rPr lang="en-GB" sz="900" b="1" dirty="0">
                  <a:latin typeface="SassoonPrimaryInfant" pitchFamily="2" charset="0"/>
                </a:rPr>
                <a:t>sides</a:t>
              </a:r>
              <a:r>
                <a:rPr lang="en-GB" sz="900" dirty="0">
                  <a:latin typeface="SassoonPrimaryInfant" pitchFamily="2" charset="0"/>
                </a:rPr>
                <a:t> equal</a:t>
              </a:r>
            </a:p>
            <a:p>
              <a:pPr marL="84138" indent="-84138">
                <a:buFont typeface="Arial" panose="020B0604020202020204" pitchFamily="34" charset="0"/>
                <a:buChar char="•"/>
              </a:pPr>
              <a:r>
                <a:rPr lang="en-GB" sz="900" dirty="0">
                  <a:latin typeface="SassoonPrimaryInfant" pitchFamily="2" charset="0"/>
                </a:rPr>
                <a:t>Opposite </a:t>
              </a:r>
              <a:r>
                <a:rPr lang="en-GB" sz="900" b="1" dirty="0">
                  <a:latin typeface="SassoonPrimaryInfant" pitchFamily="2" charset="0"/>
                </a:rPr>
                <a:t>sides</a:t>
              </a:r>
              <a:r>
                <a:rPr lang="en-GB" sz="900" dirty="0">
                  <a:latin typeface="SassoonPrimaryInfant" pitchFamily="2" charset="0"/>
                </a:rPr>
                <a:t> parallel</a:t>
              </a:r>
              <a:endParaRPr lang="en-GB" sz="1050" dirty="0">
                <a:latin typeface="SassoonPrimaryInfant" pitchFamily="2" charset="0"/>
              </a:endParaRPr>
            </a:p>
          </p:txBody>
        </p:sp>
      </p:grpSp>
      <p:grpSp>
        <p:nvGrpSpPr>
          <p:cNvPr id="130" name="Group 129"/>
          <p:cNvGrpSpPr/>
          <p:nvPr/>
        </p:nvGrpSpPr>
        <p:grpSpPr>
          <a:xfrm>
            <a:off x="6710657" y="3754997"/>
            <a:ext cx="1087485" cy="1329183"/>
            <a:chOff x="1956920" y="425330"/>
            <a:chExt cx="1087485" cy="1329183"/>
          </a:xfrm>
        </p:grpSpPr>
        <p:grpSp>
          <p:nvGrpSpPr>
            <p:cNvPr id="131" name="Group 130"/>
            <p:cNvGrpSpPr/>
            <p:nvPr/>
          </p:nvGrpSpPr>
          <p:grpSpPr>
            <a:xfrm>
              <a:off x="2058762" y="425330"/>
              <a:ext cx="972867" cy="509081"/>
              <a:chOff x="1952135" y="427654"/>
              <a:chExt cx="972867" cy="509081"/>
            </a:xfrm>
          </p:grpSpPr>
          <p:sp>
            <p:nvSpPr>
              <p:cNvPr id="133" name="Rectangle 132"/>
              <p:cNvSpPr/>
              <p:nvPr/>
            </p:nvSpPr>
            <p:spPr>
              <a:xfrm>
                <a:off x="1952135" y="427654"/>
                <a:ext cx="972867" cy="509081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1600"/>
              </a:p>
            </p:txBody>
          </p:sp>
          <p:sp>
            <p:nvSpPr>
              <p:cNvPr id="134" name="TextBox 133"/>
              <p:cNvSpPr txBox="1"/>
              <p:nvPr/>
            </p:nvSpPr>
            <p:spPr>
              <a:xfrm>
                <a:off x="2112814" y="554435"/>
                <a:ext cx="678391" cy="253916"/>
              </a:xfrm>
              <a:prstGeom prst="rect">
                <a:avLst/>
              </a:prstGeom>
              <a:noFill/>
              <a:ln w="28575">
                <a:noFill/>
              </a:ln>
            </p:spPr>
            <p:txBody>
              <a:bodyPr wrap="none" rtlCol="0">
                <a:spAutoFit/>
              </a:bodyPr>
              <a:lstStyle/>
              <a:p>
                <a:r>
                  <a:rPr lang="en-GB" sz="1000" dirty="0">
                    <a:latin typeface="SassoonPrimaryInfant" pitchFamily="2" charset="0"/>
                  </a:rPr>
                  <a:t>rectangle</a:t>
                </a:r>
                <a:endParaRPr lang="en-GB" sz="1100" dirty="0">
                  <a:latin typeface="SassoonPrimaryInfant" pitchFamily="2" charset="0"/>
                </a:endParaRPr>
              </a:p>
            </p:txBody>
          </p:sp>
        </p:grpSp>
        <p:sp>
          <p:nvSpPr>
            <p:cNvPr id="132" name="TextBox 131"/>
            <p:cNvSpPr txBox="1"/>
            <p:nvPr/>
          </p:nvSpPr>
          <p:spPr>
            <a:xfrm>
              <a:off x="1956920" y="969683"/>
              <a:ext cx="1087485" cy="784830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square" rtlCol="0">
              <a:spAutoFit/>
            </a:bodyPr>
            <a:lstStyle/>
            <a:p>
              <a:pPr marL="84138" indent="-84138">
                <a:buFont typeface="Arial" panose="020B0604020202020204" pitchFamily="34" charset="0"/>
                <a:buChar char="•"/>
              </a:pPr>
              <a:r>
                <a:rPr lang="en-GB" sz="900" dirty="0">
                  <a:latin typeface="SassoonPrimaryInfant" pitchFamily="2" charset="0"/>
                </a:rPr>
                <a:t>All </a:t>
              </a:r>
              <a:r>
                <a:rPr lang="en-GB" sz="900" b="1" dirty="0">
                  <a:latin typeface="SassoonPrimaryInfant" pitchFamily="2" charset="0"/>
                </a:rPr>
                <a:t>angles</a:t>
              </a:r>
              <a:r>
                <a:rPr lang="en-GB" sz="900" dirty="0">
                  <a:latin typeface="SassoonPrimaryInfant" pitchFamily="2" charset="0"/>
                </a:rPr>
                <a:t> 90˚</a:t>
              </a:r>
            </a:p>
            <a:p>
              <a:pPr marL="84138" indent="-84138">
                <a:buFont typeface="Arial" panose="020B0604020202020204" pitchFamily="34" charset="0"/>
                <a:buChar char="•"/>
              </a:pPr>
              <a:r>
                <a:rPr lang="en-GB" sz="900" dirty="0">
                  <a:latin typeface="SassoonPrimaryInfant" pitchFamily="2" charset="0"/>
                </a:rPr>
                <a:t>Opposite </a:t>
              </a:r>
              <a:r>
                <a:rPr lang="en-GB" sz="900" b="1" dirty="0">
                  <a:latin typeface="SassoonPrimaryInfant" pitchFamily="2" charset="0"/>
                </a:rPr>
                <a:t>sides</a:t>
              </a:r>
              <a:r>
                <a:rPr lang="en-GB" sz="900" dirty="0">
                  <a:latin typeface="SassoonPrimaryInfant" pitchFamily="2" charset="0"/>
                </a:rPr>
                <a:t> are equal</a:t>
              </a:r>
            </a:p>
            <a:p>
              <a:pPr marL="84138" indent="-84138">
                <a:buFont typeface="Arial" panose="020B0604020202020204" pitchFamily="34" charset="0"/>
                <a:buChar char="•"/>
              </a:pPr>
              <a:r>
                <a:rPr lang="en-GB" sz="900" dirty="0">
                  <a:latin typeface="SassoonPrimaryInfant" pitchFamily="2" charset="0"/>
                </a:rPr>
                <a:t>Opposite </a:t>
              </a:r>
              <a:r>
                <a:rPr lang="en-GB" sz="900" b="1" dirty="0">
                  <a:latin typeface="SassoonPrimaryInfant" pitchFamily="2" charset="0"/>
                </a:rPr>
                <a:t>sides</a:t>
              </a:r>
              <a:r>
                <a:rPr lang="en-GB" sz="900" dirty="0">
                  <a:latin typeface="SassoonPrimaryInfant" pitchFamily="2" charset="0"/>
                </a:rPr>
                <a:t> parallel</a:t>
              </a:r>
              <a:endParaRPr lang="en-GB" sz="1050" dirty="0">
                <a:latin typeface="SassoonPrimaryInfant" pitchFamily="2" charset="0"/>
              </a:endParaRPr>
            </a:p>
          </p:txBody>
        </p:sp>
      </p:grpSp>
      <p:grpSp>
        <p:nvGrpSpPr>
          <p:cNvPr id="135" name="Group 134"/>
          <p:cNvGrpSpPr/>
          <p:nvPr/>
        </p:nvGrpSpPr>
        <p:grpSpPr>
          <a:xfrm>
            <a:off x="5337467" y="5107827"/>
            <a:ext cx="1059436" cy="1482243"/>
            <a:chOff x="187780" y="1536814"/>
            <a:chExt cx="1059436" cy="1482243"/>
          </a:xfrm>
        </p:grpSpPr>
        <p:grpSp>
          <p:nvGrpSpPr>
            <p:cNvPr id="136" name="Group 135"/>
            <p:cNvGrpSpPr/>
            <p:nvPr/>
          </p:nvGrpSpPr>
          <p:grpSpPr>
            <a:xfrm>
              <a:off x="208725" y="1536814"/>
              <a:ext cx="1036673" cy="731225"/>
              <a:chOff x="-79343" y="1503452"/>
              <a:chExt cx="1036673" cy="731225"/>
            </a:xfrm>
          </p:grpSpPr>
          <p:sp>
            <p:nvSpPr>
              <p:cNvPr id="138" name="Diamond 137"/>
              <p:cNvSpPr/>
              <p:nvPr/>
            </p:nvSpPr>
            <p:spPr>
              <a:xfrm rot="3279847">
                <a:off x="73381" y="1350728"/>
                <a:ext cx="731225" cy="1036673"/>
              </a:xfrm>
              <a:prstGeom prst="diamond">
                <a:avLst/>
              </a:prstGeom>
              <a:solidFill>
                <a:schemeClr val="bg1"/>
              </a:solidFill>
              <a:ln w="28575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1600"/>
              </a:p>
            </p:txBody>
          </p:sp>
          <p:sp>
            <p:nvSpPr>
              <p:cNvPr id="139" name="TextBox 138"/>
              <p:cNvSpPr txBox="1"/>
              <p:nvPr/>
            </p:nvSpPr>
            <p:spPr>
              <a:xfrm>
                <a:off x="132620" y="1742106"/>
                <a:ext cx="647934" cy="253916"/>
              </a:xfrm>
              <a:prstGeom prst="rect">
                <a:avLst/>
              </a:prstGeom>
              <a:noFill/>
              <a:ln w="28575">
                <a:noFill/>
              </a:ln>
            </p:spPr>
            <p:txBody>
              <a:bodyPr wrap="none" rtlCol="0">
                <a:spAutoFit/>
              </a:bodyPr>
              <a:lstStyle/>
              <a:p>
                <a:r>
                  <a:rPr lang="en-GB" sz="1000" dirty="0">
                    <a:latin typeface="SassoonPrimaryInfant" pitchFamily="2" charset="0"/>
                  </a:rPr>
                  <a:t>rhombus</a:t>
                </a:r>
                <a:endParaRPr lang="en-GB" sz="1100" dirty="0">
                  <a:latin typeface="SassoonPrimaryInfant" pitchFamily="2" charset="0"/>
                </a:endParaRPr>
              </a:p>
            </p:txBody>
          </p:sp>
        </p:grpSp>
        <p:sp>
          <p:nvSpPr>
            <p:cNvPr id="137" name="TextBox 136"/>
            <p:cNvSpPr txBox="1"/>
            <p:nvPr/>
          </p:nvSpPr>
          <p:spPr>
            <a:xfrm>
              <a:off x="187780" y="2234227"/>
              <a:ext cx="1059436" cy="784830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square" rtlCol="0">
              <a:spAutoFit/>
            </a:bodyPr>
            <a:lstStyle/>
            <a:p>
              <a:pPr marL="84138" indent="-84138">
                <a:buFont typeface="Arial" panose="020B0604020202020204" pitchFamily="34" charset="0"/>
                <a:buChar char="•"/>
              </a:pPr>
              <a:r>
                <a:rPr lang="en-GB" sz="900" dirty="0">
                  <a:latin typeface="SassoonPrimaryInfant" pitchFamily="2" charset="0"/>
                </a:rPr>
                <a:t>Opposite </a:t>
              </a:r>
              <a:r>
                <a:rPr lang="en-GB" sz="900" b="1" dirty="0">
                  <a:latin typeface="SassoonPrimaryInfant" pitchFamily="2" charset="0"/>
                </a:rPr>
                <a:t>angles</a:t>
              </a:r>
              <a:r>
                <a:rPr lang="en-GB" sz="900" dirty="0">
                  <a:latin typeface="SassoonPrimaryInfant" pitchFamily="2" charset="0"/>
                </a:rPr>
                <a:t> equal</a:t>
              </a:r>
            </a:p>
            <a:p>
              <a:pPr marL="84138" indent="-84138">
                <a:buFont typeface="Arial" panose="020B0604020202020204" pitchFamily="34" charset="0"/>
                <a:buChar char="•"/>
              </a:pPr>
              <a:r>
                <a:rPr lang="en-GB" sz="900" dirty="0">
                  <a:latin typeface="SassoonPrimaryInfant" pitchFamily="2" charset="0"/>
                </a:rPr>
                <a:t>All </a:t>
              </a:r>
              <a:r>
                <a:rPr lang="en-GB" sz="900" b="1" dirty="0">
                  <a:latin typeface="SassoonPrimaryInfant" pitchFamily="2" charset="0"/>
                </a:rPr>
                <a:t>sides</a:t>
              </a:r>
              <a:r>
                <a:rPr lang="en-GB" sz="900" dirty="0">
                  <a:latin typeface="SassoonPrimaryInfant" pitchFamily="2" charset="0"/>
                </a:rPr>
                <a:t> equal</a:t>
              </a:r>
            </a:p>
            <a:p>
              <a:pPr marL="84138" indent="-84138">
                <a:buFont typeface="Arial" panose="020B0604020202020204" pitchFamily="34" charset="0"/>
                <a:buChar char="•"/>
              </a:pPr>
              <a:r>
                <a:rPr lang="en-GB" sz="900" dirty="0">
                  <a:latin typeface="SassoonPrimaryInfant" pitchFamily="2" charset="0"/>
                </a:rPr>
                <a:t>Opposite </a:t>
              </a:r>
              <a:r>
                <a:rPr lang="en-GB" sz="900" b="1" dirty="0">
                  <a:latin typeface="SassoonPrimaryInfant" pitchFamily="2" charset="0"/>
                </a:rPr>
                <a:t>sides</a:t>
              </a:r>
              <a:r>
                <a:rPr lang="en-GB" sz="900" dirty="0">
                  <a:latin typeface="SassoonPrimaryInfant" pitchFamily="2" charset="0"/>
                </a:rPr>
                <a:t> parallel</a:t>
              </a:r>
              <a:endParaRPr lang="en-GB" sz="1050" dirty="0">
                <a:latin typeface="SassoonPrimaryInfant" pitchFamily="2" charset="0"/>
              </a:endParaRPr>
            </a:p>
          </p:txBody>
        </p:sp>
      </p:grpSp>
      <p:grpSp>
        <p:nvGrpSpPr>
          <p:cNvPr id="140" name="Group 139"/>
          <p:cNvGrpSpPr/>
          <p:nvPr/>
        </p:nvGrpSpPr>
        <p:grpSpPr>
          <a:xfrm>
            <a:off x="8092388" y="3785311"/>
            <a:ext cx="1133023" cy="973834"/>
            <a:chOff x="241364" y="2496439"/>
            <a:chExt cx="1133023" cy="973834"/>
          </a:xfrm>
        </p:grpSpPr>
        <p:sp>
          <p:nvSpPr>
            <p:cNvPr id="141" name="Trapezoid 140"/>
            <p:cNvSpPr/>
            <p:nvPr/>
          </p:nvSpPr>
          <p:spPr>
            <a:xfrm>
              <a:off x="364733" y="2496439"/>
              <a:ext cx="826593" cy="466003"/>
            </a:xfrm>
            <a:prstGeom prst="trapezoid">
              <a:avLst/>
            </a:prstGeom>
            <a:solidFill>
              <a:schemeClr val="bg1"/>
            </a:solidFill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600"/>
            </a:p>
          </p:txBody>
        </p:sp>
        <p:sp>
          <p:nvSpPr>
            <p:cNvPr id="142" name="TextBox 141"/>
            <p:cNvSpPr txBox="1"/>
            <p:nvPr/>
          </p:nvSpPr>
          <p:spPr>
            <a:xfrm>
              <a:off x="419597" y="2609309"/>
              <a:ext cx="716863" cy="253916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GB" sz="1000" dirty="0">
                  <a:latin typeface="SassoonPrimaryInfant" pitchFamily="2" charset="0"/>
                </a:rPr>
                <a:t>trapezium</a:t>
              </a:r>
              <a:endParaRPr lang="en-GB" sz="1100" dirty="0">
                <a:latin typeface="SassoonPrimaryInfant" pitchFamily="2" charset="0"/>
              </a:endParaRPr>
            </a:p>
          </p:txBody>
        </p:sp>
        <p:sp>
          <p:nvSpPr>
            <p:cNvPr id="143" name="TextBox 142"/>
            <p:cNvSpPr txBox="1"/>
            <p:nvPr/>
          </p:nvSpPr>
          <p:spPr>
            <a:xfrm>
              <a:off x="241364" y="2962442"/>
              <a:ext cx="1133023" cy="507831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square" rtlCol="0">
              <a:spAutoFit/>
            </a:bodyPr>
            <a:lstStyle/>
            <a:p>
              <a:pPr marL="84138" indent="-84138">
                <a:buFont typeface="Arial" panose="020B0604020202020204" pitchFamily="34" charset="0"/>
                <a:buChar char="•"/>
              </a:pPr>
              <a:r>
                <a:rPr lang="en-GB" sz="900" b="1" dirty="0">
                  <a:latin typeface="SassoonPrimaryInfant" pitchFamily="2" charset="0"/>
                </a:rPr>
                <a:t>One pair </a:t>
              </a:r>
              <a:r>
                <a:rPr lang="en-GB" sz="900" dirty="0">
                  <a:latin typeface="SassoonPrimaryInfant" pitchFamily="2" charset="0"/>
                </a:rPr>
                <a:t>of opposite </a:t>
              </a:r>
              <a:r>
                <a:rPr lang="en-GB" sz="900" b="1" dirty="0">
                  <a:latin typeface="SassoonPrimaryInfant" pitchFamily="2" charset="0"/>
                </a:rPr>
                <a:t>sides</a:t>
              </a:r>
              <a:r>
                <a:rPr lang="en-GB" sz="900" dirty="0">
                  <a:latin typeface="SassoonPrimaryInfant" pitchFamily="2" charset="0"/>
                </a:rPr>
                <a:t> are parallel</a:t>
              </a:r>
              <a:endParaRPr lang="en-GB" sz="1050" dirty="0">
                <a:latin typeface="SassoonPrimaryInfant" pitchFamily="2" charset="0"/>
              </a:endParaRPr>
            </a:p>
          </p:txBody>
        </p:sp>
      </p:grpSp>
      <p:grpSp>
        <p:nvGrpSpPr>
          <p:cNvPr id="144" name="Group 143"/>
          <p:cNvGrpSpPr/>
          <p:nvPr/>
        </p:nvGrpSpPr>
        <p:grpSpPr>
          <a:xfrm>
            <a:off x="8030927" y="4875392"/>
            <a:ext cx="1234322" cy="1691902"/>
            <a:chOff x="2183112" y="2103686"/>
            <a:chExt cx="1234322" cy="1691902"/>
          </a:xfrm>
        </p:grpSpPr>
        <p:grpSp>
          <p:nvGrpSpPr>
            <p:cNvPr id="145" name="Group 144"/>
            <p:cNvGrpSpPr/>
            <p:nvPr/>
          </p:nvGrpSpPr>
          <p:grpSpPr>
            <a:xfrm>
              <a:off x="2483994" y="2103686"/>
              <a:ext cx="716405" cy="1013735"/>
              <a:chOff x="-1147011" y="3741314"/>
              <a:chExt cx="794086" cy="1536539"/>
            </a:xfrm>
            <a:solidFill>
              <a:schemeClr val="bg1"/>
            </a:solidFill>
          </p:grpSpPr>
          <p:grpSp>
            <p:nvGrpSpPr>
              <p:cNvPr id="148" name="Group 147"/>
              <p:cNvGrpSpPr/>
              <p:nvPr/>
            </p:nvGrpSpPr>
            <p:grpSpPr>
              <a:xfrm flipH="1">
                <a:off x="-749968" y="3741314"/>
                <a:ext cx="397043" cy="1536539"/>
                <a:chOff x="-1299411" y="3588914"/>
                <a:chExt cx="397043" cy="1536539"/>
              </a:xfrm>
              <a:grpFill/>
            </p:grpSpPr>
            <p:cxnSp>
              <p:nvCxnSpPr>
                <p:cNvPr id="152" name="Straight Connector 151"/>
                <p:cNvCxnSpPr/>
                <p:nvPr/>
              </p:nvCxnSpPr>
              <p:spPr>
                <a:xfrm flipH="1">
                  <a:off x="-1299411" y="3588914"/>
                  <a:ext cx="397043" cy="525886"/>
                </a:xfrm>
                <a:prstGeom prst="line">
                  <a:avLst/>
                </a:prstGeom>
                <a:grpFill/>
                <a:ln w="285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3" name="Straight Connector 152"/>
                <p:cNvCxnSpPr/>
                <p:nvPr/>
              </p:nvCxnSpPr>
              <p:spPr>
                <a:xfrm>
                  <a:off x="-1299411" y="4114800"/>
                  <a:ext cx="397043" cy="1010653"/>
                </a:xfrm>
                <a:prstGeom prst="line">
                  <a:avLst/>
                </a:prstGeom>
                <a:grpFill/>
                <a:ln w="285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49" name="Group 148"/>
              <p:cNvGrpSpPr/>
              <p:nvPr/>
            </p:nvGrpSpPr>
            <p:grpSpPr>
              <a:xfrm>
                <a:off x="-1147011" y="3741314"/>
                <a:ext cx="397043" cy="1536539"/>
                <a:chOff x="-1299411" y="3588914"/>
                <a:chExt cx="397043" cy="1536539"/>
              </a:xfrm>
              <a:grpFill/>
            </p:grpSpPr>
            <p:cxnSp>
              <p:nvCxnSpPr>
                <p:cNvPr id="150" name="Straight Connector 149"/>
                <p:cNvCxnSpPr/>
                <p:nvPr/>
              </p:nvCxnSpPr>
              <p:spPr>
                <a:xfrm flipH="1">
                  <a:off x="-1299411" y="3588914"/>
                  <a:ext cx="397043" cy="525886"/>
                </a:xfrm>
                <a:prstGeom prst="line">
                  <a:avLst/>
                </a:prstGeom>
                <a:grpFill/>
                <a:ln w="285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1" name="Straight Connector 150"/>
                <p:cNvCxnSpPr/>
                <p:nvPr/>
              </p:nvCxnSpPr>
              <p:spPr>
                <a:xfrm>
                  <a:off x="-1299411" y="4114800"/>
                  <a:ext cx="397043" cy="1010653"/>
                </a:xfrm>
                <a:prstGeom prst="line">
                  <a:avLst/>
                </a:prstGeom>
                <a:grpFill/>
                <a:ln w="285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146" name="TextBox 145"/>
            <p:cNvSpPr txBox="1"/>
            <p:nvPr/>
          </p:nvSpPr>
          <p:spPr>
            <a:xfrm>
              <a:off x="2653978" y="2401609"/>
              <a:ext cx="378630" cy="253916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GB" sz="1000" dirty="0">
                  <a:latin typeface="SassoonPrimaryInfant" pitchFamily="2" charset="0"/>
                </a:rPr>
                <a:t>kite</a:t>
              </a:r>
              <a:endParaRPr lang="en-GB" sz="1100" dirty="0">
                <a:latin typeface="SassoonPrimaryInfant" pitchFamily="2" charset="0"/>
              </a:endParaRPr>
            </a:p>
          </p:txBody>
        </p:sp>
        <p:sp>
          <p:nvSpPr>
            <p:cNvPr id="147" name="TextBox 146"/>
            <p:cNvSpPr txBox="1"/>
            <p:nvPr/>
          </p:nvSpPr>
          <p:spPr>
            <a:xfrm>
              <a:off x="2183112" y="3149257"/>
              <a:ext cx="1234322" cy="646331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square" rtlCol="0">
              <a:spAutoFit/>
            </a:bodyPr>
            <a:lstStyle/>
            <a:p>
              <a:pPr marL="84138" indent="-84138">
                <a:buFont typeface="Arial" panose="020B0604020202020204" pitchFamily="34" charset="0"/>
                <a:buChar char="•"/>
              </a:pPr>
              <a:r>
                <a:rPr lang="en-GB" sz="900" dirty="0">
                  <a:latin typeface="SassoonPrimaryInfant" pitchFamily="2" charset="0"/>
                </a:rPr>
                <a:t>One pair of opposite </a:t>
              </a:r>
              <a:r>
                <a:rPr lang="en-GB" sz="900" b="1" dirty="0">
                  <a:latin typeface="SassoonPrimaryInfant" pitchFamily="2" charset="0"/>
                </a:rPr>
                <a:t>angles</a:t>
              </a:r>
              <a:r>
                <a:rPr lang="en-GB" sz="900" dirty="0">
                  <a:latin typeface="SassoonPrimaryInfant" pitchFamily="2" charset="0"/>
                </a:rPr>
                <a:t> equal</a:t>
              </a:r>
            </a:p>
            <a:p>
              <a:pPr marL="84138" indent="-84138">
                <a:buFont typeface="Arial" panose="020B0604020202020204" pitchFamily="34" charset="0"/>
                <a:buChar char="•"/>
              </a:pPr>
              <a:r>
                <a:rPr lang="en-GB" sz="900" dirty="0">
                  <a:latin typeface="SassoonPrimaryInfant" pitchFamily="2" charset="0"/>
                </a:rPr>
                <a:t>Opposite </a:t>
              </a:r>
              <a:r>
                <a:rPr lang="en-GB" sz="900" b="1" dirty="0">
                  <a:latin typeface="SassoonPrimaryInfant" pitchFamily="2" charset="0"/>
                </a:rPr>
                <a:t>sides</a:t>
              </a:r>
              <a:r>
                <a:rPr lang="en-GB" sz="900" dirty="0">
                  <a:latin typeface="SassoonPrimaryInfant" pitchFamily="2" charset="0"/>
                </a:rPr>
                <a:t> are equal</a:t>
              </a:r>
            </a:p>
          </p:txBody>
        </p:sp>
      </p:grpSp>
      <p:grpSp>
        <p:nvGrpSpPr>
          <p:cNvPr id="154" name="Group 153"/>
          <p:cNvGrpSpPr/>
          <p:nvPr/>
        </p:nvGrpSpPr>
        <p:grpSpPr>
          <a:xfrm>
            <a:off x="6611434" y="5362184"/>
            <a:ext cx="1355179" cy="1064513"/>
            <a:chOff x="2012510" y="1471696"/>
            <a:chExt cx="1355179" cy="1064513"/>
          </a:xfrm>
        </p:grpSpPr>
        <p:sp>
          <p:nvSpPr>
            <p:cNvPr id="155" name="Parallelogram 154"/>
            <p:cNvSpPr/>
            <p:nvPr/>
          </p:nvSpPr>
          <p:spPr>
            <a:xfrm rot="10800000">
              <a:off x="2211754" y="1471696"/>
              <a:ext cx="1045928" cy="469764"/>
            </a:xfrm>
            <a:prstGeom prst="parallelogram">
              <a:avLst/>
            </a:prstGeom>
            <a:solidFill>
              <a:schemeClr val="bg1"/>
            </a:solidFill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600"/>
            </a:p>
          </p:txBody>
        </p:sp>
        <p:sp>
          <p:nvSpPr>
            <p:cNvPr id="156" name="TextBox 155"/>
            <p:cNvSpPr txBox="1"/>
            <p:nvPr/>
          </p:nvSpPr>
          <p:spPr>
            <a:xfrm>
              <a:off x="2277412" y="1579620"/>
              <a:ext cx="928459" cy="253916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GB" sz="1000" dirty="0">
                  <a:latin typeface="SassoonPrimaryInfant" pitchFamily="2" charset="0"/>
                </a:rPr>
                <a:t>parallelogram</a:t>
              </a:r>
              <a:endParaRPr lang="en-GB" sz="1100" dirty="0">
                <a:latin typeface="SassoonPrimaryInfant" pitchFamily="2" charset="0"/>
              </a:endParaRPr>
            </a:p>
          </p:txBody>
        </p:sp>
        <p:sp>
          <p:nvSpPr>
            <p:cNvPr id="157" name="TextBox 156"/>
            <p:cNvSpPr txBox="1"/>
            <p:nvPr/>
          </p:nvSpPr>
          <p:spPr>
            <a:xfrm>
              <a:off x="2012510" y="2028378"/>
              <a:ext cx="1355179" cy="507831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none" rtlCol="0">
              <a:spAutoFit/>
            </a:bodyPr>
            <a:lstStyle/>
            <a:p>
              <a:pPr marL="84138" indent="-84138">
                <a:buFont typeface="Arial" panose="020B0604020202020204" pitchFamily="34" charset="0"/>
                <a:buChar char="•"/>
              </a:pPr>
              <a:r>
                <a:rPr lang="en-GB" sz="900" dirty="0">
                  <a:latin typeface="SassoonPrimaryInfant" pitchFamily="2" charset="0"/>
                </a:rPr>
                <a:t>Opposite </a:t>
              </a:r>
              <a:r>
                <a:rPr lang="en-GB" sz="900" b="1" dirty="0">
                  <a:latin typeface="SassoonPrimaryInfant" pitchFamily="2" charset="0"/>
                </a:rPr>
                <a:t>angles</a:t>
              </a:r>
              <a:r>
                <a:rPr lang="en-GB" sz="900" dirty="0">
                  <a:latin typeface="SassoonPrimaryInfant" pitchFamily="2" charset="0"/>
                </a:rPr>
                <a:t> equal</a:t>
              </a:r>
            </a:p>
            <a:p>
              <a:pPr marL="84138" indent="-84138">
                <a:buFont typeface="Arial" panose="020B0604020202020204" pitchFamily="34" charset="0"/>
                <a:buChar char="•"/>
              </a:pPr>
              <a:r>
                <a:rPr lang="en-GB" sz="900" dirty="0">
                  <a:latin typeface="SassoonPrimaryInfant" pitchFamily="2" charset="0"/>
                </a:rPr>
                <a:t>Opposite </a:t>
              </a:r>
              <a:r>
                <a:rPr lang="en-GB" sz="900" b="1" dirty="0">
                  <a:latin typeface="SassoonPrimaryInfant" pitchFamily="2" charset="0"/>
                </a:rPr>
                <a:t>sides</a:t>
              </a:r>
              <a:r>
                <a:rPr lang="en-GB" sz="900" dirty="0">
                  <a:latin typeface="SassoonPrimaryInfant" pitchFamily="2" charset="0"/>
                </a:rPr>
                <a:t> equal</a:t>
              </a:r>
            </a:p>
            <a:p>
              <a:pPr marL="84138" indent="-84138">
                <a:buFont typeface="Arial" panose="020B0604020202020204" pitchFamily="34" charset="0"/>
                <a:buChar char="•"/>
              </a:pPr>
              <a:r>
                <a:rPr lang="en-GB" sz="900" dirty="0">
                  <a:latin typeface="SassoonPrimaryInfant" pitchFamily="2" charset="0"/>
                </a:rPr>
                <a:t>Opposite </a:t>
              </a:r>
              <a:r>
                <a:rPr lang="en-GB" sz="900" b="1" dirty="0">
                  <a:latin typeface="SassoonPrimaryInfant" pitchFamily="2" charset="0"/>
                </a:rPr>
                <a:t>sides</a:t>
              </a:r>
              <a:r>
                <a:rPr lang="en-GB" sz="900" dirty="0">
                  <a:latin typeface="SassoonPrimaryInfant" pitchFamily="2" charset="0"/>
                </a:rPr>
                <a:t> parallel</a:t>
              </a:r>
              <a:endParaRPr lang="en-GB" sz="1050" dirty="0">
                <a:latin typeface="SassoonPrimaryInfant" pitchFamily="2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671691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3" name="Group 62"/>
          <p:cNvGrpSpPr/>
          <p:nvPr/>
        </p:nvGrpSpPr>
        <p:grpSpPr>
          <a:xfrm>
            <a:off x="236965" y="187989"/>
            <a:ext cx="4386991" cy="3017520"/>
            <a:chOff x="236965" y="187989"/>
            <a:chExt cx="4386991" cy="3017520"/>
          </a:xfrm>
        </p:grpSpPr>
        <p:sp>
          <p:nvSpPr>
            <p:cNvPr id="3" name="Rectangle 2"/>
            <p:cNvSpPr/>
            <p:nvPr/>
          </p:nvSpPr>
          <p:spPr>
            <a:xfrm rot="5400000">
              <a:off x="2950654" y="1532206"/>
              <a:ext cx="3017520" cy="329085"/>
            </a:xfrm>
            <a:prstGeom prst="rect">
              <a:avLst/>
            </a:prstGeom>
            <a:solidFill>
              <a:srgbClr val="FF993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>
                  <a:latin typeface="SassoonPrimaryInfant" pitchFamily="2" charset="0"/>
                </a:rPr>
                <a:t>Angle Facts</a:t>
              </a:r>
            </a:p>
          </p:txBody>
        </p:sp>
        <p:grpSp>
          <p:nvGrpSpPr>
            <p:cNvPr id="61" name="Group 60"/>
            <p:cNvGrpSpPr/>
            <p:nvPr/>
          </p:nvGrpSpPr>
          <p:grpSpPr>
            <a:xfrm>
              <a:off x="624582" y="357897"/>
              <a:ext cx="1618510" cy="1137234"/>
              <a:chOff x="318449" y="256305"/>
              <a:chExt cx="1618510" cy="1137234"/>
            </a:xfrm>
          </p:grpSpPr>
          <p:sp>
            <p:nvSpPr>
              <p:cNvPr id="17" name="TextBox 16"/>
              <p:cNvSpPr txBox="1"/>
              <p:nvPr/>
            </p:nvSpPr>
            <p:spPr>
              <a:xfrm>
                <a:off x="318449" y="256305"/>
                <a:ext cx="1618510" cy="57708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050" dirty="0">
                    <a:latin typeface="SassoonPrimaryInfant" pitchFamily="2" charset="0"/>
                  </a:rPr>
                  <a:t>Angles that meet on a straight line add up to 180˚</a:t>
                </a:r>
              </a:p>
            </p:txBody>
          </p:sp>
          <p:grpSp>
            <p:nvGrpSpPr>
              <p:cNvPr id="19" name="Group 18"/>
              <p:cNvGrpSpPr/>
              <p:nvPr/>
            </p:nvGrpSpPr>
            <p:grpSpPr>
              <a:xfrm>
                <a:off x="583695" y="723196"/>
                <a:ext cx="848882" cy="670343"/>
                <a:chOff x="2772215" y="2086314"/>
                <a:chExt cx="1700300" cy="1342686"/>
              </a:xfrm>
            </p:grpSpPr>
            <p:grpSp>
              <p:nvGrpSpPr>
                <p:cNvPr id="20" name="Group 19"/>
                <p:cNvGrpSpPr/>
                <p:nvPr/>
              </p:nvGrpSpPr>
              <p:grpSpPr>
                <a:xfrm>
                  <a:off x="2772215" y="2173601"/>
                  <a:ext cx="1582876" cy="1255399"/>
                  <a:chOff x="3379629" y="2173601"/>
                  <a:chExt cx="1582873" cy="1255399"/>
                </a:xfrm>
              </p:grpSpPr>
              <p:cxnSp>
                <p:nvCxnSpPr>
                  <p:cNvPr id="24" name="Straight Connector 23"/>
                  <p:cNvCxnSpPr/>
                  <p:nvPr/>
                </p:nvCxnSpPr>
                <p:spPr>
                  <a:xfrm flipV="1">
                    <a:off x="3379629" y="2644359"/>
                    <a:ext cx="1582873" cy="784641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5" name="Straight Connector 24"/>
                  <p:cNvCxnSpPr/>
                  <p:nvPr/>
                </p:nvCxnSpPr>
                <p:spPr>
                  <a:xfrm flipV="1">
                    <a:off x="4171065" y="2173601"/>
                    <a:ext cx="214727" cy="863079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21" name="Straight Arrow Connector 20"/>
                <p:cNvCxnSpPr/>
                <p:nvPr/>
              </p:nvCxnSpPr>
              <p:spPr>
                <a:xfrm flipH="1">
                  <a:off x="3855345" y="2217639"/>
                  <a:ext cx="617170" cy="479064"/>
                </a:xfrm>
                <a:prstGeom prst="straightConnector1">
                  <a:avLst/>
                </a:prstGeom>
                <a:ln w="38100">
                  <a:solidFill>
                    <a:srgbClr val="FF0000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" name="Straight Arrow Connector 22"/>
                <p:cNvCxnSpPr/>
                <p:nvPr/>
              </p:nvCxnSpPr>
              <p:spPr>
                <a:xfrm>
                  <a:off x="3070593" y="2086314"/>
                  <a:ext cx="307777" cy="684766"/>
                </a:xfrm>
                <a:prstGeom prst="straightConnector1">
                  <a:avLst/>
                </a:prstGeom>
                <a:ln w="38100">
                  <a:solidFill>
                    <a:srgbClr val="FF0000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58" name="Group 57"/>
            <p:cNvGrpSpPr/>
            <p:nvPr/>
          </p:nvGrpSpPr>
          <p:grpSpPr>
            <a:xfrm>
              <a:off x="1613933" y="1786959"/>
              <a:ext cx="1259482" cy="1193165"/>
              <a:chOff x="1736811" y="1758582"/>
              <a:chExt cx="1259482" cy="1193165"/>
            </a:xfrm>
          </p:grpSpPr>
          <p:grpSp>
            <p:nvGrpSpPr>
              <p:cNvPr id="27" name="Group 26"/>
              <p:cNvGrpSpPr/>
              <p:nvPr/>
            </p:nvGrpSpPr>
            <p:grpSpPr>
              <a:xfrm>
                <a:off x="1846028" y="2228586"/>
                <a:ext cx="1010974" cy="723161"/>
                <a:chOff x="4614212" y="2445919"/>
                <a:chExt cx="2284357" cy="1634026"/>
              </a:xfrm>
            </p:grpSpPr>
            <p:sp>
              <p:nvSpPr>
                <p:cNvPr id="29" name="Isosceles Triangle 28"/>
                <p:cNvSpPr/>
                <p:nvPr/>
              </p:nvSpPr>
              <p:spPr>
                <a:xfrm>
                  <a:off x="4614212" y="2445919"/>
                  <a:ext cx="2284357" cy="1634026"/>
                </a:xfrm>
                <a:prstGeom prst="triangle">
                  <a:avLst/>
                </a:prstGeom>
                <a:solidFill>
                  <a:schemeClr val="bg1"/>
                </a:solidFill>
                <a:ln w="381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1050"/>
                </a:p>
              </p:txBody>
            </p:sp>
            <p:cxnSp>
              <p:nvCxnSpPr>
                <p:cNvPr id="30" name="Straight Arrow Connector 29"/>
                <p:cNvCxnSpPr/>
                <p:nvPr/>
              </p:nvCxnSpPr>
              <p:spPr>
                <a:xfrm flipH="1" flipV="1">
                  <a:off x="5746678" y="2653489"/>
                  <a:ext cx="55386" cy="647122"/>
                </a:xfrm>
                <a:prstGeom prst="straightConnector1">
                  <a:avLst/>
                </a:prstGeom>
                <a:ln w="38100">
                  <a:solidFill>
                    <a:srgbClr val="FF0000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1" name="Straight Arrow Connector 30"/>
                <p:cNvCxnSpPr/>
                <p:nvPr/>
              </p:nvCxnSpPr>
              <p:spPr>
                <a:xfrm>
                  <a:off x="5802064" y="3262933"/>
                  <a:ext cx="553024" cy="574399"/>
                </a:xfrm>
                <a:prstGeom prst="straightConnector1">
                  <a:avLst/>
                </a:prstGeom>
                <a:ln w="38100">
                  <a:solidFill>
                    <a:srgbClr val="FF0000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2" name="Straight Arrow Connector 31"/>
                <p:cNvCxnSpPr/>
                <p:nvPr/>
              </p:nvCxnSpPr>
              <p:spPr>
                <a:xfrm flipH="1">
                  <a:off x="5212385" y="3278494"/>
                  <a:ext cx="589679" cy="567139"/>
                </a:xfrm>
                <a:prstGeom prst="straightConnector1">
                  <a:avLst/>
                </a:prstGeom>
                <a:ln w="38100">
                  <a:solidFill>
                    <a:srgbClr val="FF0000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28" name="TextBox 27"/>
              <p:cNvSpPr txBox="1"/>
              <p:nvPr/>
            </p:nvSpPr>
            <p:spPr>
              <a:xfrm>
                <a:off x="1736811" y="1758582"/>
                <a:ext cx="1259482" cy="4154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050" dirty="0">
                    <a:latin typeface="SassoonPrimaryInfant" pitchFamily="2" charset="0"/>
                  </a:rPr>
                  <a:t>Angles in a triangle add up to 180˚</a:t>
                </a:r>
              </a:p>
            </p:txBody>
          </p:sp>
        </p:grpSp>
        <p:grpSp>
          <p:nvGrpSpPr>
            <p:cNvPr id="60" name="Group 59"/>
            <p:cNvGrpSpPr/>
            <p:nvPr/>
          </p:nvGrpSpPr>
          <p:grpSpPr>
            <a:xfrm>
              <a:off x="2483664" y="327384"/>
              <a:ext cx="1688360" cy="1192306"/>
              <a:chOff x="2437968" y="253737"/>
              <a:chExt cx="1688360" cy="1192306"/>
            </a:xfrm>
          </p:grpSpPr>
          <p:grpSp>
            <p:nvGrpSpPr>
              <p:cNvPr id="33" name="Group 32"/>
              <p:cNvGrpSpPr/>
              <p:nvPr/>
            </p:nvGrpSpPr>
            <p:grpSpPr>
              <a:xfrm rot="2636608">
                <a:off x="2781862" y="623584"/>
                <a:ext cx="827526" cy="822459"/>
                <a:chOff x="4955242" y="4522518"/>
                <a:chExt cx="1708430" cy="1697971"/>
              </a:xfrm>
            </p:grpSpPr>
            <p:grpSp>
              <p:nvGrpSpPr>
                <p:cNvPr id="34" name="Group 33"/>
                <p:cNvGrpSpPr/>
                <p:nvPr/>
              </p:nvGrpSpPr>
              <p:grpSpPr>
                <a:xfrm>
                  <a:off x="4955242" y="4522518"/>
                  <a:ext cx="1582873" cy="1542080"/>
                  <a:chOff x="3379629" y="2173602"/>
                  <a:chExt cx="1582873" cy="1542080"/>
                </a:xfrm>
              </p:grpSpPr>
              <p:cxnSp>
                <p:nvCxnSpPr>
                  <p:cNvPr id="37" name="Straight Connector 36"/>
                  <p:cNvCxnSpPr/>
                  <p:nvPr/>
                </p:nvCxnSpPr>
                <p:spPr>
                  <a:xfrm flipV="1">
                    <a:off x="3379629" y="2644359"/>
                    <a:ext cx="1582873" cy="784641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8" name="Straight Connector 37"/>
                  <p:cNvCxnSpPr/>
                  <p:nvPr/>
                </p:nvCxnSpPr>
                <p:spPr>
                  <a:xfrm flipV="1">
                    <a:off x="4171065" y="2173602"/>
                    <a:ext cx="214727" cy="1542080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35" name="Straight Arrow Connector 34"/>
                <p:cNvCxnSpPr/>
                <p:nvPr/>
              </p:nvCxnSpPr>
              <p:spPr>
                <a:xfrm flipH="1">
                  <a:off x="6046504" y="4550962"/>
                  <a:ext cx="617168" cy="479063"/>
                </a:xfrm>
                <a:prstGeom prst="straightConnector1">
                  <a:avLst/>
                </a:prstGeom>
                <a:ln w="38100">
                  <a:solidFill>
                    <a:srgbClr val="FF0000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6" name="Straight Arrow Connector 35"/>
                <p:cNvCxnSpPr/>
                <p:nvPr/>
              </p:nvCxnSpPr>
              <p:spPr>
                <a:xfrm flipV="1">
                  <a:off x="5261758" y="5661068"/>
                  <a:ext cx="359363" cy="559421"/>
                </a:xfrm>
                <a:prstGeom prst="straightConnector1">
                  <a:avLst/>
                </a:prstGeom>
                <a:ln w="38100">
                  <a:solidFill>
                    <a:srgbClr val="FF0000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39" name="TextBox 38"/>
              <p:cNvSpPr txBox="1"/>
              <p:nvPr/>
            </p:nvSpPr>
            <p:spPr>
              <a:xfrm>
                <a:off x="2437968" y="253737"/>
                <a:ext cx="1688360" cy="57708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050" dirty="0">
                    <a:latin typeface="SassoonPrimaryInfant" pitchFamily="2" charset="0"/>
                  </a:rPr>
                  <a:t>Where two straight lines cross, the opposite angles are the same.</a:t>
                </a:r>
              </a:p>
            </p:txBody>
          </p:sp>
        </p:grpSp>
        <p:grpSp>
          <p:nvGrpSpPr>
            <p:cNvPr id="59" name="Group 58"/>
            <p:cNvGrpSpPr/>
            <p:nvPr/>
          </p:nvGrpSpPr>
          <p:grpSpPr>
            <a:xfrm>
              <a:off x="2919943" y="1635234"/>
              <a:ext cx="1490508" cy="1345603"/>
              <a:chOff x="2996293" y="1752899"/>
              <a:chExt cx="1490508" cy="1345603"/>
            </a:xfrm>
          </p:grpSpPr>
          <p:grpSp>
            <p:nvGrpSpPr>
              <p:cNvPr id="41" name="Group 40"/>
              <p:cNvGrpSpPr/>
              <p:nvPr/>
            </p:nvGrpSpPr>
            <p:grpSpPr>
              <a:xfrm>
                <a:off x="3130369" y="2395577"/>
                <a:ext cx="977318" cy="702925"/>
                <a:chOff x="2979883" y="4581495"/>
                <a:chExt cx="2030761" cy="1962472"/>
              </a:xfrm>
            </p:grpSpPr>
            <p:sp>
              <p:nvSpPr>
                <p:cNvPr id="43" name="Parallelogram 42"/>
                <p:cNvSpPr/>
                <p:nvPr/>
              </p:nvSpPr>
              <p:spPr>
                <a:xfrm>
                  <a:off x="2979883" y="4581495"/>
                  <a:ext cx="2030761" cy="1962472"/>
                </a:xfrm>
                <a:prstGeom prst="parallelogram">
                  <a:avLst/>
                </a:prstGeom>
                <a:solidFill>
                  <a:schemeClr val="bg1"/>
                </a:solidFill>
                <a:ln w="381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1050"/>
                </a:p>
              </p:txBody>
            </p:sp>
            <p:cxnSp>
              <p:nvCxnSpPr>
                <p:cNvPr id="44" name="Straight Arrow Connector 43"/>
                <p:cNvCxnSpPr/>
                <p:nvPr/>
              </p:nvCxnSpPr>
              <p:spPr>
                <a:xfrm flipH="1" flipV="1">
                  <a:off x="3677122" y="4844716"/>
                  <a:ext cx="191464" cy="854185"/>
                </a:xfrm>
                <a:prstGeom prst="straightConnector1">
                  <a:avLst/>
                </a:prstGeom>
                <a:ln w="38100">
                  <a:solidFill>
                    <a:srgbClr val="FF0000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5" name="Straight Arrow Connector 44"/>
                <p:cNvCxnSpPr/>
                <p:nvPr/>
              </p:nvCxnSpPr>
              <p:spPr>
                <a:xfrm>
                  <a:off x="3868586" y="5661222"/>
                  <a:ext cx="553024" cy="574399"/>
                </a:xfrm>
                <a:prstGeom prst="straightConnector1">
                  <a:avLst/>
                </a:prstGeom>
                <a:ln w="38100">
                  <a:solidFill>
                    <a:srgbClr val="FF0000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6" name="Straight Arrow Connector 45"/>
                <p:cNvCxnSpPr/>
                <p:nvPr/>
              </p:nvCxnSpPr>
              <p:spPr>
                <a:xfrm flipH="1">
                  <a:off x="3278907" y="5676783"/>
                  <a:ext cx="589680" cy="567139"/>
                </a:xfrm>
                <a:prstGeom prst="straightConnector1">
                  <a:avLst/>
                </a:prstGeom>
                <a:ln w="38100">
                  <a:solidFill>
                    <a:srgbClr val="FF0000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7" name="Straight Arrow Connector 46"/>
                <p:cNvCxnSpPr/>
                <p:nvPr/>
              </p:nvCxnSpPr>
              <p:spPr>
                <a:xfrm flipV="1">
                  <a:off x="3840893" y="4814705"/>
                  <a:ext cx="898324" cy="884196"/>
                </a:xfrm>
                <a:prstGeom prst="straightConnector1">
                  <a:avLst/>
                </a:prstGeom>
                <a:ln w="38100">
                  <a:solidFill>
                    <a:srgbClr val="FF0000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42" name="TextBox 41"/>
              <p:cNvSpPr txBox="1"/>
              <p:nvPr/>
            </p:nvSpPr>
            <p:spPr>
              <a:xfrm>
                <a:off x="2996293" y="1752899"/>
                <a:ext cx="1490508" cy="57708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050" dirty="0">
                    <a:latin typeface="SassoonPrimaryInfant" pitchFamily="2" charset="0"/>
                  </a:rPr>
                  <a:t>Angles in a quadrilateral (4 sided shape) add up to 360˚</a:t>
                </a:r>
              </a:p>
            </p:txBody>
          </p:sp>
        </p:grpSp>
        <p:grpSp>
          <p:nvGrpSpPr>
            <p:cNvPr id="62" name="Group 61"/>
            <p:cNvGrpSpPr/>
            <p:nvPr/>
          </p:nvGrpSpPr>
          <p:grpSpPr>
            <a:xfrm>
              <a:off x="236965" y="1614204"/>
              <a:ext cx="1364868" cy="1366135"/>
              <a:chOff x="199014" y="3155457"/>
              <a:chExt cx="1364868" cy="1366135"/>
            </a:xfrm>
          </p:grpSpPr>
          <p:sp>
            <p:nvSpPr>
              <p:cNvPr id="9" name="TextBox 8"/>
              <p:cNvSpPr txBox="1"/>
              <p:nvPr/>
            </p:nvSpPr>
            <p:spPr>
              <a:xfrm>
                <a:off x="199014" y="3155457"/>
                <a:ext cx="1364868" cy="4308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050" dirty="0">
                    <a:latin typeface="SassoonPrimaryInfant" pitchFamily="2" charset="0"/>
                  </a:rPr>
                  <a:t>Angles around a full turn add up to 360˚</a:t>
                </a:r>
              </a:p>
            </p:txBody>
          </p:sp>
          <p:grpSp>
            <p:nvGrpSpPr>
              <p:cNvPr id="53" name="Group 52"/>
              <p:cNvGrpSpPr/>
              <p:nvPr/>
            </p:nvGrpSpPr>
            <p:grpSpPr>
              <a:xfrm>
                <a:off x="318449" y="3586344"/>
                <a:ext cx="948072" cy="935248"/>
                <a:chOff x="258416" y="3905085"/>
                <a:chExt cx="1125822" cy="1110594"/>
              </a:xfrm>
            </p:grpSpPr>
            <p:grpSp>
              <p:nvGrpSpPr>
                <p:cNvPr id="10" name="Group 9"/>
                <p:cNvGrpSpPr/>
                <p:nvPr/>
              </p:nvGrpSpPr>
              <p:grpSpPr>
                <a:xfrm>
                  <a:off x="258416" y="3905085"/>
                  <a:ext cx="1125822" cy="833191"/>
                  <a:chOff x="3379629" y="2173608"/>
                  <a:chExt cx="1696310" cy="1255393"/>
                </a:xfrm>
              </p:grpSpPr>
              <p:cxnSp>
                <p:nvCxnSpPr>
                  <p:cNvPr id="13" name="Straight Connector 12"/>
                  <p:cNvCxnSpPr/>
                  <p:nvPr/>
                </p:nvCxnSpPr>
                <p:spPr>
                  <a:xfrm flipV="1">
                    <a:off x="3379629" y="2779174"/>
                    <a:ext cx="1696310" cy="649827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" name="Straight Connector 14"/>
                  <p:cNvCxnSpPr/>
                  <p:nvPr/>
                </p:nvCxnSpPr>
                <p:spPr>
                  <a:xfrm flipV="1">
                    <a:off x="4166199" y="2173608"/>
                    <a:ext cx="219592" cy="940933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11" name="Curved Down Arrow 10"/>
                <p:cNvSpPr/>
                <p:nvPr/>
              </p:nvSpPr>
              <p:spPr>
                <a:xfrm>
                  <a:off x="511797" y="4064806"/>
                  <a:ext cx="615907" cy="242185"/>
                </a:xfrm>
                <a:prstGeom prst="curvedDownArrow">
                  <a:avLst/>
                </a:prstGeom>
                <a:solidFill>
                  <a:srgbClr val="FF0000"/>
                </a:solidFill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105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2" name="Curved Down Arrow 11"/>
                <p:cNvSpPr/>
                <p:nvPr/>
              </p:nvSpPr>
              <p:spPr>
                <a:xfrm rot="10800000">
                  <a:off x="546985" y="4773494"/>
                  <a:ext cx="615907" cy="242185"/>
                </a:xfrm>
                <a:prstGeom prst="curvedDownArrow">
                  <a:avLst/>
                </a:prstGeom>
                <a:solidFill>
                  <a:srgbClr val="FF0000"/>
                </a:solidFill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1050">
                    <a:solidFill>
                      <a:schemeClr val="tx1"/>
                    </a:solidFill>
                  </a:endParaRPr>
                </a:p>
              </p:txBody>
            </p:sp>
            <p:cxnSp>
              <p:nvCxnSpPr>
                <p:cNvPr id="48" name="Straight Connector 47"/>
                <p:cNvCxnSpPr/>
                <p:nvPr/>
              </p:nvCxnSpPr>
              <p:spPr>
                <a:xfrm>
                  <a:off x="756161" y="4529572"/>
                  <a:ext cx="453289" cy="369358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sp>
        <p:nvSpPr>
          <p:cNvPr id="5" name="Rectangle 4"/>
          <p:cNvSpPr/>
          <p:nvPr/>
        </p:nvSpPr>
        <p:spPr>
          <a:xfrm>
            <a:off x="187780" y="187987"/>
            <a:ext cx="4436721" cy="30175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64" name="Group 63"/>
          <p:cNvGrpSpPr/>
          <p:nvPr/>
        </p:nvGrpSpPr>
        <p:grpSpPr>
          <a:xfrm>
            <a:off x="5294502" y="187987"/>
            <a:ext cx="4386991" cy="3017520"/>
            <a:chOff x="236965" y="187989"/>
            <a:chExt cx="4386991" cy="3017520"/>
          </a:xfrm>
        </p:grpSpPr>
        <p:sp>
          <p:nvSpPr>
            <p:cNvPr id="65" name="Rectangle 64"/>
            <p:cNvSpPr/>
            <p:nvPr/>
          </p:nvSpPr>
          <p:spPr>
            <a:xfrm rot="5400000">
              <a:off x="2950654" y="1532206"/>
              <a:ext cx="3017520" cy="329085"/>
            </a:xfrm>
            <a:prstGeom prst="rect">
              <a:avLst/>
            </a:prstGeom>
            <a:solidFill>
              <a:srgbClr val="FF993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>
                  <a:latin typeface="SassoonPrimaryInfant" pitchFamily="2" charset="0"/>
                </a:rPr>
                <a:t>Angle Facts</a:t>
              </a:r>
            </a:p>
          </p:txBody>
        </p:sp>
        <p:grpSp>
          <p:nvGrpSpPr>
            <p:cNvPr id="66" name="Group 65"/>
            <p:cNvGrpSpPr/>
            <p:nvPr/>
          </p:nvGrpSpPr>
          <p:grpSpPr>
            <a:xfrm>
              <a:off x="624582" y="357897"/>
              <a:ext cx="1618510" cy="1137234"/>
              <a:chOff x="318449" y="256305"/>
              <a:chExt cx="1618510" cy="1137234"/>
            </a:xfrm>
          </p:grpSpPr>
          <p:sp>
            <p:nvSpPr>
              <p:cNvPr id="99" name="TextBox 98"/>
              <p:cNvSpPr txBox="1"/>
              <p:nvPr/>
            </p:nvSpPr>
            <p:spPr>
              <a:xfrm>
                <a:off x="318449" y="256305"/>
                <a:ext cx="1618510" cy="57708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050" dirty="0">
                    <a:latin typeface="SassoonPrimaryInfant" pitchFamily="2" charset="0"/>
                  </a:rPr>
                  <a:t>Angles that meet on a straight line add up to 180˚</a:t>
                </a:r>
              </a:p>
            </p:txBody>
          </p:sp>
          <p:grpSp>
            <p:nvGrpSpPr>
              <p:cNvPr id="100" name="Group 99"/>
              <p:cNvGrpSpPr/>
              <p:nvPr/>
            </p:nvGrpSpPr>
            <p:grpSpPr>
              <a:xfrm>
                <a:off x="583695" y="723196"/>
                <a:ext cx="848882" cy="670343"/>
                <a:chOff x="2772215" y="2086314"/>
                <a:chExt cx="1700300" cy="1342686"/>
              </a:xfrm>
            </p:grpSpPr>
            <p:grpSp>
              <p:nvGrpSpPr>
                <p:cNvPr id="101" name="Group 100"/>
                <p:cNvGrpSpPr/>
                <p:nvPr/>
              </p:nvGrpSpPr>
              <p:grpSpPr>
                <a:xfrm>
                  <a:off x="2772215" y="2173601"/>
                  <a:ext cx="1582876" cy="1255399"/>
                  <a:chOff x="3379629" y="2173601"/>
                  <a:chExt cx="1582873" cy="1255399"/>
                </a:xfrm>
              </p:grpSpPr>
              <p:cxnSp>
                <p:nvCxnSpPr>
                  <p:cNvPr id="104" name="Straight Connector 103"/>
                  <p:cNvCxnSpPr/>
                  <p:nvPr/>
                </p:nvCxnSpPr>
                <p:spPr>
                  <a:xfrm flipV="1">
                    <a:off x="3379629" y="2644359"/>
                    <a:ext cx="1582873" cy="784641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05" name="Straight Connector 104"/>
                  <p:cNvCxnSpPr/>
                  <p:nvPr/>
                </p:nvCxnSpPr>
                <p:spPr>
                  <a:xfrm flipV="1">
                    <a:off x="4171065" y="2173601"/>
                    <a:ext cx="214727" cy="863079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102" name="Straight Arrow Connector 101"/>
                <p:cNvCxnSpPr/>
                <p:nvPr/>
              </p:nvCxnSpPr>
              <p:spPr>
                <a:xfrm flipH="1">
                  <a:off x="3855345" y="2217639"/>
                  <a:ext cx="617170" cy="479064"/>
                </a:xfrm>
                <a:prstGeom prst="straightConnector1">
                  <a:avLst/>
                </a:prstGeom>
                <a:ln w="38100">
                  <a:solidFill>
                    <a:srgbClr val="FF0000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3" name="Straight Arrow Connector 102"/>
                <p:cNvCxnSpPr/>
                <p:nvPr/>
              </p:nvCxnSpPr>
              <p:spPr>
                <a:xfrm>
                  <a:off x="3070593" y="2086314"/>
                  <a:ext cx="307777" cy="684766"/>
                </a:xfrm>
                <a:prstGeom prst="straightConnector1">
                  <a:avLst/>
                </a:prstGeom>
                <a:ln w="38100">
                  <a:solidFill>
                    <a:srgbClr val="FF0000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67" name="Group 66"/>
            <p:cNvGrpSpPr/>
            <p:nvPr/>
          </p:nvGrpSpPr>
          <p:grpSpPr>
            <a:xfrm>
              <a:off x="1613933" y="1786959"/>
              <a:ext cx="1259482" cy="1193165"/>
              <a:chOff x="1736811" y="1758582"/>
              <a:chExt cx="1259482" cy="1193165"/>
            </a:xfrm>
          </p:grpSpPr>
          <p:grpSp>
            <p:nvGrpSpPr>
              <p:cNvPr id="93" name="Group 92"/>
              <p:cNvGrpSpPr/>
              <p:nvPr/>
            </p:nvGrpSpPr>
            <p:grpSpPr>
              <a:xfrm>
                <a:off x="1846028" y="2228586"/>
                <a:ext cx="1010974" cy="723161"/>
                <a:chOff x="4614212" y="2445919"/>
                <a:chExt cx="2284357" cy="1634026"/>
              </a:xfrm>
            </p:grpSpPr>
            <p:sp>
              <p:nvSpPr>
                <p:cNvPr id="95" name="Isosceles Triangle 94"/>
                <p:cNvSpPr/>
                <p:nvPr/>
              </p:nvSpPr>
              <p:spPr>
                <a:xfrm>
                  <a:off x="4614212" y="2445919"/>
                  <a:ext cx="2284357" cy="1634026"/>
                </a:xfrm>
                <a:prstGeom prst="triangle">
                  <a:avLst/>
                </a:prstGeom>
                <a:solidFill>
                  <a:schemeClr val="bg1"/>
                </a:solidFill>
                <a:ln w="381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1050"/>
                </a:p>
              </p:txBody>
            </p:sp>
            <p:cxnSp>
              <p:nvCxnSpPr>
                <p:cNvPr id="96" name="Straight Arrow Connector 95"/>
                <p:cNvCxnSpPr/>
                <p:nvPr/>
              </p:nvCxnSpPr>
              <p:spPr>
                <a:xfrm flipH="1" flipV="1">
                  <a:off x="5746678" y="2653489"/>
                  <a:ext cx="55386" cy="647122"/>
                </a:xfrm>
                <a:prstGeom prst="straightConnector1">
                  <a:avLst/>
                </a:prstGeom>
                <a:ln w="38100">
                  <a:solidFill>
                    <a:srgbClr val="FF0000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7" name="Straight Arrow Connector 96"/>
                <p:cNvCxnSpPr/>
                <p:nvPr/>
              </p:nvCxnSpPr>
              <p:spPr>
                <a:xfrm>
                  <a:off x="5802064" y="3262933"/>
                  <a:ext cx="553024" cy="574399"/>
                </a:xfrm>
                <a:prstGeom prst="straightConnector1">
                  <a:avLst/>
                </a:prstGeom>
                <a:ln w="38100">
                  <a:solidFill>
                    <a:srgbClr val="FF0000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8" name="Straight Arrow Connector 97"/>
                <p:cNvCxnSpPr/>
                <p:nvPr/>
              </p:nvCxnSpPr>
              <p:spPr>
                <a:xfrm flipH="1">
                  <a:off x="5212385" y="3278494"/>
                  <a:ext cx="589679" cy="567139"/>
                </a:xfrm>
                <a:prstGeom prst="straightConnector1">
                  <a:avLst/>
                </a:prstGeom>
                <a:ln w="38100">
                  <a:solidFill>
                    <a:srgbClr val="FF0000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94" name="TextBox 93"/>
              <p:cNvSpPr txBox="1"/>
              <p:nvPr/>
            </p:nvSpPr>
            <p:spPr>
              <a:xfrm>
                <a:off x="1736811" y="1758582"/>
                <a:ext cx="1259482" cy="4154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050" dirty="0">
                    <a:latin typeface="SassoonPrimaryInfant" pitchFamily="2" charset="0"/>
                  </a:rPr>
                  <a:t>Angles in a triangle add up to 180˚</a:t>
                </a:r>
              </a:p>
            </p:txBody>
          </p:sp>
        </p:grpSp>
        <p:grpSp>
          <p:nvGrpSpPr>
            <p:cNvPr id="68" name="Group 67"/>
            <p:cNvGrpSpPr/>
            <p:nvPr/>
          </p:nvGrpSpPr>
          <p:grpSpPr>
            <a:xfrm>
              <a:off x="2483664" y="327384"/>
              <a:ext cx="1688360" cy="1192306"/>
              <a:chOff x="2437968" y="253737"/>
              <a:chExt cx="1688360" cy="1192306"/>
            </a:xfrm>
          </p:grpSpPr>
          <p:grpSp>
            <p:nvGrpSpPr>
              <p:cNvPr id="86" name="Group 85"/>
              <p:cNvGrpSpPr/>
              <p:nvPr/>
            </p:nvGrpSpPr>
            <p:grpSpPr>
              <a:xfrm rot="2636608">
                <a:off x="2781862" y="623584"/>
                <a:ext cx="827526" cy="822459"/>
                <a:chOff x="4955242" y="4522518"/>
                <a:chExt cx="1708430" cy="1697971"/>
              </a:xfrm>
            </p:grpSpPr>
            <p:grpSp>
              <p:nvGrpSpPr>
                <p:cNvPr id="88" name="Group 87"/>
                <p:cNvGrpSpPr/>
                <p:nvPr/>
              </p:nvGrpSpPr>
              <p:grpSpPr>
                <a:xfrm>
                  <a:off x="4955242" y="4522518"/>
                  <a:ext cx="1582873" cy="1542080"/>
                  <a:chOff x="3379629" y="2173602"/>
                  <a:chExt cx="1582873" cy="1542080"/>
                </a:xfrm>
              </p:grpSpPr>
              <p:cxnSp>
                <p:nvCxnSpPr>
                  <p:cNvPr id="91" name="Straight Connector 90"/>
                  <p:cNvCxnSpPr/>
                  <p:nvPr/>
                </p:nvCxnSpPr>
                <p:spPr>
                  <a:xfrm flipV="1">
                    <a:off x="3379629" y="2644359"/>
                    <a:ext cx="1582873" cy="784641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2" name="Straight Connector 91"/>
                  <p:cNvCxnSpPr/>
                  <p:nvPr/>
                </p:nvCxnSpPr>
                <p:spPr>
                  <a:xfrm flipV="1">
                    <a:off x="4171065" y="2173602"/>
                    <a:ext cx="214727" cy="1542080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89" name="Straight Arrow Connector 88"/>
                <p:cNvCxnSpPr/>
                <p:nvPr/>
              </p:nvCxnSpPr>
              <p:spPr>
                <a:xfrm flipH="1">
                  <a:off x="6046504" y="4550962"/>
                  <a:ext cx="617168" cy="479063"/>
                </a:xfrm>
                <a:prstGeom prst="straightConnector1">
                  <a:avLst/>
                </a:prstGeom>
                <a:ln w="38100">
                  <a:solidFill>
                    <a:srgbClr val="FF0000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0" name="Straight Arrow Connector 89"/>
                <p:cNvCxnSpPr/>
                <p:nvPr/>
              </p:nvCxnSpPr>
              <p:spPr>
                <a:xfrm flipV="1">
                  <a:off x="5261758" y="5661068"/>
                  <a:ext cx="359363" cy="559421"/>
                </a:xfrm>
                <a:prstGeom prst="straightConnector1">
                  <a:avLst/>
                </a:prstGeom>
                <a:ln w="38100">
                  <a:solidFill>
                    <a:srgbClr val="FF0000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87" name="TextBox 86"/>
              <p:cNvSpPr txBox="1"/>
              <p:nvPr/>
            </p:nvSpPr>
            <p:spPr>
              <a:xfrm>
                <a:off x="2437968" y="253737"/>
                <a:ext cx="1688360" cy="57708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050" dirty="0">
                    <a:latin typeface="SassoonPrimaryInfant" pitchFamily="2" charset="0"/>
                  </a:rPr>
                  <a:t>Where two straight lines cross, the opposite angles are the same.</a:t>
                </a:r>
              </a:p>
            </p:txBody>
          </p:sp>
        </p:grpSp>
        <p:grpSp>
          <p:nvGrpSpPr>
            <p:cNvPr id="69" name="Group 68"/>
            <p:cNvGrpSpPr/>
            <p:nvPr/>
          </p:nvGrpSpPr>
          <p:grpSpPr>
            <a:xfrm>
              <a:off x="2919943" y="1635234"/>
              <a:ext cx="1490508" cy="1345603"/>
              <a:chOff x="2996293" y="1752899"/>
              <a:chExt cx="1490508" cy="1345603"/>
            </a:xfrm>
          </p:grpSpPr>
          <p:grpSp>
            <p:nvGrpSpPr>
              <p:cNvPr id="79" name="Group 78"/>
              <p:cNvGrpSpPr/>
              <p:nvPr/>
            </p:nvGrpSpPr>
            <p:grpSpPr>
              <a:xfrm>
                <a:off x="3130369" y="2395577"/>
                <a:ext cx="977318" cy="702925"/>
                <a:chOff x="2979883" y="4581495"/>
                <a:chExt cx="2030761" cy="1962472"/>
              </a:xfrm>
            </p:grpSpPr>
            <p:sp>
              <p:nvSpPr>
                <p:cNvPr id="81" name="Parallelogram 80"/>
                <p:cNvSpPr/>
                <p:nvPr/>
              </p:nvSpPr>
              <p:spPr>
                <a:xfrm>
                  <a:off x="2979883" y="4581495"/>
                  <a:ext cx="2030761" cy="1962472"/>
                </a:xfrm>
                <a:prstGeom prst="parallelogram">
                  <a:avLst/>
                </a:prstGeom>
                <a:solidFill>
                  <a:schemeClr val="bg1"/>
                </a:solidFill>
                <a:ln w="381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1050"/>
                </a:p>
              </p:txBody>
            </p:sp>
            <p:cxnSp>
              <p:nvCxnSpPr>
                <p:cNvPr id="82" name="Straight Arrow Connector 81"/>
                <p:cNvCxnSpPr/>
                <p:nvPr/>
              </p:nvCxnSpPr>
              <p:spPr>
                <a:xfrm flipH="1" flipV="1">
                  <a:off x="3677122" y="4844716"/>
                  <a:ext cx="191464" cy="854185"/>
                </a:xfrm>
                <a:prstGeom prst="straightConnector1">
                  <a:avLst/>
                </a:prstGeom>
                <a:ln w="38100">
                  <a:solidFill>
                    <a:srgbClr val="FF0000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3" name="Straight Arrow Connector 82"/>
                <p:cNvCxnSpPr/>
                <p:nvPr/>
              </p:nvCxnSpPr>
              <p:spPr>
                <a:xfrm>
                  <a:off x="3868586" y="5661222"/>
                  <a:ext cx="553024" cy="574399"/>
                </a:xfrm>
                <a:prstGeom prst="straightConnector1">
                  <a:avLst/>
                </a:prstGeom>
                <a:ln w="38100">
                  <a:solidFill>
                    <a:srgbClr val="FF0000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4" name="Straight Arrow Connector 83"/>
                <p:cNvCxnSpPr/>
                <p:nvPr/>
              </p:nvCxnSpPr>
              <p:spPr>
                <a:xfrm flipH="1">
                  <a:off x="3278907" y="5676783"/>
                  <a:ext cx="589680" cy="567139"/>
                </a:xfrm>
                <a:prstGeom prst="straightConnector1">
                  <a:avLst/>
                </a:prstGeom>
                <a:ln w="38100">
                  <a:solidFill>
                    <a:srgbClr val="FF0000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5" name="Straight Arrow Connector 84"/>
                <p:cNvCxnSpPr/>
                <p:nvPr/>
              </p:nvCxnSpPr>
              <p:spPr>
                <a:xfrm flipV="1">
                  <a:off x="3840893" y="4814705"/>
                  <a:ext cx="898324" cy="884196"/>
                </a:xfrm>
                <a:prstGeom prst="straightConnector1">
                  <a:avLst/>
                </a:prstGeom>
                <a:ln w="38100">
                  <a:solidFill>
                    <a:srgbClr val="FF0000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80" name="TextBox 79"/>
              <p:cNvSpPr txBox="1"/>
              <p:nvPr/>
            </p:nvSpPr>
            <p:spPr>
              <a:xfrm>
                <a:off x="2996293" y="1752899"/>
                <a:ext cx="1490508" cy="57708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050" dirty="0">
                    <a:latin typeface="SassoonPrimaryInfant" pitchFamily="2" charset="0"/>
                  </a:rPr>
                  <a:t>Angles in a quadrilateral (4 sided shape) add up to 360˚</a:t>
                </a:r>
              </a:p>
            </p:txBody>
          </p:sp>
        </p:grpSp>
        <p:grpSp>
          <p:nvGrpSpPr>
            <p:cNvPr id="70" name="Group 69"/>
            <p:cNvGrpSpPr/>
            <p:nvPr/>
          </p:nvGrpSpPr>
          <p:grpSpPr>
            <a:xfrm>
              <a:off x="236965" y="1614204"/>
              <a:ext cx="1364868" cy="1366135"/>
              <a:chOff x="199014" y="3155457"/>
              <a:chExt cx="1364868" cy="1366135"/>
            </a:xfrm>
          </p:grpSpPr>
          <p:sp>
            <p:nvSpPr>
              <p:cNvPr id="71" name="TextBox 70"/>
              <p:cNvSpPr txBox="1"/>
              <p:nvPr/>
            </p:nvSpPr>
            <p:spPr>
              <a:xfrm>
                <a:off x="199014" y="3155457"/>
                <a:ext cx="1364868" cy="4308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050" dirty="0">
                    <a:latin typeface="SassoonPrimaryInfant" pitchFamily="2" charset="0"/>
                  </a:rPr>
                  <a:t>Angles around a full turn add up to 360˚</a:t>
                </a:r>
              </a:p>
            </p:txBody>
          </p:sp>
          <p:grpSp>
            <p:nvGrpSpPr>
              <p:cNvPr id="72" name="Group 71"/>
              <p:cNvGrpSpPr/>
              <p:nvPr/>
            </p:nvGrpSpPr>
            <p:grpSpPr>
              <a:xfrm>
                <a:off x="318449" y="3586344"/>
                <a:ext cx="948072" cy="935248"/>
                <a:chOff x="258416" y="3905085"/>
                <a:chExt cx="1125822" cy="1110594"/>
              </a:xfrm>
            </p:grpSpPr>
            <p:grpSp>
              <p:nvGrpSpPr>
                <p:cNvPr id="73" name="Group 72"/>
                <p:cNvGrpSpPr/>
                <p:nvPr/>
              </p:nvGrpSpPr>
              <p:grpSpPr>
                <a:xfrm>
                  <a:off x="258416" y="3905085"/>
                  <a:ext cx="1125822" cy="833191"/>
                  <a:chOff x="3379629" y="2173608"/>
                  <a:chExt cx="1696310" cy="1255393"/>
                </a:xfrm>
              </p:grpSpPr>
              <p:cxnSp>
                <p:nvCxnSpPr>
                  <p:cNvPr id="77" name="Straight Connector 76"/>
                  <p:cNvCxnSpPr/>
                  <p:nvPr/>
                </p:nvCxnSpPr>
                <p:spPr>
                  <a:xfrm flipV="1">
                    <a:off x="3379629" y="2779174"/>
                    <a:ext cx="1696310" cy="649827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8" name="Straight Connector 77"/>
                  <p:cNvCxnSpPr/>
                  <p:nvPr/>
                </p:nvCxnSpPr>
                <p:spPr>
                  <a:xfrm flipV="1">
                    <a:off x="4166199" y="2173608"/>
                    <a:ext cx="219592" cy="940933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74" name="Curved Down Arrow 73"/>
                <p:cNvSpPr/>
                <p:nvPr/>
              </p:nvSpPr>
              <p:spPr>
                <a:xfrm>
                  <a:off x="511797" y="4064806"/>
                  <a:ext cx="615907" cy="242185"/>
                </a:xfrm>
                <a:prstGeom prst="curvedDownArrow">
                  <a:avLst/>
                </a:prstGeom>
                <a:solidFill>
                  <a:srgbClr val="FF0000"/>
                </a:solidFill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105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75" name="Curved Down Arrow 74"/>
                <p:cNvSpPr/>
                <p:nvPr/>
              </p:nvSpPr>
              <p:spPr>
                <a:xfrm rot="10800000">
                  <a:off x="546985" y="4773494"/>
                  <a:ext cx="615907" cy="242185"/>
                </a:xfrm>
                <a:prstGeom prst="curvedDownArrow">
                  <a:avLst/>
                </a:prstGeom>
                <a:solidFill>
                  <a:srgbClr val="FF0000"/>
                </a:solidFill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1050">
                    <a:solidFill>
                      <a:schemeClr val="tx1"/>
                    </a:solidFill>
                  </a:endParaRPr>
                </a:p>
              </p:txBody>
            </p:sp>
            <p:cxnSp>
              <p:nvCxnSpPr>
                <p:cNvPr id="76" name="Straight Connector 75"/>
                <p:cNvCxnSpPr/>
                <p:nvPr/>
              </p:nvCxnSpPr>
              <p:spPr>
                <a:xfrm>
                  <a:off x="756161" y="4529572"/>
                  <a:ext cx="453289" cy="369358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grpSp>
        <p:nvGrpSpPr>
          <p:cNvPr id="106" name="Group 105"/>
          <p:cNvGrpSpPr/>
          <p:nvPr/>
        </p:nvGrpSpPr>
        <p:grpSpPr>
          <a:xfrm>
            <a:off x="236965" y="3588914"/>
            <a:ext cx="4386991" cy="3017520"/>
            <a:chOff x="236965" y="187989"/>
            <a:chExt cx="4386991" cy="3017520"/>
          </a:xfrm>
        </p:grpSpPr>
        <p:sp>
          <p:nvSpPr>
            <p:cNvPr id="107" name="Rectangle 106"/>
            <p:cNvSpPr/>
            <p:nvPr/>
          </p:nvSpPr>
          <p:spPr>
            <a:xfrm rot="5400000">
              <a:off x="2950654" y="1532206"/>
              <a:ext cx="3017520" cy="329085"/>
            </a:xfrm>
            <a:prstGeom prst="rect">
              <a:avLst/>
            </a:prstGeom>
            <a:solidFill>
              <a:srgbClr val="FF993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>
                  <a:latin typeface="SassoonPrimaryInfant" pitchFamily="2" charset="0"/>
                </a:rPr>
                <a:t>Angle Facts</a:t>
              </a:r>
            </a:p>
          </p:txBody>
        </p:sp>
        <p:grpSp>
          <p:nvGrpSpPr>
            <p:cNvPr id="108" name="Group 107"/>
            <p:cNvGrpSpPr/>
            <p:nvPr/>
          </p:nvGrpSpPr>
          <p:grpSpPr>
            <a:xfrm>
              <a:off x="624582" y="357897"/>
              <a:ext cx="1618510" cy="1137234"/>
              <a:chOff x="318449" y="256305"/>
              <a:chExt cx="1618510" cy="1137234"/>
            </a:xfrm>
          </p:grpSpPr>
          <p:sp>
            <p:nvSpPr>
              <p:cNvPr id="141" name="TextBox 140"/>
              <p:cNvSpPr txBox="1"/>
              <p:nvPr/>
            </p:nvSpPr>
            <p:spPr>
              <a:xfrm>
                <a:off x="318449" y="256305"/>
                <a:ext cx="1618510" cy="57708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050" dirty="0">
                    <a:latin typeface="SassoonPrimaryInfant" pitchFamily="2" charset="0"/>
                  </a:rPr>
                  <a:t>Angles that meet on a straight line add up to 180˚</a:t>
                </a:r>
              </a:p>
            </p:txBody>
          </p:sp>
          <p:grpSp>
            <p:nvGrpSpPr>
              <p:cNvPr id="142" name="Group 141"/>
              <p:cNvGrpSpPr/>
              <p:nvPr/>
            </p:nvGrpSpPr>
            <p:grpSpPr>
              <a:xfrm>
                <a:off x="583695" y="723196"/>
                <a:ext cx="848882" cy="670343"/>
                <a:chOff x="2772215" y="2086314"/>
                <a:chExt cx="1700300" cy="1342686"/>
              </a:xfrm>
            </p:grpSpPr>
            <p:grpSp>
              <p:nvGrpSpPr>
                <p:cNvPr id="143" name="Group 142"/>
                <p:cNvGrpSpPr/>
                <p:nvPr/>
              </p:nvGrpSpPr>
              <p:grpSpPr>
                <a:xfrm>
                  <a:off x="2772215" y="2173601"/>
                  <a:ext cx="1582876" cy="1255399"/>
                  <a:chOff x="3379629" y="2173601"/>
                  <a:chExt cx="1582873" cy="1255399"/>
                </a:xfrm>
              </p:grpSpPr>
              <p:cxnSp>
                <p:nvCxnSpPr>
                  <p:cNvPr id="146" name="Straight Connector 145"/>
                  <p:cNvCxnSpPr/>
                  <p:nvPr/>
                </p:nvCxnSpPr>
                <p:spPr>
                  <a:xfrm flipV="1">
                    <a:off x="3379629" y="2644359"/>
                    <a:ext cx="1582873" cy="784641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7" name="Straight Connector 146"/>
                  <p:cNvCxnSpPr/>
                  <p:nvPr/>
                </p:nvCxnSpPr>
                <p:spPr>
                  <a:xfrm flipV="1">
                    <a:off x="4171065" y="2173601"/>
                    <a:ext cx="214727" cy="863079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144" name="Straight Arrow Connector 143"/>
                <p:cNvCxnSpPr/>
                <p:nvPr/>
              </p:nvCxnSpPr>
              <p:spPr>
                <a:xfrm flipH="1">
                  <a:off x="3855345" y="2217639"/>
                  <a:ext cx="617170" cy="479064"/>
                </a:xfrm>
                <a:prstGeom prst="straightConnector1">
                  <a:avLst/>
                </a:prstGeom>
                <a:ln w="38100">
                  <a:solidFill>
                    <a:srgbClr val="FF0000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5" name="Straight Arrow Connector 144"/>
                <p:cNvCxnSpPr/>
                <p:nvPr/>
              </p:nvCxnSpPr>
              <p:spPr>
                <a:xfrm>
                  <a:off x="3070593" y="2086314"/>
                  <a:ext cx="307777" cy="684766"/>
                </a:xfrm>
                <a:prstGeom prst="straightConnector1">
                  <a:avLst/>
                </a:prstGeom>
                <a:ln w="38100">
                  <a:solidFill>
                    <a:srgbClr val="FF0000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109" name="Group 108"/>
            <p:cNvGrpSpPr/>
            <p:nvPr/>
          </p:nvGrpSpPr>
          <p:grpSpPr>
            <a:xfrm>
              <a:off x="1613933" y="1786959"/>
              <a:ext cx="1259482" cy="1193165"/>
              <a:chOff x="1736811" y="1758582"/>
              <a:chExt cx="1259482" cy="1193165"/>
            </a:xfrm>
          </p:grpSpPr>
          <p:grpSp>
            <p:nvGrpSpPr>
              <p:cNvPr id="135" name="Group 134"/>
              <p:cNvGrpSpPr/>
              <p:nvPr/>
            </p:nvGrpSpPr>
            <p:grpSpPr>
              <a:xfrm>
                <a:off x="1846028" y="2228586"/>
                <a:ext cx="1010974" cy="723161"/>
                <a:chOff x="4614212" y="2445919"/>
                <a:chExt cx="2284357" cy="1634026"/>
              </a:xfrm>
            </p:grpSpPr>
            <p:sp>
              <p:nvSpPr>
                <p:cNvPr id="137" name="Isosceles Triangle 136"/>
                <p:cNvSpPr/>
                <p:nvPr/>
              </p:nvSpPr>
              <p:spPr>
                <a:xfrm>
                  <a:off x="4614212" y="2445919"/>
                  <a:ext cx="2284357" cy="1634026"/>
                </a:xfrm>
                <a:prstGeom prst="triangle">
                  <a:avLst/>
                </a:prstGeom>
                <a:solidFill>
                  <a:schemeClr val="bg1"/>
                </a:solidFill>
                <a:ln w="381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1050"/>
                </a:p>
              </p:txBody>
            </p:sp>
            <p:cxnSp>
              <p:nvCxnSpPr>
                <p:cNvPr id="138" name="Straight Arrow Connector 137"/>
                <p:cNvCxnSpPr/>
                <p:nvPr/>
              </p:nvCxnSpPr>
              <p:spPr>
                <a:xfrm flipH="1" flipV="1">
                  <a:off x="5746678" y="2653489"/>
                  <a:ext cx="55386" cy="647122"/>
                </a:xfrm>
                <a:prstGeom prst="straightConnector1">
                  <a:avLst/>
                </a:prstGeom>
                <a:ln w="38100">
                  <a:solidFill>
                    <a:srgbClr val="FF0000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9" name="Straight Arrow Connector 138"/>
                <p:cNvCxnSpPr/>
                <p:nvPr/>
              </p:nvCxnSpPr>
              <p:spPr>
                <a:xfrm>
                  <a:off x="5802064" y="3262933"/>
                  <a:ext cx="553024" cy="574399"/>
                </a:xfrm>
                <a:prstGeom prst="straightConnector1">
                  <a:avLst/>
                </a:prstGeom>
                <a:ln w="38100">
                  <a:solidFill>
                    <a:srgbClr val="FF0000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0" name="Straight Arrow Connector 139"/>
                <p:cNvCxnSpPr/>
                <p:nvPr/>
              </p:nvCxnSpPr>
              <p:spPr>
                <a:xfrm flipH="1">
                  <a:off x="5212385" y="3278494"/>
                  <a:ext cx="589679" cy="567139"/>
                </a:xfrm>
                <a:prstGeom prst="straightConnector1">
                  <a:avLst/>
                </a:prstGeom>
                <a:ln w="38100">
                  <a:solidFill>
                    <a:srgbClr val="FF0000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36" name="TextBox 135"/>
              <p:cNvSpPr txBox="1"/>
              <p:nvPr/>
            </p:nvSpPr>
            <p:spPr>
              <a:xfrm>
                <a:off x="1736811" y="1758582"/>
                <a:ext cx="1259482" cy="4154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050" dirty="0">
                    <a:latin typeface="SassoonPrimaryInfant" pitchFamily="2" charset="0"/>
                  </a:rPr>
                  <a:t>Angles in a triangle add up to 180˚</a:t>
                </a:r>
              </a:p>
            </p:txBody>
          </p:sp>
        </p:grpSp>
        <p:grpSp>
          <p:nvGrpSpPr>
            <p:cNvPr id="110" name="Group 109"/>
            <p:cNvGrpSpPr/>
            <p:nvPr/>
          </p:nvGrpSpPr>
          <p:grpSpPr>
            <a:xfrm>
              <a:off x="2483664" y="327384"/>
              <a:ext cx="1688360" cy="1192306"/>
              <a:chOff x="2437968" y="253737"/>
              <a:chExt cx="1688360" cy="1192306"/>
            </a:xfrm>
          </p:grpSpPr>
          <p:grpSp>
            <p:nvGrpSpPr>
              <p:cNvPr id="128" name="Group 127"/>
              <p:cNvGrpSpPr/>
              <p:nvPr/>
            </p:nvGrpSpPr>
            <p:grpSpPr>
              <a:xfrm rot="2636608">
                <a:off x="2781862" y="623584"/>
                <a:ext cx="827526" cy="822459"/>
                <a:chOff x="4955242" y="4522518"/>
                <a:chExt cx="1708430" cy="1697971"/>
              </a:xfrm>
            </p:grpSpPr>
            <p:grpSp>
              <p:nvGrpSpPr>
                <p:cNvPr id="130" name="Group 129"/>
                <p:cNvGrpSpPr/>
                <p:nvPr/>
              </p:nvGrpSpPr>
              <p:grpSpPr>
                <a:xfrm>
                  <a:off x="4955242" y="4522518"/>
                  <a:ext cx="1582873" cy="1542080"/>
                  <a:chOff x="3379629" y="2173602"/>
                  <a:chExt cx="1582873" cy="1542080"/>
                </a:xfrm>
              </p:grpSpPr>
              <p:cxnSp>
                <p:nvCxnSpPr>
                  <p:cNvPr id="133" name="Straight Connector 132"/>
                  <p:cNvCxnSpPr/>
                  <p:nvPr/>
                </p:nvCxnSpPr>
                <p:spPr>
                  <a:xfrm flipV="1">
                    <a:off x="3379629" y="2644359"/>
                    <a:ext cx="1582873" cy="784641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34" name="Straight Connector 133"/>
                  <p:cNvCxnSpPr/>
                  <p:nvPr/>
                </p:nvCxnSpPr>
                <p:spPr>
                  <a:xfrm flipV="1">
                    <a:off x="4171065" y="2173602"/>
                    <a:ext cx="214727" cy="1542080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131" name="Straight Arrow Connector 130"/>
                <p:cNvCxnSpPr/>
                <p:nvPr/>
              </p:nvCxnSpPr>
              <p:spPr>
                <a:xfrm flipH="1">
                  <a:off x="6046504" y="4550962"/>
                  <a:ext cx="617168" cy="479063"/>
                </a:xfrm>
                <a:prstGeom prst="straightConnector1">
                  <a:avLst/>
                </a:prstGeom>
                <a:ln w="38100">
                  <a:solidFill>
                    <a:srgbClr val="FF0000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2" name="Straight Arrow Connector 131"/>
                <p:cNvCxnSpPr/>
                <p:nvPr/>
              </p:nvCxnSpPr>
              <p:spPr>
                <a:xfrm flipV="1">
                  <a:off x="5261758" y="5661068"/>
                  <a:ext cx="359363" cy="559421"/>
                </a:xfrm>
                <a:prstGeom prst="straightConnector1">
                  <a:avLst/>
                </a:prstGeom>
                <a:ln w="38100">
                  <a:solidFill>
                    <a:srgbClr val="FF0000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29" name="TextBox 128"/>
              <p:cNvSpPr txBox="1"/>
              <p:nvPr/>
            </p:nvSpPr>
            <p:spPr>
              <a:xfrm>
                <a:off x="2437968" y="253737"/>
                <a:ext cx="1688360" cy="57708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050" dirty="0">
                    <a:latin typeface="SassoonPrimaryInfant" pitchFamily="2" charset="0"/>
                  </a:rPr>
                  <a:t>Where two straight lines cross, the opposite angles are the same.</a:t>
                </a:r>
              </a:p>
            </p:txBody>
          </p:sp>
        </p:grpSp>
        <p:grpSp>
          <p:nvGrpSpPr>
            <p:cNvPr id="111" name="Group 110"/>
            <p:cNvGrpSpPr/>
            <p:nvPr/>
          </p:nvGrpSpPr>
          <p:grpSpPr>
            <a:xfrm>
              <a:off x="2919943" y="1635234"/>
              <a:ext cx="1490508" cy="1345603"/>
              <a:chOff x="2996293" y="1752899"/>
              <a:chExt cx="1490508" cy="1345603"/>
            </a:xfrm>
          </p:grpSpPr>
          <p:grpSp>
            <p:nvGrpSpPr>
              <p:cNvPr id="121" name="Group 120"/>
              <p:cNvGrpSpPr/>
              <p:nvPr/>
            </p:nvGrpSpPr>
            <p:grpSpPr>
              <a:xfrm>
                <a:off x="3130369" y="2395577"/>
                <a:ext cx="977318" cy="702925"/>
                <a:chOff x="2979883" y="4581495"/>
                <a:chExt cx="2030761" cy="1962472"/>
              </a:xfrm>
            </p:grpSpPr>
            <p:sp>
              <p:nvSpPr>
                <p:cNvPr id="123" name="Parallelogram 122"/>
                <p:cNvSpPr/>
                <p:nvPr/>
              </p:nvSpPr>
              <p:spPr>
                <a:xfrm>
                  <a:off x="2979883" y="4581495"/>
                  <a:ext cx="2030761" cy="1962472"/>
                </a:xfrm>
                <a:prstGeom prst="parallelogram">
                  <a:avLst/>
                </a:prstGeom>
                <a:solidFill>
                  <a:schemeClr val="bg1"/>
                </a:solidFill>
                <a:ln w="381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1050"/>
                </a:p>
              </p:txBody>
            </p:sp>
            <p:cxnSp>
              <p:nvCxnSpPr>
                <p:cNvPr id="124" name="Straight Arrow Connector 123"/>
                <p:cNvCxnSpPr/>
                <p:nvPr/>
              </p:nvCxnSpPr>
              <p:spPr>
                <a:xfrm flipH="1" flipV="1">
                  <a:off x="3677122" y="4844716"/>
                  <a:ext cx="191464" cy="854185"/>
                </a:xfrm>
                <a:prstGeom prst="straightConnector1">
                  <a:avLst/>
                </a:prstGeom>
                <a:ln w="38100">
                  <a:solidFill>
                    <a:srgbClr val="FF0000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5" name="Straight Arrow Connector 124"/>
                <p:cNvCxnSpPr/>
                <p:nvPr/>
              </p:nvCxnSpPr>
              <p:spPr>
                <a:xfrm>
                  <a:off x="3868586" y="5661222"/>
                  <a:ext cx="553024" cy="574399"/>
                </a:xfrm>
                <a:prstGeom prst="straightConnector1">
                  <a:avLst/>
                </a:prstGeom>
                <a:ln w="38100">
                  <a:solidFill>
                    <a:srgbClr val="FF0000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6" name="Straight Arrow Connector 125"/>
                <p:cNvCxnSpPr/>
                <p:nvPr/>
              </p:nvCxnSpPr>
              <p:spPr>
                <a:xfrm flipH="1">
                  <a:off x="3278907" y="5676783"/>
                  <a:ext cx="589680" cy="567139"/>
                </a:xfrm>
                <a:prstGeom prst="straightConnector1">
                  <a:avLst/>
                </a:prstGeom>
                <a:ln w="38100">
                  <a:solidFill>
                    <a:srgbClr val="FF0000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7" name="Straight Arrow Connector 126"/>
                <p:cNvCxnSpPr/>
                <p:nvPr/>
              </p:nvCxnSpPr>
              <p:spPr>
                <a:xfrm flipV="1">
                  <a:off x="3840893" y="4814705"/>
                  <a:ext cx="898324" cy="884196"/>
                </a:xfrm>
                <a:prstGeom prst="straightConnector1">
                  <a:avLst/>
                </a:prstGeom>
                <a:ln w="38100">
                  <a:solidFill>
                    <a:srgbClr val="FF0000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22" name="TextBox 121"/>
              <p:cNvSpPr txBox="1"/>
              <p:nvPr/>
            </p:nvSpPr>
            <p:spPr>
              <a:xfrm>
                <a:off x="2996293" y="1752899"/>
                <a:ext cx="1490508" cy="57708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050" dirty="0">
                    <a:latin typeface="SassoonPrimaryInfant" pitchFamily="2" charset="0"/>
                  </a:rPr>
                  <a:t>Angles in a quadrilateral (4 sided shape) add up to 360˚</a:t>
                </a:r>
              </a:p>
            </p:txBody>
          </p:sp>
        </p:grpSp>
        <p:grpSp>
          <p:nvGrpSpPr>
            <p:cNvPr id="112" name="Group 111"/>
            <p:cNvGrpSpPr/>
            <p:nvPr/>
          </p:nvGrpSpPr>
          <p:grpSpPr>
            <a:xfrm>
              <a:off x="236965" y="1614204"/>
              <a:ext cx="1364868" cy="1366135"/>
              <a:chOff x="199014" y="3155457"/>
              <a:chExt cx="1364868" cy="1366135"/>
            </a:xfrm>
          </p:grpSpPr>
          <p:sp>
            <p:nvSpPr>
              <p:cNvPr id="113" name="TextBox 112"/>
              <p:cNvSpPr txBox="1"/>
              <p:nvPr/>
            </p:nvSpPr>
            <p:spPr>
              <a:xfrm>
                <a:off x="199014" y="3155457"/>
                <a:ext cx="1364868" cy="4308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050" dirty="0">
                    <a:latin typeface="SassoonPrimaryInfant" pitchFamily="2" charset="0"/>
                  </a:rPr>
                  <a:t>Angles around a full turn add up to 360˚</a:t>
                </a:r>
              </a:p>
            </p:txBody>
          </p:sp>
          <p:grpSp>
            <p:nvGrpSpPr>
              <p:cNvPr id="114" name="Group 113"/>
              <p:cNvGrpSpPr/>
              <p:nvPr/>
            </p:nvGrpSpPr>
            <p:grpSpPr>
              <a:xfrm>
                <a:off x="318449" y="3586344"/>
                <a:ext cx="948072" cy="935248"/>
                <a:chOff x="258416" y="3905085"/>
                <a:chExt cx="1125822" cy="1110594"/>
              </a:xfrm>
            </p:grpSpPr>
            <p:grpSp>
              <p:nvGrpSpPr>
                <p:cNvPr id="115" name="Group 114"/>
                <p:cNvGrpSpPr/>
                <p:nvPr/>
              </p:nvGrpSpPr>
              <p:grpSpPr>
                <a:xfrm>
                  <a:off x="258416" y="3905085"/>
                  <a:ext cx="1125822" cy="833191"/>
                  <a:chOff x="3379629" y="2173608"/>
                  <a:chExt cx="1696310" cy="1255393"/>
                </a:xfrm>
              </p:grpSpPr>
              <p:cxnSp>
                <p:nvCxnSpPr>
                  <p:cNvPr id="119" name="Straight Connector 118"/>
                  <p:cNvCxnSpPr/>
                  <p:nvPr/>
                </p:nvCxnSpPr>
                <p:spPr>
                  <a:xfrm flipV="1">
                    <a:off x="3379629" y="2779174"/>
                    <a:ext cx="1696310" cy="649827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0" name="Straight Connector 119"/>
                  <p:cNvCxnSpPr/>
                  <p:nvPr/>
                </p:nvCxnSpPr>
                <p:spPr>
                  <a:xfrm flipV="1">
                    <a:off x="4166199" y="2173608"/>
                    <a:ext cx="219592" cy="940933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116" name="Curved Down Arrow 115"/>
                <p:cNvSpPr/>
                <p:nvPr/>
              </p:nvSpPr>
              <p:spPr>
                <a:xfrm>
                  <a:off x="511797" y="4064806"/>
                  <a:ext cx="615907" cy="242185"/>
                </a:xfrm>
                <a:prstGeom prst="curvedDownArrow">
                  <a:avLst/>
                </a:prstGeom>
                <a:solidFill>
                  <a:srgbClr val="FF0000"/>
                </a:solidFill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105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17" name="Curved Down Arrow 116"/>
                <p:cNvSpPr/>
                <p:nvPr/>
              </p:nvSpPr>
              <p:spPr>
                <a:xfrm rot="10800000">
                  <a:off x="546985" y="4773494"/>
                  <a:ext cx="615907" cy="242185"/>
                </a:xfrm>
                <a:prstGeom prst="curvedDownArrow">
                  <a:avLst/>
                </a:prstGeom>
                <a:solidFill>
                  <a:srgbClr val="FF0000"/>
                </a:solidFill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1050">
                    <a:solidFill>
                      <a:schemeClr val="tx1"/>
                    </a:solidFill>
                  </a:endParaRPr>
                </a:p>
              </p:txBody>
            </p:sp>
            <p:cxnSp>
              <p:nvCxnSpPr>
                <p:cNvPr id="118" name="Straight Connector 117"/>
                <p:cNvCxnSpPr/>
                <p:nvPr/>
              </p:nvCxnSpPr>
              <p:spPr>
                <a:xfrm>
                  <a:off x="756161" y="4529572"/>
                  <a:ext cx="453289" cy="369358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grpSp>
        <p:nvGrpSpPr>
          <p:cNvPr id="148" name="Group 147"/>
          <p:cNvGrpSpPr/>
          <p:nvPr/>
        </p:nvGrpSpPr>
        <p:grpSpPr>
          <a:xfrm>
            <a:off x="5294503" y="3597821"/>
            <a:ext cx="4386991" cy="3017520"/>
            <a:chOff x="236965" y="187989"/>
            <a:chExt cx="4386991" cy="3017520"/>
          </a:xfrm>
        </p:grpSpPr>
        <p:sp>
          <p:nvSpPr>
            <p:cNvPr id="149" name="Rectangle 148"/>
            <p:cNvSpPr/>
            <p:nvPr/>
          </p:nvSpPr>
          <p:spPr>
            <a:xfrm rot="5400000">
              <a:off x="2950654" y="1532206"/>
              <a:ext cx="3017520" cy="329085"/>
            </a:xfrm>
            <a:prstGeom prst="rect">
              <a:avLst/>
            </a:prstGeom>
            <a:solidFill>
              <a:srgbClr val="FF993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>
                  <a:latin typeface="SassoonPrimaryInfant" pitchFamily="2" charset="0"/>
                </a:rPr>
                <a:t>Angle Facts</a:t>
              </a:r>
            </a:p>
          </p:txBody>
        </p:sp>
        <p:grpSp>
          <p:nvGrpSpPr>
            <p:cNvPr id="150" name="Group 149"/>
            <p:cNvGrpSpPr/>
            <p:nvPr/>
          </p:nvGrpSpPr>
          <p:grpSpPr>
            <a:xfrm>
              <a:off x="624582" y="357897"/>
              <a:ext cx="1618510" cy="1137234"/>
              <a:chOff x="318449" y="256305"/>
              <a:chExt cx="1618510" cy="1137234"/>
            </a:xfrm>
          </p:grpSpPr>
          <p:sp>
            <p:nvSpPr>
              <p:cNvPr id="183" name="TextBox 182"/>
              <p:cNvSpPr txBox="1"/>
              <p:nvPr/>
            </p:nvSpPr>
            <p:spPr>
              <a:xfrm>
                <a:off x="318449" y="256305"/>
                <a:ext cx="1618510" cy="57708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050" dirty="0">
                    <a:latin typeface="SassoonPrimaryInfant" pitchFamily="2" charset="0"/>
                  </a:rPr>
                  <a:t>Angles that meet on a straight line add up to 180˚</a:t>
                </a:r>
              </a:p>
            </p:txBody>
          </p:sp>
          <p:grpSp>
            <p:nvGrpSpPr>
              <p:cNvPr id="184" name="Group 183"/>
              <p:cNvGrpSpPr/>
              <p:nvPr/>
            </p:nvGrpSpPr>
            <p:grpSpPr>
              <a:xfrm>
                <a:off x="583695" y="723196"/>
                <a:ext cx="848882" cy="670343"/>
                <a:chOff x="2772215" y="2086314"/>
                <a:chExt cx="1700300" cy="1342686"/>
              </a:xfrm>
            </p:grpSpPr>
            <p:grpSp>
              <p:nvGrpSpPr>
                <p:cNvPr id="185" name="Group 184"/>
                <p:cNvGrpSpPr/>
                <p:nvPr/>
              </p:nvGrpSpPr>
              <p:grpSpPr>
                <a:xfrm>
                  <a:off x="2772215" y="2173601"/>
                  <a:ext cx="1582876" cy="1255399"/>
                  <a:chOff x="3379629" y="2173601"/>
                  <a:chExt cx="1582873" cy="1255399"/>
                </a:xfrm>
              </p:grpSpPr>
              <p:cxnSp>
                <p:nvCxnSpPr>
                  <p:cNvPr id="188" name="Straight Connector 187"/>
                  <p:cNvCxnSpPr/>
                  <p:nvPr/>
                </p:nvCxnSpPr>
                <p:spPr>
                  <a:xfrm flipV="1">
                    <a:off x="3379629" y="2644359"/>
                    <a:ext cx="1582873" cy="784641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89" name="Straight Connector 188"/>
                  <p:cNvCxnSpPr/>
                  <p:nvPr/>
                </p:nvCxnSpPr>
                <p:spPr>
                  <a:xfrm flipV="1">
                    <a:off x="4171065" y="2173601"/>
                    <a:ext cx="214727" cy="863079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186" name="Straight Arrow Connector 185"/>
                <p:cNvCxnSpPr/>
                <p:nvPr/>
              </p:nvCxnSpPr>
              <p:spPr>
                <a:xfrm flipH="1">
                  <a:off x="3855345" y="2217639"/>
                  <a:ext cx="617170" cy="479064"/>
                </a:xfrm>
                <a:prstGeom prst="straightConnector1">
                  <a:avLst/>
                </a:prstGeom>
                <a:ln w="38100">
                  <a:solidFill>
                    <a:srgbClr val="FF0000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7" name="Straight Arrow Connector 186"/>
                <p:cNvCxnSpPr/>
                <p:nvPr/>
              </p:nvCxnSpPr>
              <p:spPr>
                <a:xfrm>
                  <a:off x="3070593" y="2086314"/>
                  <a:ext cx="307777" cy="684766"/>
                </a:xfrm>
                <a:prstGeom prst="straightConnector1">
                  <a:avLst/>
                </a:prstGeom>
                <a:ln w="38100">
                  <a:solidFill>
                    <a:srgbClr val="FF0000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151" name="Group 150"/>
            <p:cNvGrpSpPr/>
            <p:nvPr/>
          </p:nvGrpSpPr>
          <p:grpSpPr>
            <a:xfrm>
              <a:off x="1613933" y="1786959"/>
              <a:ext cx="1259482" cy="1193165"/>
              <a:chOff x="1736811" y="1758582"/>
              <a:chExt cx="1259482" cy="1193165"/>
            </a:xfrm>
          </p:grpSpPr>
          <p:grpSp>
            <p:nvGrpSpPr>
              <p:cNvPr id="177" name="Group 176"/>
              <p:cNvGrpSpPr/>
              <p:nvPr/>
            </p:nvGrpSpPr>
            <p:grpSpPr>
              <a:xfrm>
                <a:off x="1846028" y="2228586"/>
                <a:ext cx="1010974" cy="723161"/>
                <a:chOff x="4614212" y="2445919"/>
                <a:chExt cx="2284357" cy="1634026"/>
              </a:xfrm>
            </p:grpSpPr>
            <p:sp>
              <p:nvSpPr>
                <p:cNvPr id="179" name="Isosceles Triangle 178"/>
                <p:cNvSpPr/>
                <p:nvPr/>
              </p:nvSpPr>
              <p:spPr>
                <a:xfrm>
                  <a:off x="4614212" y="2445919"/>
                  <a:ext cx="2284357" cy="1634026"/>
                </a:xfrm>
                <a:prstGeom prst="triangle">
                  <a:avLst/>
                </a:prstGeom>
                <a:solidFill>
                  <a:schemeClr val="bg1"/>
                </a:solidFill>
                <a:ln w="381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1050"/>
                </a:p>
              </p:txBody>
            </p:sp>
            <p:cxnSp>
              <p:nvCxnSpPr>
                <p:cNvPr id="180" name="Straight Arrow Connector 179"/>
                <p:cNvCxnSpPr/>
                <p:nvPr/>
              </p:nvCxnSpPr>
              <p:spPr>
                <a:xfrm flipH="1" flipV="1">
                  <a:off x="5746678" y="2653489"/>
                  <a:ext cx="55386" cy="647122"/>
                </a:xfrm>
                <a:prstGeom prst="straightConnector1">
                  <a:avLst/>
                </a:prstGeom>
                <a:ln w="38100">
                  <a:solidFill>
                    <a:srgbClr val="FF0000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1" name="Straight Arrow Connector 180"/>
                <p:cNvCxnSpPr/>
                <p:nvPr/>
              </p:nvCxnSpPr>
              <p:spPr>
                <a:xfrm>
                  <a:off x="5802064" y="3262933"/>
                  <a:ext cx="553024" cy="574399"/>
                </a:xfrm>
                <a:prstGeom prst="straightConnector1">
                  <a:avLst/>
                </a:prstGeom>
                <a:ln w="38100">
                  <a:solidFill>
                    <a:srgbClr val="FF0000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2" name="Straight Arrow Connector 181"/>
                <p:cNvCxnSpPr/>
                <p:nvPr/>
              </p:nvCxnSpPr>
              <p:spPr>
                <a:xfrm flipH="1">
                  <a:off x="5212385" y="3278494"/>
                  <a:ext cx="589679" cy="567139"/>
                </a:xfrm>
                <a:prstGeom prst="straightConnector1">
                  <a:avLst/>
                </a:prstGeom>
                <a:ln w="38100">
                  <a:solidFill>
                    <a:srgbClr val="FF0000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78" name="TextBox 177"/>
              <p:cNvSpPr txBox="1"/>
              <p:nvPr/>
            </p:nvSpPr>
            <p:spPr>
              <a:xfrm>
                <a:off x="1736811" y="1758582"/>
                <a:ext cx="1259482" cy="4154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050" dirty="0">
                    <a:latin typeface="SassoonPrimaryInfant" pitchFamily="2" charset="0"/>
                  </a:rPr>
                  <a:t>Angles in a triangle add up to 180˚</a:t>
                </a:r>
              </a:p>
            </p:txBody>
          </p:sp>
        </p:grpSp>
        <p:grpSp>
          <p:nvGrpSpPr>
            <p:cNvPr id="152" name="Group 151"/>
            <p:cNvGrpSpPr/>
            <p:nvPr/>
          </p:nvGrpSpPr>
          <p:grpSpPr>
            <a:xfrm>
              <a:off x="2483664" y="327384"/>
              <a:ext cx="1688360" cy="1192306"/>
              <a:chOff x="2437968" y="253737"/>
              <a:chExt cx="1688360" cy="1192306"/>
            </a:xfrm>
          </p:grpSpPr>
          <p:grpSp>
            <p:nvGrpSpPr>
              <p:cNvPr id="170" name="Group 169"/>
              <p:cNvGrpSpPr/>
              <p:nvPr/>
            </p:nvGrpSpPr>
            <p:grpSpPr>
              <a:xfrm rot="2636608">
                <a:off x="2781862" y="623584"/>
                <a:ext cx="827526" cy="822459"/>
                <a:chOff x="4955242" y="4522518"/>
                <a:chExt cx="1708430" cy="1697971"/>
              </a:xfrm>
            </p:grpSpPr>
            <p:grpSp>
              <p:nvGrpSpPr>
                <p:cNvPr id="172" name="Group 171"/>
                <p:cNvGrpSpPr/>
                <p:nvPr/>
              </p:nvGrpSpPr>
              <p:grpSpPr>
                <a:xfrm>
                  <a:off x="4955242" y="4522518"/>
                  <a:ext cx="1582873" cy="1542080"/>
                  <a:chOff x="3379629" y="2173602"/>
                  <a:chExt cx="1582873" cy="1542080"/>
                </a:xfrm>
              </p:grpSpPr>
              <p:cxnSp>
                <p:nvCxnSpPr>
                  <p:cNvPr id="175" name="Straight Connector 174"/>
                  <p:cNvCxnSpPr/>
                  <p:nvPr/>
                </p:nvCxnSpPr>
                <p:spPr>
                  <a:xfrm flipV="1">
                    <a:off x="3379629" y="2644359"/>
                    <a:ext cx="1582873" cy="784641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76" name="Straight Connector 175"/>
                  <p:cNvCxnSpPr/>
                  <p:nvPr/>
                </p:nvCxnSpPr>
                <p:spPr>
                  <a:xfrm flipV="1">
                    <a:off x="4171065" y="2173602"/>
                    <a:ext cx="214727" cy="1542080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173" name="Straight Arrow Connector 172"/>
                <p:cNvCxnSpPr/>
                <p:nvPr/>
              </p:nvCxnSpPr>
              <p:spPr>
                <a:xfrm flipH="1">
                  <a:off x="6046504" y="4550962"/>
                  <a:ext cx="617168" cy="479063"/>
                </a:xfrm>
                <a:prstGeom prst="straightConnector1">
                  <a:avLst/>
                </a:prstGeom>
                <a:ln w="38100">
                  <a:solidFill>
                    <a:srgbClr val="FF0000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4" name="Straight Arrow Connector 173"/>
                <p:cNvCxnSpPr/>
                <p:nvPr/>
              </p:nvCxnSpPr>
              <p:spPr>
                <a:xfrm flipV="1">
                  <a:off x="5261758" y="5661068"/>
                  <a:ext cx="359363" cy="559421"/>
                </a:xfrm>
                <a:prstGeom prst="straightConnector1">
                  <a:avLst/>
                </a:prstGeom>
                <a:ln w="38100">
                  <a:solidFill>
                    <a:srgbClr val="FF0000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71" name="TextBox 170"/>
              <p:cNvSpPr txBox="1"/>
              <p:nvPr/>
            </p:nvSpPr>
            <p:spPr>
              <a:xfrm>
                <a:off x="2437968" y="253737"/>
                <a:ext cx="1688360" cy="57708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050" dirty="0">
                    <a:latin typeface="SassoonPrimaryInfant" pitchFamily="2" charset="0"/>
                  </a:rPr>
                  <a:t>Where two straight lines cross, the opposite angles are the same.</a:t>
                </a:r>
              </a:p>
            </p:txBody>
          </p:sp>
        </p:grpSp>
        <p:grpSp>
          <p:nvGrpSpPr>
            <p:cNvPr id="153" name="Group 152"/>
            <p:cNvGrpSpPr/>
            <p:nvPr/>
          </p:nvGrpSpPr>
          <p:grpSpPr>
            <a:xfrm>
              <a:off x="2919943" y="1635234"/>
              <a:ext cx="1490508" cy="1345603"/>
              <a:chOff x="2996293" y="1752899"/>
              <a:chExt cx="1490508" cy="1345603"/>
            </a:xfrm>
          </p:grpSpPr>
          <p:grpSp>
            <p:nvGrpSpPr>
              <p:cNvPr id="163" name="Group 162"/>
              <p:cNvGrpSpPr/>
              <p:nvPr/>
            </p:nvGrpSpPr>
            <p:grpSpPr>
              <a:xfrm>
                <a:off x="3130369" y="2395577"/>
                <a:ext cx="977318" cy="702925"/>
                <a:chOff x="2979883" y="4581495"/>
                <a:chExt cx="2030761" cy="1962472"/>
              </a:xfrm>
            </p:grpSpPr>
            <p:sp>
              <p:nvSpPr>
                <p:cNvPr id="165" name="Parallelogram 164"/>
                <p:cNvSpPr/>
                <p:nvPr/>
              </p:nvSpPr>
              <p:spPr>
                <a:xfrm>
                  <a:off x="2979883" y="4581495"/>
                  <a:ext cx="2030761" cy="1962472"/>
                </a:xfrm>
                <a:prstGeom prst="parallelogram">
                  <a:avLst/>
                </a:prstGeom>
                <a:solidFill>
                  <a:schemeClr val="bg1"/>
                </a:solidFill>
                <a:ln w="381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1050"/>
                </a:p>
              </p:txBody>
            </p:sp>
            <p:cxnSp>
              <p:nvCxnSpPr>
                <p:cNvPr id="166" name="Straight Arrow Connector 165"/>
                <p:cNvCxnSpPr/>
                <p:nvPr/>
              </p:nvCxnSpPr>
              <p:spPr>
                <a:xfrm flipH="1" flipV="1">
                  <a:off x="3677122" y="4844716"/>
                  <a:ext cx="191464" cy="854185"/>
                </a:xfrm>
                <a:prstGeom prst="straightConnector1">
                  <a:avLst/>
                </a:prstGeom>
                <a:ln w="38100">
                  <a:solidFill>
                    <a:srgbClr val="FF0000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7" name="Straight Arrow Connector 166"/>
                <p:cNvCxnSpPr/>
                <p:nvPr/>
              </p:nvCxnSpPr>
              <p:spPr>
                <a:xfrm>
                  <a:off x="3868586" y="5661222"/>
                  <a:ext cx="553024" cy="574399"/>
                </a:xfrm>
                <a:prstGeom prst="straightConnector1">
                  <a:avLst/>
                </a:prstGeom>
                <a:ln w="38100">
                  <a:solidFill>
                    <a:srgbClr val="FF0000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8" name="Straight Arrow Connector 167"/>
                <p:cNvCxnSpPr/>
                <p:nvPr/>
              </p:nvCxnSpPr>
              <p:spPr>
                <a:xfrm flipH="1">
                  <a:off x="3278907" y="5676783"/>
                  <a:ext cx="589680" cy="567139"/>
                </a:xfrm>
                <a:prstGeom prst="straightConnector1">
                  <a:avLst/>
                </a:prstGeom>
                <a:ln w="38100">
                  <a:solidFill>
                    <a:srgbClr val="FF0000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9" name="Straight Arrow Connector 168"/>
                <p:cNvCxnSpPr/>
                <p:nvPr/>
              </p:nvCxnSpPr>
              <p:spPr>
                <a:xfrm flipV="1">
                  <a:off x="3840893" y="4814705"/>
                  <a:ext cx="898324" cy="884196"/>
                </a:xfrm>
                <a:prstGeom prst="straightConnector1">
                  <a:avLst/>
                </a:prstGeom>
                <a:ln w="38100">
                  <a:solidFill>
                    <a:srgbClr val="FF0000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64" name="TextBox 163"/>
              <p:cNvSpPr txBox="1"/>
              <p:nvPr/>
            </p:nvSpPr>
            <p:spPr>
              <a:xfrm>
                <a:off x="2996293" y="1752899"/>
                <a:ext cx="1490508" cy="57708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050" dirty="0">
                    <a:latin typeface="SassoonPrimaryInfant" pitchFamily="2" charset="0"/>
                  </a:rPr>
                  <a:t>Angles in a quadrilateral (4 sided shape) add up to 360˚</a:t>
                </a:r>
              </a:p>
            </p:txBody>
          </p:sp>
        </p:grpSp>
        <p:grpSp>
          <p:nvGrpSpPr>
            <p:cNvPr id="154" name="Group 153"/>
            <p:cNvGrpSpPr/>
            <p:nvPr/>
          </p:nvGrpSpPr>
          <p:grpSpPr>
            <a:xfrm>
              <a:off x="236965" y="1614204"/>
              <a:ext cx="1364868" cy="1366135"/>
              <a:chOff x="199014" y="3155457"/>
              <a:chExt cx="1364868" cy="1366135"/>
            </a:xfrm>
          </p:grpSpPr>
          <p:sp>
            <p:nvSpPr>
              <p:cNvPr id="155" name="TextBox 154"/>
              <p:cNvSpPr txBox="1"/>
              <p:nvPr/>
            </p:nvSpPr>
            <p:spPr>
              <a:xfrm>
                <a:off x="199014" y="3155457"/>
                <a:ext cx="1364868" cy="4308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050" dirty="0">
                    <a:latin typeface="SassoonPrimaryInfant" pitchFamily="2" charset="0"/>
                  </a:rPr>
                  <a:t>Angles around a full turn add up to 360˚</a:t>
                </a:r>
              </a:p>
            </p:txBody>
          </p:sp>
          <p:grpSp>
            <p:nvGrpSpPr>
              <p:cNvPr id="156" name="Group 155"/>
              <p:cNvGrpSpPr/>
              <p:nvPr/>
            </p:nvGrpSpPr>
            <p:grpSpPr>
              <a:xfrm>
                <a:off x="318449" y="3586344"/>
                <a:ext cx="948072" cy="935248"/>
                <a:chOff x="258416" y="3905085"/>
                <a:chExt cx="1125822" cy="1110594"/>
              </a:xfrm>
            </p:grpSpPr>
            <p:grpSp>
              <p:nvGrpSpPr>
                <p:cNvPr id="157" name="Group 156"/>
                <p:cNvGrpSpPr/>
                <p:nvPr/>
              </p:nvGrpSpPr>
              <p:grpSpPr>
                <a:xfrm>
                  <a:off x="258416" y="3905085"/>
                  <a:ext cx="1125822" cy="833191"/>
                  <a:chOff x="3379629" y="2173608"/>
                  <a:chExt cx="1696310" cy="1255393"/>
                </a:xfrm>
              </p:grpSpPr>
              <p:cxnSp>
                <p:nvCxnSpPr>
                  <p:cNvPr id="161" name="Straight Connector 160"/>
                  <p:cNvCxnSpPr/>
                  <p:nvPr/>
                </p:nvCxnSpPr>
                <p:spPr>
                  <a:xfrm flipV="1">
                    <a:off x="3379629" y="2779174"/>
                    <a:ext cx="1696310" cy="649827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62" name="Straight Connector 161"/>
                  <p:cNvCxnSpPr/>
                  <p:nvPr/>
                </p:nvCxnSpPr>
                <p:spPr>
                  <a:xfrm flipV="1">
                    <a:off x="4166199" y="2173608"/>
                    <a:ext cx="219592" cy="940933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158" name="Curved Down Arrow 157"/>
                <p:cNvSpPr/>
                <p:nvPr/>
              </p:nvSpPr>
              <p:spPr>
                <a:xfrm>
                  <a:off x="511797" y="4064806"/>
                  <a:ext cx="615907" cy="242185"/>
                </a:xfrm>
                <a:prstGeom prst="curvedDownArrow">
                  <a:avLst/>
                </a:prstGeom>
                <a:solidFill>
                  <a:srgbClr val="FF0000"/>
                </a:solidFill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105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59" name="Curved Down Arrow 158"/>
                <p:cNvSpPr/>
                <p:nvPr/>
              </p:nvSpPr>
              <p:spPr>
                <a:xfrm rot="10800000">
                  <a:off x="546985" y="4773494"/>
                  <a:ext cx="615907" cy="242185"/>
                </a:xfrm>
                <a:prstGeom prst="curvedDownArrow">
                  <a:avLst/>
                </a:prstGeom>
                <a:solidFill>
                  <a:srgbClr val="FF0000"/>
                </a:solidFill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1050">
                    <a:solidFill>
                      <a:schemeClr val="tx1"/>
                    </a:solidFill>
                  </a:endParaRPr>
                </a:p>
              </p:txBody>
            </p:sp>
            <p:cxnSp>
              <p:nvCxnSpPr>
                <p:cNvPr id="160" name="Straight Connector 159"/>
                <p:cNvCxnSpPr/>
                <p:nvPr/>
              </p:nvCxnSpPr>
              <p:spPr>
                <a:xfrm>
                  <a:off x="756161" y="4529572"/>
                  <a:ext cx="453289" cy="369358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sp>
        <p:nvSpPr>
          <p:cNvPr id="14" name="Rectangle 13"/>
          <p:cNvSpPr/>
          <p:nvPr/>
        </p:nvSpPr>
        <p:spPr>
          <a:xfrm>
            <a:off x="5249065" y="187987"/>
            <a:ext cx="4436721" cy="30175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Rectangle 17"/>
          <p:cNvSpPr/>
          <p:nvPr/>
        </p:nvSpPr>
        <p:spPr>
          <a:xfrm>
            <a:off x="187780" y="3588914"/>
            <a:ext cx="4436721" cy="30175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/>
          </a:p>
        </p:txBody>
      </p:sp>
      <p:sp>
        <p:nvSpPr>
          <p:cNvPr id="22" name="Rectangle 21"/>
          <p:cNvSpPr/>
          <p:nvPr/>
        </p:nvSpPr>
        <p:spPr>
          <a:xfrm>
            <a:off x="5249065" y="3588914"/>
            <a:ext cx="4436721" cy="30175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74326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6" name="Group 85"/>
          <p:cNvGrpSpPr/>
          <p:nvPr/>
        </p:nvGrpSpPr>
        <p:grpSpPr>
          <a:xfrm>
            <a:off x="249049" y="272350"/>
            <a:ext cx="4324715" cy="2883598"/>
            <a:chOff x="13463867" y="6704560"/>
            <a:chExt cx="2130346" cy="2520257"/>
          </a:xfrm>
        </p:grpSpPr>
        <p:sp>
          <p:nvSpPr>
            <p:cNvPr id="113" name="Rectangle 112"/>
            <p:cNvSpPr/>
            <p:nvPr/>
          </p:nvSpPr>
          <p:spPr>
            <a:xfrm>
              <a:off x="13463867" y="6718900"/>
              <a:ext cx="2125704" cy="2505917"/>
            </a:xfrm>
            <a:prstGeom prst="rect">
              <a:avLst/>
            </a:prstGeom>
            <a:noFill/>
            <a:ln w="76200"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400"/>
            </a:p>
          </p:txBody>
        </p:sp>
        <p:sp>
          <p:nvSpPr>
            <p:cNvPr id="114" name="TextBox 113"/>
            <p:cNvSpPr txBox="1"/>
            <p:nvPr/>
          </p:nvSpPr>
          <p:spPr>
            <a:xfrm>
              <a:off x="13463867" y="6704560"/>
              <a:ext cx="2130346" cy="295895"/>
            </a:xfrm>
            <a:prstGeom prst="rect">
              <a:avLst/>
            </a:prstGeom>
            <a:solidFill>
              <a:srgbClr val="7030A0"/>
            </a:solidFill>
            <a:ln>
              <a:solidFill>
                <a:srgbClr val="7030A0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600" dirty="0">
                  <a:solidFill>
                    <a:schemeClr val="bg1"/>
                  </a:solidFill>
                  <a:latin typeface="SassoonPrimaryInfant" pitchFamily="2" charset="0"/>
                </a:rPr>
                <a:t>Adding and Subtracting Fractions</a:t>
              </a:r>
            </a:p>
          </p:txBody>
        </p:sp>
      </p:grpSp>
      <p:sp>
        <p:nvSpPr>
          <p:cNvPr id="50" name="TextBox 49"/>
          <p:cNvSpPr txBox="1"/>
          <p:nvPr/>
        </p:nvSpPr>
        <p:spPr>
          <a:xfrm>
            <a:off x="2512815" y="1273723"/>
            <a:ext cx="636713" cy="253916"/>
          </a:xfrm>
          <a:prstGeom prst="rect">
            <a:avLst/>
          </a:prstGeom>
          <a:noFill/>
          <a:ln w="28575">
            <a:noFill/>
          </a:ln>
        </p:spPr>
        <p:txBody>
          <a:bodyPr wrap="none" rtlCol="0">
            <a:spAutoFit/>
          </a:bodyPr>
          <a:lstStyle/>
          <a:p>
            <a:r>
              <a:rPr lang="en-GB" sz="1050" b="1" dirty="0">
                <a:latin typeface="SassoonPrimaryInfant" pitchFamily="2" charset="0"/>
              </a:rPr>
              <a:t>Factors</a:t>
            </a:r>
            <a:endParaRPr lang="en-GB" sz="1200" b="1" dirty="0">
              <a:latin typeface="SassoonPrimaryInfant" pitchFamily="2" charset="0"/>
            </a:endParaRPr>
          </a:p>
        </p:txBody>
      </p:sp>
      <p:sp>
        <p:nvSpPr>
          <p:cNvPr id="85" name="TextBox 84"/>
          <p:cNvSpPr txBox="1"/>
          <p:nvPr/>
        </p:nvSpPr>
        <p:spPr>
          <a:xfrm>
            <a:off x="2042869" y="769804"/>
            <a:ext cx="1497875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GB" sz="1400" dirty="0">
                <a:latin typeface="SassoonPrimaryInfant" pitchFamily="2" charset="0"/>
              </a:rPr>
              <a:t>Find a common denominator</a:t>
            </a:r>
          </a:p>
        </p:txBody>
      </p:sp>
      <p:grpSp>
        <p:nvGrpSpPr>
          <p:cNvPr id="87" name="Group 86"/>
          <p:cNvGrpSpPr/>
          <p:nvPr/>
        </p:nvGrpSpPr>
        <p:grpSpPr>
          <a:xfrm>
            <a:off x="1127140" y="796149"/>
            <a:ext cx="921974" cy="530157"/>
            <a:chOff x="1098702" y="2573561"/>
            <a:chExt cx="1479339" cy="530157"/>
          </a:xfrm>
        </p:grpSpPr>
        <p:sp>
          <p:nvSpPr>
            <p:cNvPr id="110" name="TextBox 109"/>
            <p:cNvSpPr txBox="1"/>
            <p:nvPr/>
          </p:nvSpPr>
          <p:spPr>
            <a:xfrm>
              <a:off x="1805634" y="2573561"/>
              <a:ext cx="772407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400" b="1" u="sng" dirty="0">
                  <a:latin typeface="SassoonPrimaryInfant" pitchFamily="2" charset="0"/>
                </a:rPr>
                <a:t>1</a:t>
              </a:r>
            </a:p>
            <a:p>
              <a:pPr algn="ctr"/>
              <a:r>
                <a:rPr lang="en-GB" sz="1400" b="1" dirty="0">
                  <a:latin typeface="SassoonPrimaryInfant" pitchFamily="2" charset="0"/>
                </a:rPr>
                <a:t>4</a:t>
              </a:r>
            </a:p>
          </p:txBody>
        </p:sp>
        <p:sp>
          <p:nvSpPr>
            <p:cNvPr id="111" name="TextBox 110"/>
            <p:cNvSpPr txBox="1"/>
            <p:nvPr/>
          </p:nvSpPr>
          <p:spPr>
            <a:xfrm>
              <a:off x="1098702" y="2580498"/>
              <a:ext cx="772407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400" b="1" u="sng" dirty="0">
                  <a:latin typeface="SassoonPrimaryInfant" pitchFamily="2" charset="0"/>
                </a:rPr>
                <a:t>3</a:t>
              </a:r>
            </a:p>
            <a:p>
              <a:pPr algn="ctr"/>
              <a:r>
                <a:rPr lang="en-GB" sz="1400" b="1" dirty="0">
                  <a:latin typeface="SassoonPrimaryInfant" pitchFamily="2" charset="0"/>
                </a:rPr>
                <a:t>5</a:t>
              </a:r>
            </a:p>
          </p:txBody>
        </p:sp>
        <p:sp>
          <p:nvSpPr>
            <p:cNvPr id="112" name="TextBox 111"/>
            <p:cNvSpPr txBox="1"/>
            <p:nvPr/>
          </p:nvSpPr>
          <p:spPr>
            <a:xfrm>
              <a:off x="1484905" y="2640074"/>
              <a:ext cx="73437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400" b="1" dirty="0">
                  <a:latin typeface="SassoonPrimaryInfant" pitchFamily="2" charset="0"/>
                </a:rPr>
                <a:t>-</a:t>
              </a:r>
            </a:p>
          </p:txBody>
        </p:sp>
      </p:grpSp>
      <p:sp>
        <p:nvSpPr>
          <p:cNvPr id="88" name="TextBox 87"/>
          <p:cNvSpPr txBox="1"/>
          <p:nvPr/>
        </p:nvSpPr>
        <p:spPr>
          <a:xfrm>
            <a:off x="1257993" y="1276871"/>
            <a:ext cx="2283977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marL="342900" indent="-342900">
              <a:buAutoNum type="arabicPlain" startAt="4"/>
            </a:pPr>
            <a:r>
              <a:rPr lang="en-GB" sz="1400" dirty="0">
                <a:latin typeface="SassoonPrimaryInfant" pitchFamily="2" charset="0"/>
              </a:rPr>
              <a:t>8    12    16    </a:t>
            </a:r>
            <a:r>
              <a:rPr lang="en-GB" sz="1400" b="1" dirty="0">
                <a:latin typeface="SassoonPrimaryInfant" pitchFamily="2" charset="0"/>
              </a:rPr>
              <a:t>20</a:t>
            </a:r>
            <a:r>
              <a:rPr lang="en-GB" sz="1400" dirty="0">
                <a:latin typeface="SassoonPrimaryInfant" pitchFamily="2" charset="0"/>
              </a:rPr>
              <a:t>    24</a:t>
            </a:r>
          </a:p>
          <a:p>
            <a:pPr marL="342900" indent="-342900">
              <a:buAutoNum type="arabicPlain" startAt="4"/>
            </a:pPr>
            <a:r>
              <a:rPr lang="en-GB" sz="1400" dirty="0">
                <a:latin typeface="SassoonPrimaryInfant" pitchFamily="2" charset="0"/>
              </a:rPr>
              <a:t> 10      15       </a:t>
            </a:r>
            <a:r>
              <a:rPr lang="en-GB" sz="1400" b="1" dirty="0">
                <a:latin typeface="SassoonPrimaryInfant" pitchFamily="2" charset="0"/>
              </a:rPr>
              <a:t>20</a:t>
            </a:r>
            <a:r>
              <a:rPr lang="en-GB" sz="1400" dirty="0">
                <a:latin typeface="SassoonPrimaryInfant" pitchFamily="2" charset="0"/>
              </a:rPr>
              <a:t>    25</a:t>
            </a:r>
          </a:p>
        </p:txBody>
      </p:sp>
      <p:grpSp>
        <p:nvGrpSpPr>
          <p:cNvPr id="89" name="Group 88"/>
          <p:cNvGrpSpPr/>
          <p:nvPr/>
        </p:nvGrpSpPr>
        <p:grpSpPr>
          <a:xfrm>
            <a:off x="3213494" y="2453609"/>
            <a:ext cx="1338458" cy="535311"/>
            <a:chOff x="8475552" y="8858412"/>
            <a:chExt cx="1338458" cy="535311"/>
          </a:xfrm>
        </p:grpSpPr>
        <p:grpSp>
          <p:nvGrpSpPr>
            <p:cNvPr id="104" name="Group 103"/>
            <p:cNvGrpSpPr/>
            <p:nvPr/>
          </p:nvGrpSpPr>
          <p:grpSpPr>
            <a:xfrm>
              <a:off x="8475552" y="8863566"/>
              <a:ext cx="921974" cy="530157"/>
              <a:chOff x="1098702" y="2573561"/>
              <a:chExt cx="1479339" cy="530157"/>
            </a:xfrm>
          </p:grpSpPr>
          <p:sp>
            <p:nvSpPr>
              <p:cNvPr id="107" name="TextBox 106"/>
              <p:cNvSpPr txBox="1"/>
              <p:nvPr/>
            </p:nvSpPr>
            <p:spPr>
              <a:xfrm>
                <a:off x="1805634" y="2573561"/>
                <a:ext cx="772407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400" b="1" u="sng" dirty="0">
                    <a:latin typeface="SassoonPrimaryInfant" pitchFamily="2" charset="0"/>
                  </a:rPr>
                  <a:t>5</a:t>
                </a:r>
              </a:p>
              <a:p>
                <a:pPr algn="ctr"/>
                <a:r>
                  <a:rPr lang="en-GB" sz="1400" b="1" dirty="0">
                    <a:latin typeface="SassoonPrimaryInfant" pitchFamily="2" charset="0"/>
                  </a:rPr>
                  <a:t>20</a:t>
                </a:r>
              </a:p>
            </p:txBody>
          </p:sp>
          <p:sp>
            <p:nvSpPr>
              <p:cNvPr id="108" name="TextBox 107"/>
              <p:cNvSpPr txBox="1"/>
              <p:nvPr/>
            </p:nvSpPr>
            <p:spPr>
              <a:xfrm>
                <a:off x="1098702" y="2580498"/>
                <a:ext cx="772407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400" b="1" u="sng" dirty="0">
                    <a:latin typeface="SassoonPrimaryInfant" pitchFamily="2" charset="0"/>
                  </a:rPr>
                  <a:t>12</a:t>
                </a:r>
              </a:p>
              <a:p>
                <a:pPr algn="ctr"/>
                <a:r>
                  <a:rPr lang="en-GB" sz="1400" b="1" dirty="0">
                    <a:latin typeface="SassoonPrimaryInfant" pitchFamily="2" charset="0"/>
                  </a:rPr>
                  <a:t>20</a:t>
                </a:r>
              </a:p>
            </p:txBody>
          </p:sp>
          <p:sp>
            <p:nvSpPr>
              <p:cNvPr id="109" name="TextBox 108"/>
              <p:cNvSpPr txBox="1"/>
              <p:nvPr/>
            </p:nvSpPr>
            <p:spPr>
              <a:xfrm>
                <a:off x="1484905" y="2640074"/>
                <a:ext cx="734371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400" b="1" dirty="0">
                    <a:latin typeface="SassoonPrimaryInfant" pitchFamily="2" charset="0"/>
                  </a:rPr>
                  <a:t>-</a:t>
                </a:r>
              </a:p>
            </p:txBody>
          </p:sp>
        </p:grpSp>
        <p:sp>
          <p:nvSpPr>
            <p:cNvPr id="105" name="TextBox 104"/>
            <p:cNvSpPr txBox="1"/>
            <p:nvPr/>
          </p:nvSpPr>
          <p:spPr>
            <a:xfrm>
              <a:off x="9332620" y="8858412"/>
              <a:ext cx="48139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400" b="1" u="sng" dirty="0">
                  <a:latin typeface="SassoonPrimaryInfant" pitchFamily="2" charset="0"/>
                </a:rPr>
                <a:t>7</a:t>
              </a:r>
            </a:p>
            <a:p>
              <a:pPr algn="ctr"/>
              <a:r>
                <a:rPr lang="en-GB" sz="1400" b="1" dirty="0">
                  <a:latin typeface="SassoonPrimaryInfant" pitchFamily="2" charset="0"/>
                </a:rPr>
                <a:t>20</a:t>
              </a:r>
            </a:p>
          </p:txBody>
        </p:sp>
        <p:sp>
          <p:nvSpPr>
            <p:cNvPr id="106" name="TextBox 105"/>
            <p:cNvSpPr txBox="1"/>
            <p:nvPr/>
          </p:nvSpPr>
          <p:spPr>
            <a:xfrm>
              <a:off x="9132731" y="8924925"/>
              <a:ext cx="457685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400" b="1" dirty="0">
                  <a:latin typeface="SassoonPrimaryInfant" pitchFamily="2" charset="0"/>
                </a:rPr>
                <a:t>=</a:t>
              </a:r>
            </a:p>
          </p:txBody>
        </p:sp>
      </p:grpSp>
      <p:grpSp>
        <p:nvGrpSpPr>
          <p:cNvPr id="90" name="Group 89"/>
          <p:cNvGrpSpPr/>
          <p:nvPr/>
        </p:nvGrpSpPr>
        <p:grpSpPr>
          <a:xfrm>
            <a:off x="624715" y="2092088"/>
            <a:ext cx="921974" cy="856068"/>
            <a:chOff x="7838529" y="8415877"/>
            <a:chExt cx="921974" cy="856068"/>
          </a:xfrm>
        </p:grpSpPr>
        <p:grpSp>
          <p:nvGrpSpPr>
            <p:cNvPr id="98" name="Group 97"/>
            <p:cNvGrpSpPr/>
            <p:nvPr/>
          </p:nvGrpSpPr>
          <p:grpSpPr>
            <a:xfrm>
              <a:off x="7838529" y="8415877"/>
              <a:ext cx="921974" cy="530157"/>
              <a:chOff x="1098702" y="2573561"/>
              <a:chExt cx="1479339" cy="530157"/>
            </a:xfrm>
          </p:grpSpPr>
          <p:sp>
            <p:nvSpPr>
              <p:cNvPr id="101" name="TextBox 100"/>
              <p:cNvSpPr txBox="1"/>
              <p:nvPr/>
            </p:nvSpPr>
            <p:spPr>
              <a:xfrm>
                <a:off x="1805634" y="2573561"/>
                <a:ext cx="772407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400" b="1" u="sng" dirty="0">
                    <a:latin typeface="SassoonPrimaryInfant" pitchFamily="2" charset="0"/>
                  </a:rPr>
                  <a:t>12</a:t>
                </a:r>
              </a:p>
              <a:p>
                <a:pPr algn="ctr"/>
                <a:r>
                  <a:rPr lang="en-GB" sz="1400" b="1" dirty="0">
                    <a:latin typeface="SassoonPrimaryInfant" pitchFamily="2" charset="0"/>
                  </a:rPr>
                  <a:t>20</a:t>
                </a:r>
              </a:p>
            </p:txBody>
          </p:sp>
          <p:sp>
            <p:nvSpPr>
              <p:cNvPr id="102" name="TextBox 101"/>
              <p:cNvSpPr txBox="1"/>
              <p:nvPr/>
            </p:nvSpPr>
            <p:spPr>
              <a:xfrm>
                <a:off x="1098702" y="2580498"/>
                <a:ext cx="772407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400" b="1" u="sng" dirty="0">
                    <a:latin typeface="SassoonPrimaryInfant" pitchFamily="2" charset="0"/>
                  </a:rPr>
                  <a:t>3</a:t>
                </a:r>
              </a:p>
              <a:p>
                <a:pPr algn="ctr"/>
                <a:r>
                  <a:rPr lang="en-GB" sz="1400" b="1" dirty="0">
                    <a:latin typeface="SassoonPrimaryInfant" pitchFamily="2" charset="0"/>
                  </a:rPr>
                  <a:t>5</a:t>
                </a:r>
              </a:p>
            </p:txBody>
          </p:sp>
          <p:sp>
            <p:nvSpPr>
              <p:cNvPr id="103" name="TextBox 102"/>
              <p:cNvSpPr txBox="1"/>
              <p:nvPr/>
            </p:nvSpPr>
            <p:spPr>
              <a:xfrm>
                <a:off x="1484905" y="2640074"/>
                <a:ext cx="734371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400" b="1" dirty="0">
                    <a:latin typeface="SassoonPrimaryInfant" pitchFamily="2" charset="0"/>
                  </a:rPr>
                  <a:t>=</a:t>
                </a:r>
              </a:p>
            </p:txBody>
          </p:sp>
        </p:grpSp>
        <p:sp>
          <p:nvSpPr>
            <p:cNvPr id="99" name="Curved Up Arrow 98"/>
            <p:cNvSpPr/>
            <p:nvPr/>
          </p:nvSpPr>
          <p:spPr>
            <a:xfrm>
              <a:off x="8097782" y="8876571"/>
              <a:ext cx="407509" cy="142519"/>
            </a:xfrm>
            <a:prstGeom prst="curvedUp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100" name="TextBox 99"/>
            <p:cNvSpPr txBox="1"/>
            <p:nvPr/>
          </p:nvSpPr>
          <p:spPr>
            <a:xfrm>
              <a:off x="8072024" y="8964168"/>
              <a:ext cx="457685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400" b="1" dirty="0">
                  <a:latin typeface="SassoonPrimaryInfant" pitchFamily="2" charset="0"/>
                </a:rPr>
                <a:t>x4</a:t>
              </a:r>
            </a:p>
          </p:txBody>
        </p:sp>
      </p:grpSp>
      <p:grpSp>
        <p:nvGrpSpPr>
          <p:cNvPr id="91" name="Group 90"/>
          <p:cNvGrpSpPr/>
          <p:nvPr/>
        </p:nvGrpSpPr>
        <p:grpSpPr>
          <a:xfrm>
            <a:off x="1668914" y="2069425"/>
            <a:ext cx="921974" cy="892356"/>
            <a:chOff x="9070040" y="8377566"/>
            <a:chExt cx="921974" cy="892356"/>
          </a:xfrm>
        </p:grpSpPr>
        <p:grpSp>
          <p:nvGrpSpPr>
            <p:cNvPr id="92" name="Group 91"/>
            <p:cNvGrpSpPr/>
            <p:nvPr/>
          </p:nvGrpSpPr>
          <p:grpSpPr>
            <a:xfrm>
              <a:off x="9070040" y="8377566"/>
              <a:ext cx="921974" cy="530157"/>
              <a:chOff x="1098702" y="2573561"/>
              <a:chExt cx="1479339" cy="530157"/>
            </a:xfrm>
          </p:grpSpPr>
          <p:sp>
            <p:nvSpPr>
              <p:cNvPr id="95" name="TextBox 94"/>
              <p:cNvSpPr txBox="1"/>
              <p:nvPr/>
            </p:nvSpPr>
            <p:spPr>
              <a:xfrm>
                <a:off x="1805634" y="2573561"/>
                <a:ext cx="772407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400" b="1" u="sng" dirty="0">
                    <a:latin typeface="SassoonPrimaryInfant" pitchFamily="2" charset="0"/>
                  </a:rPr>
                  <a:t>5</a:t>
                </a:r>
              </a:p>
              <a:p>
                <a:pPr algn="ctr"/>
                <a:r>
                  <a:rPr lang="en-GB" sz="1400" b="1" dirty="0">
                    <a:latin typeface="SassoonPrimaryInfant" pitchFamily="2" charset="0"/>
                  </a:rPr>
                  <a:t>20</a:t>
                </a:r>
              </a:p>
            </p:txBody>
          </p:sp>
          <p:sp>
            <p:nvSpPr>
              <p:cNvPr id="96" name="TextBox 95"/>
              <p:cNvSpPr txBox="1"/>
              <p:nvPr/>
            </p:nvSpPr>
            <p:spPr>
              <a:xfrm>
                <a:off x="1098702" y="2580498"/>
                <a:ext cx="772407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400" b="1" u="sng" dirty="0">
                    <a:latin typeface="SassoonPrimaryInfant" pitchFamily="2" charset="0"/>
                  </a:rPr>
                  <a:t>1</a:t>
                </a:r>
              </a:p>
              <a:p>
                <a:pPr algn="ctr"/>
                <a:r>
                  <a:rPr lang="en-GB" sz="1400" b="1" dirty="0">
                    <a:latin typeface="SassoonPrimaryInfant" pitchFamily="2" charset="0"/>
                  </a:rPr>
                  <a:t>4</a:t>
                </a:r>
              </a:p>
            </p:txBody>
          </p:sp>
          <p:sp>
            <p:nvSpPr>
              <p:cNvPr id="97" name="TextBox 96"/>
              <p:cNvSpPr txBox="1"/>
              <p:nvPr/>
            </p:nvSpPr>
            <p:spPr>
              <a:xfrm>
                <a:off x="1484905" y="2640074"/>
                <a:ext cx="734371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400" b="1" dirty="0">
                    <a:latin typeface="SassoonPrimaryInfant" pitchFamily="2" charset="0"/>
                  </a:rPr>
                  <a:t>=</a:t>
                </a:r>
              </a:p>
            </p:txBody>
          </p:sp>
        </p:grpSp>
        <p:sp>
          <p:nvSpPr>
            <p:cNvPr id="93" name="Curved Up Arrow 92"/>
            <p:cNvSpPr/>
            <p:nvPr/>
          </p:nvSpPr>
          <p:spPr>
            <a:xfrm>
              <a:off x="9341458" y="8851132"/>
              <a:ext cx="407509" cy="142519"/>
            </a:xfrm>
            <a:prstGeom prst="curvedUp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94" name="TextBox 93"/>
            <p:cNvSpPr txBox="1"/>
            <p:nvPr/>
          </p:nvSpPr>
          <p:spPr>
            <a:xfrm>
              <a:off x="9315049" y="8962145"/>
              <a:ext cx="457685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400" b="1" dirty="0">
                  <a:latin typeface="SassoonPrimaryInfant" pitchFamily="2" charset="0"/>
                </a:rPr>
                <a:t>x5</a:t>
              </a:r>
            </a:p>
          </p:txBody>
        </p:sp>
      </p:grpSp>
      <p:sp>
        <p:nvSpPr>
          <p:cNvPr id="115" name="TextBox 114"/>
          <p:cNvSpPr txBox="1"/>
          <p:nvPr/>
        </p:nvSpPr>
        <p:spPr>
          <a:xfrm>
            <a:off x="7588946" y="1273723"/>
            <a:ext cx="636713" cy="253916"/>
          </a:xfrm>
          <a:prstGeom prst="rect">
            <a:avLst/>
          </a:prstGeom>
          <a:noFill/>
          <a:ln w="28575">
            <a:noFill/>
          </a:ln>
        </p:spPr>
        <p:txBody>
          <a:bodyPr wrap="none" rtlCol="0">
            <a:spAutoFit/>
          </a:bodyPr>
          <a:lstStyle/>
          <a:p>
            <a:r>
              <a:rPr lang="en-GB" sz="1050" b="1" dirty="0">
                <a:latin typeface="SassoonPrimaryInfant" pitchFamily="2" charset="0"/>
              </a:rPr>
              <a:t>Factors</a:t>
            </a:r>
            <a:endParaRPr lang="en-GB" sz="1200" b="1" dirty="0">
              <a:latin typeface="SassoonPrimaryInfant" pitchFamily="2" charset="0"/>
            </a:endParaRPr>
          </a:p>
        </p:txBody>
      </p:sp>
      <p:sp>
        <p:nvSpPr>
          <p:cNvPr id="116" name="TextBox 115"/>
          <p:cNvSpPr txBox="1"/>
          <p:nvPr/>
        </p:nvSpPr>
        <p:spPr>
          <a:xfrm>
            <a:off x="7119000" y="769804"/>
            <a:ext cx="1497875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GB" sz="1400" dirty="0">
                <a:latin typeface="SassoonPrimaryInfant" pitchFamily="2" charset="0"/>
              </a:rPr>
              <a:t>Find a common denominator</a:t>
            </a:r>
          </a:p>
        </p:txBody>
      </p:sp>
      <p:grpSp>
        <p:nvGrpSpPr>
          <p:cNvPr id="117" name="Group 116"/>
          <p:cNvGrpSpPr/>
          <p:nvPr/>
        </p:nvGrpSpPr>
        <p:grpSpPr>
          <a:xfrm>
            <a:off x="5325180" y="272350"/>
            <a:ext cx="4324715" cy="2883598"/>
            <a:chOff x="13463867" y="6704560"/>
            <a:chExt cx="2130346" cy="2520257"/>
          </a:xfrm>
        </p:grpSpPr>
        <p:sp>
          <p:nvSpPr>
            <p:cNvPr id="118" name="Rectangle 117"/>
            <p:cNvSpPr/>
            <p:nvPr/>
          </p:nvSpPr>
          <p:spPr>
            <a:xfrm>
              <a:off x="13463867" y="6718900"/>
              <a:ext cx="2125704" cy="2505917"/>
            </a:xfrm>
            <a:prstGeom prst="rect">
              <a:avLst/>
            </a:prstGeom>
            <a:noFill/>
            <a:ln w="76200"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400"/>
            </a:p>
          </p:txBody>
        </p:sp>
        <p:sp>
          <p:nvSpPr>
            <p:cNvPr id="119" name="TextBox 118"/>
            <p:cNvSpPr txBox="1"/>
            <p:nvPr/>
          </p:nvSpPr>
          <p:spPr>
            <a:xfrm>
              <a:off x="13463867" y="6704560"/>
              <a:ext cx="2130346" cy="295895"/>
            </a:xfrm>
            <a:prstGeom prst="rect">
              <a:avLst/>
            </a:prstGeom>
            <a:solidFill>
              <a:srgbClr val="7030A0"/>
            </a:solidFill>
            <a:ln>
              <a:solidFill>
                <a:srgbClr val="7030A0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600" dirty="0">
                  <a:solidFill>
                    <a:schemeClr val="bg1"/>
                  </a:solidFill>
                  <a:latin typeface="SassoonPrimaryInfant" pitchFamily="2" charset="0"/>
                </a:rPr>
                <a:t>Adding and Subtracting Fractions</a:t>
              </a:r>
            </a:p>
          </p:txBody>
        </p:sp>
      </p:grpSp>
      <p:grpSp>
        <p:nvGrpSpPr>
          <p:cNvPr id="120" name="Group 119"/>
          <p:cNvGrpSpPr/>
          <p:nvPr/>
        </p:nvGrpSpPr>
        <p:grpSpPr>
          <a:xfrm>
            <a:off x="6203271" y="796149"/>
            <a:ext cx="921974" cy="530157"/>
            <a:chOff x="1098702" y="2573561"/>
            <a:chExt cx="1479339" cy="530157"/>
          </a:xfrm>
        </p:grpSpPr>
        <p:sp>
          <p:nvSpPr>
            <p:cNvPr id="121" name="TextBox 120"/>
            <p:cNvSpPr txBox="1"/>
            <p:nvPr/>
          </p:nvSpPr>
          <p:spPr>
            <a:xfrm>
              <a:off x="1805634" y="2573561"/>
              <a:ext cx="772407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400" b="1" u="sng" dirty="0">
                  <a:latin typeface="SassoonPrimaryInfant" pitchFamily="2" charset="0"/>
                </a:rPr>
                <a:t>1</a:t>
              </a:r>
            </a:p>
            <a:p>
              <a:pPr algn="ctr"/>
              <a:r>
                <a:rPr lang="en-GB" sz="1400" b="1" dirty="0">
                  <a:latin typeface="SassoonPrimaryInfant" pitchFamily="2" charset="0"/>
                </a:rPr>
                <a:t>4</a:t>
              </a:r>
            </a:p>
          </p:txBody>
        </p:sp>
        <p:sp>
          <p:nvSpPr>
            <p:cNvPr id="122" name="TextBox 121"/>
            <p:cNvSpPr txBox="1"/>
            <p:nvPr/>
          </p:nvSpPr>
          <p:spPr>
            <a:xfrm>
              <a:off x="1098702" y="2580498"/>
              <a:ext cx="772407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400" b="1" u="sng" dirty="0">
                  <a:latin typeface="SassoonPrimaryInfant" pitchFamily="2" charset="0"/>
                </a:rPr>
                <a:t>3</a:t>
              </a:r>
            </a:p>
            <a:p>
              <a:pPr algn="ctr"/>
              <a:r>
                <a:rPr lang="en-GB" sz="1400" b="1" dirty="0">
                  <a:latin typeface="SassoonPrimaryInfant" pitchFamily="2" charset="0"/>
                </a:rPr>
                <a:t>5</a:t>
              </a:r>
            </a:p>
          </p:txBody>
        </p:sp>
        <p:sp>
          <p:nvSpPr>
            <p:cNvPr id="123" name="TextBox 122"/>
            <p:cNvSpPr txBox="1"/>
            <p:nvPr/>
          </p:nvSpPr>
          <p:spPr>
            <a:xfrm>
              <a:off x="1484905" y="2640074"/>
              <a:ext cx="73437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400" b="1" dirty="0">
                  <a:latin typeface="SassoonPrimaryInfant" pitchFamily="2" charset="0"/>
                </a:rPr>
                <a:t>-</a:t>
              </a:r>
            </a:p>
          </p:txBody>
        </p:sp>
      </p:grpSp>
      <p:sp>
        <p:nvSpPr>
          <p:cNvPr id="124" name="TextBox 123"/>
          <p:cNvSpPr txBox="1"/>
          <p:nvPr/>
        </p:nvSpPr>
        <p:spPr>
          <a:xfrm>
            <a:off x="6334124" y="1276871"/>
            <a:ext cx="2283977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marL="342900" indent="-342900">
              <a:buAutoNum type="arabicPlain" startAt="4"/>
            </a:pPr>
            <a:r>
              <a:rPr lang="en-GB" sz="1400" dirty="0">
                <a:latin typeface="SassoonPrimaryInfant" pitchFamily="2" charset="0"/>
              </a:rPr>
              <a:t>8    12    16    </a:t>
            </a:r>
            <a:r>
              <a:rPr lang="en-GB" sz="1400" b="1" dirty="0">
                <a:latin typeface="SassoonPrimaryInfant" pitchFamily="2" charset="0"/>
              </a:rPr>
              <a:t>20</a:t>
            </a:r>
            <a:r>
              <a:rPr lang="en-GB" sz="1400" dirty="0">
                <a:latin typeface="SassoonPrimaryInfant" pitchFamily="2" charset="0"/>
              </a:rPr>
              <a:t>    24</a:t>
            </a:r>
          </a:p>
          <a:p>
            <a:pPr marL="342900" indent="-342900">
              <a:buAutoNum type="arabicPlain" startAt="4"/>
            </a:pPr>
            <a:r>
              <a:rPr lang="en-GB" sz="1400" dirty="0">
                <a:latin typeface="SassoonPrimaryInfant" pitchFamily="2" charset="0"/>
              </a:rPr>
              <a:t> 10      15       </a:t>
            </a:r>
            <a:r>
              <a:rPr lang="en-GB" sz="1400" b="1" dirty="0">
                <a:latin typeface="SassoonPrimaryInfant" pitchFamily="2" charset="0"/>
              </a:rPr>
              <a:t>20</a:t>
            </a:r>
            <a:r>
              <a:rPr lang="en-GB" sz="1400" dirty="0">
                <a:latin typeface="SassoonPrimaryInfant" pitchFamily="2" charset="0"/>
              </a:rPr>
              <a:t>    25</a:t>
            </a:r>
          </a:p>
        </p:txBody>
      </p:sp>
      <p:grpSp>
        <p:nvGrpSpPr>
          <p:cNvPr id="125" name="Group 124"/>
          <p:cNvGrpSpPr/>
          <p:nvPr/>
        </p:nvGrpSpPr>
        <p:grpSpPr>
          <a:xfrm>
            <a:off x="8289625" y="2453609"/>
            <a:ext cx="1338458" cy="535311"/>
            <a:chOff x="8475552" y="8858412"/>
            <a:chExt cx="1338458" cy="535311"/>
          </a:xfrm>
        </p:grpSpPr>
        <p:grpSp>
          <p:nvGrpSpPr>
            <p:cNvPr id="126" name="Group 125"/>
            <p:cNvGrpSpPr/>
            <p:nvPr/>
          </p:nvGrpSpPr>
          <p:grpSpPr>
            <a:xfrm>
              <a:off x="8475552" y="8863566"/>
              <a:ext cx="921974" cy="530157"/>
              <a:chOff x="1098702" y="2573561"/>
              <a:chExt cx="1479339" cy="530157"/>
            </a:xfrm>
          </p:grpSpPr>
          <p:sp>
            <p:nvSpPr>
              <p:cNvPr id="129" name="TextBox 128"/>
              <p:cNvSpPr txBox="1"/>
              <p:nvPr/>
            </p:nvSpPr>
            <p:spPr>
              <a:xfrm>
                <a:off x="1805634" y="2573561"/>
                <a:ext cx="772407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400" b="1" u="sng" dirty="0">
                    <a:latin typeface="SassoonPrimaryInfant" pitchFamily="2" charset="0"/>
                  </a:rPr>
                  <a:t>5</a:t>
                </a:r>
              </a:p>
              <a:p>
                <a:pPr algn="ctr"/>
                <a:r>
                  <a:rPr lang="en-GB" sz="1400" b="1" dirty="0">
                    <a:latin typeface="SassoonPrimaryInfant" pitchFamily="2" charset="0"/>
                  </a:rPr>
                  <a:t>20</a:t>
                </a:r>
              </a:p>
            </p:txBody>
          </p:sp>
          <p:sp>
            <p:nvSpPr>
              <p:cNvPr id="130" name="TextBox 129"/>
              <p:cNvSpPr txBox="1"/>
              <p:nvPr/>
            </p:nvSpPr>
            <p:spPr>
              <a:xfrm>
                <a:off x="1098702" y="2580498"/>
                <a:ext cx="772407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400" b="1" u="sng" dirty="0">
                    <a:latin typeface="SassoonPrimaryInfant" pitchFamily="2" charset="0"/>
                  </a:rPr>
                  <a:t>12</a:t>
                </a:r>
              </a:p>
              <a:p>
                <a:pPr algn="ctr"/>
                <a:r>
                  <a:rPr lang="en-GB" sz="1400" b="1" dirty="0">
                    <a:latin typeface="SassoonPrimaryInfant" pitchFamily="2" charset="0"/>
                  </a:rPr>
                  <a:t>20</a:t>
                </a:r>
              </a:p>
            </p:txBody>
          </p:sp>
          <p:sp>
            <p:nvSpPr>
              <p:cNvPr id="131" name="TextBox 130"/>
              <p:cNvSpPr txBox="1"/>
              <p:nvPr/>
            </p:nvSpPr>
            <p:spPr>
              <a:xfrm>
                <a:off x="1484905" y="2640074"/>
                <a:ext cx="734371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400" b="1" dirty="0">
                    <a:latin typeface="SassoonPrimaryInfant" pitchFamily="2" charset="0"/>
                  </a:rPr>
                  <a:t>-</a:t>
                </a:r>
              </a:p>
            </p:txBody>
          </p:sp>
        </p:grpSp>
        <p:sp>
          <p:nvSpPr>
            <p:cNvPr id="127" name="TextBox 126"/>
            <p:cNvSpPr txBox="1"/>
            <p:nvPr/>
          </p:nvSpPr>
          <p:spPr>
            <a:xfrm>
              <a:off x="9332620" y="8858412"/>
              <a:ext cx="48139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400" b="1" u="sng" dirty="0">
                  <a:latin typeface="SassoonPrimaryInfant" pitchFamily="2" charset="0"/>
                </a:rPr>
                <a:t>7</a:t>
              </a:r>
            </a:p>
            <a:p>
              <a:pPr algn="ctr"/>
              <a:r>
                <a:rPr lang="en-GB" sz="1400" b="1" dirty="0">
                  <a:latin typeface="SassoonPrimaryInfant" pitchFamily="2" charset="0"/>
                </a:rPr>
                <a:t>20</a:t>
              </a:r>
            </a:p>
          </p:txBody>
        </p:sp>
        <p:sp>
          <p:nvSpPr>
            <p:cNvPr id="128" name="TextBox 127"/>
            <p:cNvSpPr txBox="1"/>
            <p:nvPr/>
          </p:nvSpPr>
          <p:spPr>
            <a:xfrm>
              <a:off x="9132731" y="8924925"/>
              <a:ext cx="457685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400" b="1" dirty="0">
                  <a:latin typeface="SassoonPrimaryInfant" pitchFamily="2" charset="0"/>
                </a:rPr>
                <a:t>=</a:t>
              </a:r>
            </a:p>
          </p:txBody>
        </p:sp>
      </p:grpSp>
      <p:grpSp>
        <p:nvGrpSpPr>
          <p:cNvPr id="132" name="Group 131"/>
          <p:cNvGrpSpPr/>
          <p:nvPr/>
        </p:nvGrpSpPr>
        <p:grpSpPr>
          <a:xfrm>
            <a:off x="5700846" y="2092088"/>
            <a:ext cx="921974" cy="856068"/>
            <a:chOff x="7838529" y="8415877"/>
            <a:chExt cx="921974" cy="856068"/>
          </a:xfrm>
        </p:grpSpPr>
        <p:grpSp>
          <p:nvGrpSpPr>
            <p:cNvPr id="133" name="Group 132"/>
            <p:cNvGrpSpPr/>
            <p:nvPr/>
          </p:nvGrpSpPr>
          <p:grpSpPr>
            <a:xfrm>
              <a:off x="7838529" y="8415877"/>
              <a:ext cx="921974" cy="530157"/>
              <a:chOff x="1098702" y="2573561"/>
              <a:chExt cx="1479339" cy="530157"/>
            </a:xfrm>
          </p:grpSpPr>
          <p:sp>
            <p:nvSpPr>
              <p:cNvPr id="136" name="TextBox 135"/>
              <p:cNvSpPr txBox="1"/>
              <p:nvPr/>
            </p:nvSpPr>
            <p:spPr>
              <a:xfrm>
                <a:off x="1805634" y="2573561"/>
                <a:ext cx="772407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400" b="1" u="sng" dirty="0">
                    <a:latin typeface="SassoonPrimaryInfant" pitchFamily="2" charset="0"/>
                  </a:rPr>
                  <a:t>12</a:t>
                </a:r>
              </a:p>
              <a:p>
                <a:pPr algn="ctr"/>
                <a:r>
                  <a:rPr lang="en-GB" sz="1400" b="1" dirty="0">
                    <a:latin typeface="SassoonPrimaryInfant" pitchFamily="2" charset="0"/>
                  </a:rPr>
                  <a:t>20</a:t>
                </a:r>
              </a:p>
            </p:txBody>
          </p:sp>
          <p:sp>
            <p:nvSpPr>
              <p:cNvPr id="137" name="TextBox 136"/>
              <p:cNvSpPr txBox="1"/>
              <p:nvPr/>
            </p:nvSpPr>
            <p:spPr>
              <a:xfrm>
                <a:off x="1098702" y="2580498"/>
                <a:ext cx="772407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400" b="1" u="sng" dirty="0">
                    <a:latin typeface="SassoonPrimaryInfant" pitchFamily="2" charset="0"/>
                  </a:rPr>
                  <a:t>3</a:t>
                </a:r>
              </a:p>
              <a:p>
                <a:pPr algn="ctr"/>
                <a:r>
                  <a:rPr lang="en-GB" sz="1400" b="1" dirty="0">
                    <a:latin typeface="SassoonPrimaryInfant" pitchFamily="2" charset="0"/>
                  </a:rPr>
                  <a:t>5</a:t>
                </a:r>
              </a:p>
            </p:txBody>
          </p:sp>
          <p:sp>
            <p:nvSpPr>
              <p:cNvPr id="138" name="TextBox 137"/>
              <p:cNvSpPr txBox="1"/>
              <p:nvPr/>
            </p:nvSpPr>
            <p:spPr>
              <a:xfrm>
                <a:off x="1484905" y="2640074"/>
                <a:ext cx="734371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400" b="1" dirty="0">
                    <a:latin typeface="SassoonPrimaryInfant" pitchFamily="2" charset="0"/>
                  </a:rPr>
                  <a:t>=</a:t>
                </a:r>
              </a:p>
            </p:txBody>
          </p:sp>
        </p:grpSp>
        <p:sp>
          <p:nvSpPr>
            <p:cNvPr id="134" name="Curved Up Arrow 133"/>
            <p:cNvSpPr/>
            <p:nvPr/>
          </p:nvSpPr>
          <p:spPr>
            <a:xfrm>
              <a:off x="8097782" y="8876571"/>
              <a:ext cx="407509" cy="142519"/>
            </a:xfrm>
            <a:prstGeom prst="curvedUp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135" name="TextBox 134"/>
            <p:cNvSpPr txBox="1"/>
            <p:nvPr/>
          </p:nvSpPr>
          <p:spPr>
            <a:xfrm>
              <a:off x="8072024" y="8964168"/>
              <a:ext cx="457685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400" b="1" dirty="0">
                  <a:latin typeface="SassoonPrimaryInfant" pitchFamily="2" charset="0"/>
                </a:rPr>
                <a:t>x4</a:t>
              </a:r>
            </a:p>
          </p:txBody>
        </p:sp>
      </p:grpSp>
      <p:grpSp>
        <p:nvGrpSpPr>
          <p:cNvPr id="139" name="Group 138"/>
          <p:cNvGrpSpPr/>
          <p:nvPr/>
        </p:nvGrpSpPr>
        <p:grpSpPr>
          <a:xfrm>
            <a:off x="6745045" y="2069425"/>
            <a:ext cx="921974" cy="892356"/>
            <a:chOff x="9070040" y="8377566"/>
            <a:chExt cx="921974" cy="892356"/>
          </a:xfrm>
        </p:grpSpPr>
        <p:grpSp>
          <p:nvGrpSpPr>
            <p:cNvPr id="140" name="Group 139"/>
            <p:cNvGrpSpPr/>
            <p:nvPr/>
          </p:nvGrpSpPr>
          <p:grpSpPr>
            <a:xfrm>
              <a:off x="9070040" y="8377566"/>
              <a:ext cx="921974" cy="530157"/>
              <a:chOff x="1098702" y="2573561"/>
              <a:chExt cx="1479339" cy="530157"/>
            </a:xfrm>
          </p:grpSpPr>
          <p:sp>
            <p:nvSpPr>
              <p:cNvPr id="143" name="TextBox 142"/>
              <p:cNvSpPr txBox="1"/>
              <p:nvPr/>
            </p:nvSpPr>
            <p:spPr>
              <a:xfrm>
                <a:off x="1805634" y="2573561"/>
                <a:ext cx="772407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400" b="1" u="sng" dirty="0">
                    <a:latin typeface="SassoonPrimaryInfant" pitchFamily="2" charset="0"/>
                  </a:rPr>
                  <a:t>5</a:t>
                </a:r>
              </a:p>
              <a:p>
                <a:pPr algn="ctr"/>
                <a:r>
                  <a:rPr lang="en-GB" sz="1400" b="1" dirty="0">
                    <a:latin typeface="SassoonPrimaryInfant" pitchFamily="2" charset="0"/>
                  </a:rPr>
                  <a:t>20</a:t>
                </a:r>
              </a:p>
            </p:txBody>
          </p:sp>
          <p:sp>
            <p:nvSpPr>
              <p:cNvPr id="144" name="TextBox 143"/>
              <p:cNvSpPr txBox="1"/>
              <p:nvPr/>
            </p:nvSpPr>
            <p:spPr>
              <a:xfrm>
                <a:off x="1098702" y="2580498"/>
                <a:ext cx="772407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400" b="1" u="sng" dirty="0">
                    <a:latin typeface="SassoonPrimaryInfant" pitchFamily="2" charset="0"/>
                  </a:rPr>
                  <a:t>1</a:t>
                </a:r>
              </a:p>
              <a:p>
                <a:pPr algn="ctr"/>
                <a:r>
                  <a:rPr lang="en-GB" sz="1400" b="1" dirty="0">
                    <a:latin typeface="SassoonPrimaryInfant" pitchFamily="2" charset="0"/>
                  </a:rPr>
                  <a:t>4</a:t>
                </a:r>
              </a:p>
            </p:txBody>
          </p:sp>
          <p:sp>
            <p:nvSpPr>
              <p:cNvPr id="145" name="TextBox 144"/>
              <p:cNvSpPr txBox="1"/>
              <p:nvPr/>
            </p:nvSpPr>
            <p:spPr>
              <a:xfrm>
                <a:off x="1484905" y="2640074"/>
                <a:ext cx="734371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400" b="1" dirty="0">
                    <a:latin typeface="SassoonPrimaryInfant" pitchFamily="2" charset="0"/>
                  </a:rPr>
                  <a:t>=</a:t>
                </a:r>
              </a:p>
            </p:txBody>
          </p:sp>
        </p:grpSp>
        <p:sp>
          <p:nvSpPr>
            <p:cNvPr id="141" name="Curved Up Arrow 140"/>
            <p:cNvSpPr/>
            <p:nvPr/>
          </p:nvSpPr>
          <p:spPr>
            <a:xfrm>
              <a:off x="9341458" y="8851132"/>
              <a:ext cx="407509" cy="142519"/>
            </a:xfrm>
            <a:prstGeom prst="curvedUp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142" name="TextBox 141"/>
            <p:cNvSpPr txBox="1"/>
            <p:nvPr/>
          </p:nvSpPr>
          <p:spPr>
            <a:xfrm>
              <a:off x="9315049" y="8962145"/>
              <a:ext cx="457685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400" b="1" dirty="0">
                  <a:latin typeface="SassoonPrimaryInfant" pitchFamily="2" charset="0"/>
                </a:rPr>
                <a:t>x5</a:t>
              </a:r>
            </a:p>
          </p:txBody>
        </p:sp>
      </p:grpSp>
      <p:sp>
        <p:nvSpPr>
          <p:cNvPr id="146" name="TextBox 145"/>
          <p:cNvSpPr txBox="1"/>
          <p:nvPr/>
        </p:nvSpPr>
        <p:spPr>
          <a:xfrm>
            <a:off x="2524847" y="4637500"/>
            <a:ext cx="636713" cy="253916"/>
          </a:xfrm>
          <a:prstGeom prst="rect">
            <a:avLst/>
          </a:prstGeom>
          <a:noFill/>
          <a:ln w="28575">
            <a:noFill/>
          </a:ln>
        </p:spPr>
        <p:txBody>
          <a:bodyPr wrap="none" rtlCol="0">
            <a:spAutoFit/>
          </a:bodyPr>
          <a:lstStyle/>
          <a:p>
            <a:r>
              <a:rPr lang="en-GB" sz="1050" b="1" dirty="0">
                <a:latin typeface="SassoonPrimaryInfant" pitchFamily="2" charset="0"/>
              </a:rPr>
              <a:t>Factors</a:t>
            </a:r>
            <a:endParaRPr lang="en-GB" sz="1200" b="1" dirty="0">
              <a:latin typeface="SassoonPrimaryInfant" pitchFamily="2" charset="0"/>
            </a:endParaRPr>
          </a:p>
        </p:txBody>
      </p:sp>
      <p:sp>
        <p:nvSpPr>
          <p:cNvPr id="147" name="TextBox 146"/>
          <p:cNvSpPr txBox="1"/>
          <p:nvPr/>
        </p:nvSpPr>
        <p:spPr>
          <a:xfrm>
            <a:off x="2054901" y="4133581"/>
            <a:ext cx="1497875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GB" sz="1400" dirty="0">
                <a:latin typeface="SassoonPrimaryInfant" pitchFamily="2" charset="0"/>
              </a:rPr>
              <a:t>Find a common denominator</a:t>
            </a:r>
          </a:p>
        </p:txBody>
      </p:sp>
      <p:grpSp>
        <p:nvGrpSpPr>
          <p:cNvPr id="148" name="Group 147"/>
          <p:cNvGrpSpPr/>
          <p:nvPr/>
        </p:nvGrpSpPr>
        <p:grpSpPr>
          <a:xfrm>
            <a:off x="261081" y="3636127"/>
            <a:ext cx="4324715" cy="2883598"/>
            <a:chOff x="13463867" y="6704560"/>
            <a:chExt cx="2130346" cy="2520257"/>
          </a:xfrm>
        </p:grpSpPr>
        <p:sp>
          <p:nvSpPr>
            <p:cNvPr id="149" name="Rectangle 148"/>
            <p:cNvSpPr/>
            <p:nvPr/>
          </p:nvSpPr>
          <p:spPr>
            <a:xfrm>
              <a:off x="13463867" y="6718900"/>
              <a:ext cx="2125704" cy="2505917"/>
            </a:xfrm>
            <a:prstGeom prst="rect">
              <a:avLst/>
            </a:prstGeom>
            <a:noFill/>
            <a:ln w="76200"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400"/>
            </a:p>
          </p:txBody>
        </p:sp>
        <p:sp>
          <p:nvSpPr>
            <p:cNvPr id="150" name="TextBox 149"/>
            <p:cNvSpPr txBox="1"/>
            <p:nvPr/>
          </p:nvSpPr>
          <p:spPr>
            <a:xfrm>
              <a:off x="13463867" y="6704560"/>
              <a:ext cx="2130346" cy="295895"/>
            </a:xfrm>
            <a:prstGeom prst="rect">
              <a:avLst/>
            </a:prstGeom>
            <a:solidFill>
              <a:srgbClr val="7030A0"/>
            </a:solidFill>
            <a:ln>
              <a:solidFill>
                <a:srgbClr val="7030A0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600" dirty="0">
                  <a:solidFill>
                    <a:schemeClr val="bg1"/>
                  </a:solidFill>
                  <a:latin typeface="SassoonPrimaryInfant" pitchFamily="2" charset="0"/>
                </a:rPr>
                <a:t>Adding and Subtracting Fractions</a:t>
              </a:r>
            </a:p>
          </p:txBody>
        </p:sp>
      </p:grpSp>
      <p:grpSp>
        <p:nvGrpSpPr>
          <p:cNvPr id="151" name="Group 150"/>
          <p:cNvGrpSpPr/>
          <p:nvPr/>
        </p:nvGrpSpPr>
        <p:grpSpPr>
          <a:xfrm>
            <a:off x="1139172" y="4159926"/>
            <a:ext cx="921974" cy="530157"/>
            <a:chOff x="1098702" y="2573561"/>
            <a:chExt cx="1479339" cy="530157"/>
          </a:xfrm>
        </p:grpSpPr>
        <p:sp>
          <p:nvSpPr>
            <p:cNvPr id="152" name="TextBox 151"/>
            <p:cNvSpPr txBox="1"/>
            <p:nvPr/>
          </p:nvSpPr>
          <p:spPr>
            <a:xfrm>
              <a:off x="1805634" y="2573561"/>
              <a:ext cx="772407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400" b="1" u="sng" dirty="0">
                  <a:latin typeface="SassoonPrimaryInfant" pitchFamily="2" charset="0"/>
                </a:rPr>
                <a:t>1</a:t>
              </a:r>
            </a:p>
            <a:p>
              <a:pPr algn="ctr"/>
              <a:r>
                <a:rPr lang="en-GB" sz="1400" b="1" dirty="0">
                  <a:latin typeface="SassoonPrimaryInfant" pitchFamily="2" charset="0"/>
                </a:rPr>
                <a:t>4</a:t>
              </a:r>
            </a:p>
          </p:txBody>
        </p:sp>
        <p:sp>
          <p:nvSpPr>
            <p:cNvPr id="153" name="TextBox 152"/>
            <p:cNvSpPr txBox="1"/>
            <p:nvPr/>
          </p:nvSpPr>
          <p:spPr>
            <a:xfrm>
              <a:off x="1098702" y="2580498"/>
              <a:ext cx="772407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400" b="1" u="sng" dirty="0">
                  <a:latin typeface="SassoonPrimaryInfant" pitchFamily="2" charset="0"/>
                </a:rPr>
                <a:t>3</a:t>
              </a:r>
            </a:p>
            <a:p>
              <a:pPr algn="ctr"/>
              <a:r>
                <a:rPr lang="en-GB" sz="1400" b="1" dirty="0">
                  <a:latin typeface="SassoonPrimaryInfant" pitchFamily="2" charset="0"/>
                </a:rPr>
                <a:t>5</a:t>
              </a:r>
            </a:p>
          </p:txBody>
        </p:sp>
        <p:sp>
          <p:nvSpPr>
            <p:cNvPr id="154" name="TextBox 153"/>
            <p:cNvSpPr txBox="1"/>
            <p:nvPr/>
          </p:nvSpPr>
          <p:spPr>
            <a:xfrm>
              <a:off x="1484905" y="2640074"/>
              <a:ext cx="73437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400" b="1" dirty="0">
                  <a:latin typeface="SassoonPrimaryInfant" pitchFamily="2" charset="0"/>
                </a:rPr>
                <a:t>-</a:t>
              </a:r>
            </a:p>
          </p:txBody>
        </p:sp>
      </p:grpSp>
      <p:sp>
        <p:nvSpPr>
          <p:cNvPr id="155" name="TextBox 154"/>
          <p:cNvSpPr txBox="1"/>
          <p:nvPr/>
        </p:nvSpPr>
        <p:spPr>
          <a:xfrm>
            <a:off x="1270025" y="4640648"/>
            <a:ext cx="2283977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marL="342900" indent="-342900">
              <a:buAutoNum type="arabicPlain" startAt="4"/>
            </a:pPr>
            <a:r>
              <a:rPr lang="en-GB" sz="1400" dirty="0">
                <a:latin typeface="SassoonPrimaryInfant" pitchFamily="2" charset="0"/>
              </a:rPr>
              <a:t>8    12    16    </a:t>
            </a:r>
            <a:r>
              <a:rPr lang="en-GB" sz="1400" b="1" dirty="0">
                <a:latin typeface="SassoonPrimaryInfant" pitchFamily="2" charset="0"/>
              </a:rPr>
              <a:t>20</a:t>
            </a:r>
            <a:r>
              <a:rPr lang="en-GB" sz="1400" dirty="0">
                <a:latin typeface="SassoonPrimaryInfant" pitchFamily="2" charset="0"/>
              </a:rPr>
              <a:t>    24</a:t>
            </a:r>
          </a:p>
          <a:p>
            <a:pPr marL="342900" indent="-342900">
              <a:buAutoNum type="arabicPlain" startAt="4"/>
            </a:pPr>
            <a:r>
              <a:rPr lang="en-GB" sz="1400" dirty="0">
                <a:latin typeface="SassoonPrimaryInfant" pitchFamily="2" charset="0"/>
              </a:rPr>
              <a:t> 10      15       </a:t>
            </a:r>
            <a:r>
              <a:rPr lang="en-GB" sz="1400" b="1" dirty="0">
                <a:latin typeface="SassoonPrimaryInfant" pitchFamily="2" charset="0"/>
              </a:rPr>
              <a:t>20</a:t>
            </a:r>
            <a:r>
              <a:rPr lang="en-GB" sz="1400" dirty="0">
                <a:latin typeface="SassoonPrimaryInfant" pitchFamily="2" charset="0"/>
              </a:rPr>
              <a:t>    25</a:t>
            </a:r>
          </a:p>
        </p:txBody>
      </p:sp>
      <p:grpSp>
        <p:nvGrpSpPr>
          <p:cNvPr id="156" name="Group 155"/>
          <p:cNvGrpSpPr/>
          <p:nvPr/>
        </p:nvGrpSpPr>
        <p:grpSpPr>
          <a:xfrm>
            <a:off x="3225526" y="5817386"/>
            <a:ext cx="1338458" cy="535311"/>
            <a:chOff x="8475552" y="8858412"/>
            <a:chExt cx="1338458" cy="535311"/>
          </a:xfrm>
        </p:grpSpPr>
        <p:grpSp>
          <p:nvGrpSpPr>
            <p:cNvPr id="157" name="Group 156"/>
            <p:cNvGrpSpPr/>
            <p:nvPr/>
          </p:nvGrpSpPr>
          <p:grpSpPr>
            <a:xfrm>
              <a:off x="8475552" y="8863566"/>
              <a:ext cx="921974" cy="530157"/>
              <a:chOff x="1098702" y="2573561"/>
              <a:chExt cx="1479339" cy="530157"/>
            </a:xfrm>
          </p:grpSpPr>
          <p:sp>
            <p:nvSpPr>
              <p:cNvPr id="160" name="TextBox 159"/>
              <p:cNvSpPr txBox="1"/>
              <p:nvPr/>
            </p:nvSpPr>
            <p:spPr>
              <a:xfrm>
                <a:off x="1805634" y="2573561"/>
                <a:ext cx="772407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400" b="1" u="sng" dirty="0">
                    <a:latin typeface="SassoonPrimaryInfant" pitchFamily="2" charset="0"/>
                  </a:rPr>
                  <a:t>5</a:t>
                </a:r>
              </a:p>
              <a:p>
                <a:pPr algn="ctr"/>
                <a:r>
                  <a:rPr lang="en-GB" sz="1400" b="1" dirty="0">
                    <a:latin typeface="SassoonPrimaryInfant" pitchFamily="2" charset="0"/>
                  </a:rPr>
                  <a:t>20</a:t>
                </a:r>
              </a:p>
            </p:txBody>
          </p:sp>
          <p:sp>
            <p:nvSpPr>
              <p:cNvPr id="161" name="TextBox 160"/>
              <p:cNvSpPr txBox="1"/>
              <p:nvPr/>
            </p:nvSpPr>
            <p:spPr>
              <a:xfrm>
                <a:off x="1098702" y="2580498"/>
                <a:ext cx="772407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400" b="1" u="sng" dirty="0">
                    <a:latin typeface="SassoonPrimaryInfant" pitchFamily="2" charset="0"/>
                  </a:rPr>
                  <a:t>12</a:t>
                </a:r>
              </a:p>
              <a:p>
                <a:pPr algn="ctr"/>
                <a:r>
                  <a:rPr lang="en-GB" sz="1400" b="1" dirty="0">
                    <a:latin typeface="SassoonPrimaryInfant" pitchFamily="2" charset="0"/>
                  </a:rPr>
                  <a:t>20</a:t>
                </a:r>
              </a:p>
            </p:txBody>
          </p:sp>
          <p:sp>
            <p:nvSpPr>
              <p:cNvPr id="162" name="TextBox 161"/>
              <p:cNvSpPr txBox="1"/>
              <p:nvPr/>
            </p:nvSpPr>
            <p:spPr>
              <a:xfrm>
                <a:off x="1484905" y="2640074"/>
                <a:ext cx="734371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400" b="1" dirty="0">
                    <a:latin typeface="SassoonPrimaryInfant" pitchFamily="2" charset="0"/>
                  </a:rPr>
                  <a:t>-</a:t>
                </a:r>
              </a:p>
            </p:txBody>
          </p:sp>
        </p:grpSp>
        <p:sp>
          <p:nvSpPr>
            <p:cNvPr id="158" name="TextBox 157"/>
            <p:cNvSpPr txBox="1"/>
            <p:nvPr/>
          </p:nvSpPr>
          <p:spPr>
            <a:xfrm>
              <a:off x="9332620" y="8858412"/>
              <a:ext cx="48139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400" b="1" u="sng" dirty="0">
                  <a:latin typeface="SassoonPrimaryInfant" pitchFamily="2" charset="0"/>
                </a:rPr>
                <a:t>7</a:t>
              </a:r>
            </a:p>
            <a:p>
              <a:pPr algn="ctr"/>
              <a:r>
                <a:rPr lang="en-GB" sz="1400" b="1" dirty="0">
                  <a:latin typeface="SassoonPrimaryInfant" pitchFamily="2" charset="0"/>
                </a:rPr>
                <a:t>20</a:t>
              </a:r>
            </a:p>
          </p:txBody>
        </p:sp>
        <p:sp>
          <p:nvSpPr>
            <p:cNvPr id="159" name="TextBox 158"/>
            <p:cNvSpPr txBox="1"/>
            <p:nvPr/>
          </p:nvSpPr>
          <p:spPr>
            <a:xfrm>
              <a:off x="9132731" y="8924925"/>
              <a:ext cx="457685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400" b="1" dirty="0">
                  <a:latin typeface="SassoonPrimaryInfant" pitchFamily="2" charset="0"/>
                </a:rPr>
                <a:t>=</a:t>
              </a:r>
            </a:p>
          </p:txBody>
        </p:sp>
      </p:grpSp>
      <p:grpSp>
        <p:nvGrpSpPr>
          <p:cNvPr id="163" name="Group 162"/>
          <p:cNvGrpSpPr/>
          <p:nvPr/>
        </p:nvGrpSpPr>
        <p:grpSpPr>
          <a:xfrm>
            <a:off x="636747" y="5455865"/>
            <a:ext cx="921974" cy="856068"/>
            <a:chOff x="7838529" y="8415877"/>
            <a:chExt cx="921974" cy="856068"/>
          </a:xfrm>
        </p:grpSpPr>
        <p:grpSp>
          <p:nvGrpSpPr>
            <p:cNvPr id="164" name="Group 163"/>
            <p:cNvGrpSpPr/>
            <p:nvPr/>
          </p:nvGrpSpPr>
          <p:grpSpPr>
            <a:xfrm>
              <a:off x="7838529" y="8415877"/>
              <a:ext cx="921974" cy="530157"/>
              <a:chOff x="1098702" y="2573561"/>
              <a:chExt cx="1479339" cy="530157"/>
            </a:xfrm>
          </p:grpSpPr>
          <p:sp>
            <p:nvSpPr>
              <p:cNvPr id="167" name="TextBox 166"/>
              <p:cNvSpPr txBox="1"/>
              <p:nvPr/>
            </p:nvSpPr>
            <p:spPr>
              <a:xfrm>
                <a:off x="1805634" y="2573561"/>
                <a:ext cx="772407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400" b="1" u="sng" dirty="0">
                    <a:latin typeface="SassoonPrimaryInfant" pitchFamily="2" charset="0"/>
                  </a:rPr>
                  <a:t>12</a:t>
                </a:r>
              </a:p>
              <a:p>
                <a:pPr algn="ctr"/>
                <a:r>
                  <a:rPr lang="en-GB" sz="1400" b="1" dirty="0">
                    <a:latin typeface="SassoonPrimaryInfant" pitchFamily="2" charset="0"/>
                  </a:rPr>
                  <a:t>20</a:t>
                </a:r>
              </a:p>
            </p:txBody>
          </p:sp>
          <p:sp>
            <p:nvSpPr>
              <p:cNvPr id="168" name="TextBox 167"/>
              <p:cNvSpPr txBox="1"/>
              <p:nvPr/>
            </p:nvSpPr>
            <p:spPr>
              <a:xfrm>
                <a:off x="1098702" y="2580498"/>
                <a:ext cx="772407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400" b="1" u="sng" dirty="0">
                    <a:latin typeface="SassoonPrimaryInfant" pitchFamily="2" charset="0"/>
                  </a:rPr>
                  <a:t>3</a:t>
                </a:r>
              </a:p>
              <a:p>
                <a:pPr algn="ctr"/>
                <a:r>
                  <a:rPr lang="en-GB" sz="1400" b="1" dirty="0">
                    <a:latin typeface="SassoonPrimaryInfant" pitchFamily="2" charset="0"/>
                  </a:rPr>
                  <a:t>5</a:t>
                </a:r>
              </a:p>
            </p:txBody>
          </p:sp>
          <p:sp>
            <p:nvSpPr>
              <p:cNvPr id="169" name="TextBox 168"/>
              <p:cNvSpPr txBox="1"/>
              <p:nvPr/>
            </p:nvSpPr>
            <p:spPr>
              <a:xfrm>
                <a:off x="1484905" y="2640074"/>
                <a:ext cx="734371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400" b="1" dirty="0">
                    <a:latin typeface="SassoonPrimaryInfant" pitchFamily="2" charset="0"/>
                  </a:rPr>
                  <a:t>=</a:t>
                </a:r>
              </a:p>
            </p:txBody>
          </p:sp>
        </p:grpSp>
        <p:sp>
          <p:nvSpPr>
            <p:cNvPr id="165" name="Curved Up Arrow 164"/>
            <p:cNvSpPr/>
            <p:nvPr/>
          </p:nvSpPr>
          <p:spPr>
            <a:xfrm>
              <a:off x="8097782" y="8876571"/>
              <a:ext cx="407509" cy="142519"/>
            </a:xfrm>
            <a:prstGeom prst="curvedUp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166" name="TextBox 165"/>
            <p:cNvSpPr txBox="1"/>
            <p:nvPr/>
          </p:nvSpPr>
          <p:spPr>
            <a:xfrm>
              <a:off x="8072024" y="8964168"/>
              <a:ext cx="457685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400" b="1" dirty="0">
                  <a:latin typeface="SassoonPrimaryInfant" pitchFamily="2" charset="0"/>
                </a:rPr>
                <a:t>x4</a:t>
              </a:r>
            </a:p>
          </p:txBody>
        </p:sp>
      </p:grpSp>
      <p:grpSp>
        <p:nvGrpSpPr>
          <p:cNvPr id="170" name="Group 169"/>
          <p:cNvGrpSpPr/>
          <p:nvPr/>
        </p:nvGrpSpPr>
        <p:grpSpPr>
          <a:xfrm>
            <a:off x="1680946" y="5433202"/>
            <a:ext cx="921974" cy="892356"/>
            <a:chOff x="9070040" y="8377566"/>
            <a:chExt cx="921974" cy="892356"/>
          </a:xfrm>
        </p:grpSpPr>
        <p:grpSp>
          <p:nvGrpSpPr>
            <p:cNvPr id="171" name="Group 170"/>
            <p:cNvGrpSpPr/>
            <p:nvPr/>
          </p:nvGrpSpPr>
          <p:grpSpPr>
            <a:xfrm>
              <a:off x="9070040" y="8377566"/>
              <a:ext cx="921974" cy="530157"/>
              <a:chOff x="1098702" y="2573561"/>
              <a:chExt cx="1479339" cy="530157"/>
            </a:xfrm>
          </p:grpSpPr>
          <p:sp>
            <p:nvSpPr>
              <p:cNvPr id="174" name="TextBox 173"/>
              <p:cNvSpPr txBox="1"/>
              <p:nvPr/>
            </p:nvSpPr>
            <p:spPr>
              <a:xfrm>
                <a:off x="1805634" y="2573561"/>
                <a:ext cx="772407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400" b="1" u="sng" dirty="0">
                    <a:latin typeface="SassoonPrimaryInfant" pitchFamily="2" charset="0"/>
                  </a:rPr>
                  <a:t>5</a:t>
                </a:r>
              </a:p>
              <a:p>
                <a:pPr algn="ctr"/>
                <a:r>
                  <a:rPr lang="en-GB" sz="1400" b="1" dirty="0">
                    <a:latin typeface="SassoonPrimaryInfant" pitchFamily="2" charset="0"/>
                  </a:rPr>
                  <a:t>20</a:t>
                </a:r>
              </a:p>
            </p:txBody>
          </p:sp>
          <p:sp>
            <p:nvSpPr>
              <p:cNvPr id="175" name="TextBox 174"/>
              <p:cNvSpPr txBox="1"/>
              <p:nvPr/>
            </p:nvSpPr>
            <p:spPr>
              <a:xfrm>
                <a:off x="1098702" y="2580498"/>
                <a:ext cx="772407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400" b="1" u="sng" dirty="0">
                    <a:latin typeface="SassoonPrimaryInfant" pitchFamily="2" charset="0"/>
                  </a:rPr>
                  <a:t>1</a:t>
                </a:r>
              </a:p>
              <a:p>
                <a:pPr algn="ctr"/>
                <a:r>
                  <a:rPr lang="en-GB" sz="1400" b="1" dirty="0">
                    <a:latin typeface="SassoonPrimaryInfant" pitchFamily="2" charset="0"/>
                  </a:rPr>
                  <a:t>4</a:t>
                </a:r>
              </a:p>
            </p:txBody>
          </p:sp>
          <p:sp>
            <p:nvSpPr>
              <p:cNvPr id="176" name="TextBox 175"/>
              <p:cNvSpPr txBox="1"/>
              <p:nvPr/>
            </p:nvSpPr>
            <p:spPr>
              <a:xfrm>
                <a:off x="1484905" y="2640074"/>
                <a:ext cx="734371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400" b="1" dirty="0">
                    <a:latin typeface="SassoonPrimaryInfant" pitchFamily="2" charset="0"/>
                  </a:rPr>
                  <a:t>=</a:t>
                </a:r>
              </a:p>
            </p:txBody>
          </p:sp>
        </p:grpSp>
        <p:sp>
          <p:nvSpPr>
            <p:cNvPr id="172" name="Curved Up Arrow 171"/>
            <p:cNvSpPr/>
            <p:nvPr/>
          </p:nvSpPr>
          <p:spPr>
            <a:xfrm>
              <a:off x="9341458" y="8851132"/>
              <a:ext cx="407509" cy="142519"/>
            </a:xfrm>
            <a:prstGeom prst="curvedUp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173" name="TextBox 172"/>
            <p:cNvSpPr txBox="1"/>
            <p:nvPr/>
          </p:nvSpPr>
          <p:spPr>
            <a:xfrm>
              <a:off x="9315049" y="8962145"/>
              <a:ext cx="457685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400" b="1" dirty="0">
                  <a:latin typeface="SassoonPrimaryInfant" pitchFamily="2" charset="0"/>
                </a:rPr>
                <a:t>x5</a:t>
              </a:r>
            </a:p>
          </p:txBody>
        </p:sp>
      </p:grpSp>
      <p:sp>
        <p:nvSpPr>
          <p:cNvPr id="177" name="TextBox 176"/>
          <p:cNvSpPr txBox="1"/>
          <p:nvPr/>
        </p:nvSpPr>
        <p:spPr>
          <a:xfrm>
            <a:off x="7578478" y="4637500"/>
            <a:ext cx="636713" cy="253916"/>
          </a:xfrm>
          <a:prstGeom prst="rect">
            <a:avLst/>
          </a:prstGeom>
          <a:noFill/>
          <a:ln w="28575">
            <a:noFill/>
          </a:ln>
        </p:spPr>
        <p:txBody>
          <a:bodyPr wrap="none" rtlCol="0">
            <a:spAutoFit/>
          </a:bodyPr>
          <a:lstStyle/>
          <a:p>
            <a:r>
              <a:rPr lang="en-GB" sz="1050" b="1" dirty="0">
                <a:latin typeface="SassoonPrimaryInfant" pitchFamily="2" charset="0"/>
              </a:rPr>
              <a:t>Factors</a:t>
            </a:r>
            <a:endParaRPr lang="en-GB" sz="1200" b="1" dirty="0">
              <a:latin typeface="SassoonPrimaryInfant" pitchFamily="2" charset="0"/>
            </a:endParaRPr>
          </a:p>
        </p:txBody>
      </p:sp>
      <p:sp>
        <p:nvSpPr>
          <p:cNvPr id="178" name="TextBox 177"/>
          <p:cNvSpPr txBox="1"/>
          <p:nvPr/>
        </p:nvSpPr>
        <p:spPr>
          <a:xfrm>
            <a:off x="7108532" y="4133581"/>
            <a:ext cx="1497875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GB" sz="1400" dirty="0">
                <a:latin typeface="SassoonPrimaryInfant" pitchFamily="2" charset="0"/>
              </a:rPr>
              <a:t>Find a common denominator</a:t>
            </a:r>
          </a:p>
        </p:txBody>
      </p:sp>
      <p:grpSp>
        <p:nvGrpSpPr>
          <p:cNvPr id="179" name="Group 178"/>
          <p:cNvGrpSpPr/>
          <p:nvPr/>
        </p:nvGrpSpPr>
        <p:grpSpPr>
          <a:xfrm>
            <a:off x="5314712" y="3636127"/>
            <a:ext cx="4324715" cy="2883598"/>
            <a:chOff x="13463867" y="6704560"/>
            <a:chExt cx="2130346" cy="2520257"/>
          </a:xfrm>
        </p:grpSpPr>
        <p:sp>
          <p:nvSpPr>
            <p:cNvPr id="180" name="Rectangle 179"/>
            <p:cNvSpPr/>
            <p:nvPr/>
          </p:nvSpPr>
          <p:spPr>
            <a:xfrm>
              <a:off x="13463867" y="6718900"/>
              <a:ext cx="2125704" cy="2505917"/>
            </a:xfrm>
            <a:prstGeom prst="rect">
              <a:avLst/>
            </a:prstGeom>
            <a:noFill/>
            <a:ln w="76200"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400"/>
            </a:p>
          </p:txBody>
        </p:sp>
        <p:sp>
          <p:nvSpPr>
            <p:cNvPr id="181" name="TextBox 180"/>
            <p:cNvSpPr txBox="1"/>
            <p:nvPr/>
          </p:nvSpPr>
          <p:spPr>
            <a:xfrm>
              <a:off x="13463867" y="6704560"/>
              <a:ext cx="2130346" cy="295895"/>
            </a:xfrm>
            <a:prstGeom prst="rect">
              <a:avLst/>
            </a:prstGeom>
            <a:solidFill>
              <a:srgbClr val="7030A0"/>
            </a:solidFill>
            <a:ln>
              <a:solidFill>
                <a:srgbClr val="7030A0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600" dirty="0">
                  <a:solidFill>
                    <a:schemeClr val="bg1"/>
                  </a:solidFill>
                  <a:latin typeface="SassoonPrimaryInfant" pitchFamily="2" charset="0"/>
                </a:rPr>
                <a:t>Adding and Subtracting Fractions</a:t>
              </a:r>
            </a:p>
          </p:txBody>
        </p:sp>
      </p:grpSp>
      <p:grpSp>
        <p:nvGrpSpPr>
          <p:cNvPr id="182" name="Group 181"/>
          <p:cNvGrpSpPr/>
          <p:nvPr/>
        </p:nvGrpSpPr>
        <p:grpSpPr>
          <a:xfrm>
            <a:off x="6192803" y="4159926"/>
            <a:ext cx="921974" cy="530157"/>
            <a:chOff x="1098702" y="2573561"/>
            <a:chExt cx="1479339" cy="530157"/>
          </a:xfrm>
        </p:grpSpPr>
        <p:sp>
          <p:nvSpPr>
            <p:cNvPr id="183" name="TextBox 182"/>
            <p:cNvSpPr txBox="1"/>
            <p:nvPr/>
          </p:nvSpPr>
          <p:spPr>
            <a:xfrm>
              <a:off x="1805634" y="2573561"/>
              <a:ext cx="772407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400" b="1" u="sng" dirty="0">
                  <a:latin typeface="SassoonPrimaryInfant" pitchFamily="2" charset="0"/>
                </a:rPr>
                <a:t>1</a:t>
              </a:r>
            </a:p>
            <a:p>
              <a:pPr algn="ctr"/>
              <a:r>
                <a:rPr lang="en-GB" sz="1400" b="1" dirty="0">
                  <a:latin typeface="SassoonPrimaryInfant" pitchFamily="2" charset="0"/>
                </a:rPr>
                <a:t>4</a:t>
              </a:r>
            </a:p>
          </p:txBody>
        </p:sp>
        <p:sp>
          <p:nvSpPr>
            <p:cNvPr id="184" name="TextBox 183"/>
            <p:cNvSpPr txBox="1"/>
            <p:nvPr/>
          </p:nvSpPr>
          <p:spPr>
            <a:xfrm>
              <a:off x="1098702" y="2580498"/>
              <a:ext cx="772407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400" b="1" u="sng" dirty="0">
                  <a:latin typeface="SassoonPrimaryInfant" pitchFamily="2" charset="0"/>
                </a:rPr>
                <a:t>3</a:t>
              </a:r>
            </a:p>
            <a:p>
              <a:pPr algn="ctr"/>
              <a:r>
                <a:rPr lang="en-GB" sz="1400" b="1" dirty="0">
                  <a:latin typeface="SassoonPrimaryInfant" pitchFamily="2" charset="0"/>
                </a:rPr>
                <a:t>5</a:t>
              </a:r>
            </a:p>
          </p:txBody>
        </p:sp>
        <p:sp>
          <p:nvSpPr>
            <p:cNvPr id="185" name="TextBox 184"/>
            <p:cNvSpPr txBox="1"/>
            <p:nvPr/>
          </p:nvSpPr>
          <p:spPr>
            <a:xfrm>
              <a:off x="1484905" y="2640074"/>
              <a:ext cx="73437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400" b="1" dirty="0">
                  <a:latin typeface="SassoonPrimaryInfant" pitchFamily="2" charset="0"/>
                </a:rPr>
                <a:t>-</a:t>
              </a:r>
            </a:p>
          </p:txBody>
        </p:sp>
      </p:grpSp>
      <p:sp>
        <p:nvSpPr>
          <p:cNvPr id="186" name="TextBox 185"/>
          <p:cNvSpPr txBox="1"/>
          <p:nvPr/>
        </p:nvSpPr>
        <p:spPr>
          <a:xfrm>
            <a:off x="6323656" y="4640648"/>
            <a:ext cx="2283977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marL="342900" indent="-342900">
              <a:buAutoNum type="arabicPlain" startAt="4"/>
            </a:pPr>
            <a:r>
              <a:rPr lang="en-GB" sz="1400" dirty="0">
                <a:latin typeface="SassoonPrimaryInfant" pitchFamily="2" charset="0"/>
              </a:rPr>
              <a:t>8    12    16    </a:t>
            </a:r>
            <a:r>
              <a:rPr lang="en-GB" sz="1400" b="1" dirty="0">
                <a:latin typeface="SassoonPrimaryInfant" pitchFamily="2" charset="0"/>
              </a:rPr>
              <a:t>20</a:t>
            </a:r>
            <a:r>
              <a:rPr lang="en-GB" sz="1400" dirty="0">
                <a:latin typeface="SassoonPrimaryInfant" pitchFamily="2" charset="0"/>
              </a:rPr>
              <a:t>    24</a:t>
            </a:r>
          </a:p>
          <a:p>
            <a:pPr marL="342900" indent="-342900">
              <a:buAutoNum type="arabicPlain" startAt="4"/>
            </a:pPr>
            <a:r>
              <a:rPr lang="en-GB" sz="1400" dirty="0">
                <a:latin typeface="SassoonPrimaryInfant" pitchFamily="2" charset="0"/>
              </a:rPr>
              <a:t> 10      15       </a:t>
            </a:r>
            <a:r>
              <a:rPr lang="en-GB" sz="1400" b="1" dirty="0">
                <a:latin typeface="SassoonPrimaryInfant" pitchFamily="2" charset="0"/>
              </a:rPr>
              <a:t>20</a:t>
            </a:r>
            <a:r>
              <a:rPr lang="en-GB" sz="1400" dirty="0">
                <a:latin typeface="SassoonPrimaryInfant" pitchFamily="2" charset="0"/>
              </a:rPr>
              <a:t>    25</a:t>
            </a:r>
          </a:p>
        </p:txBody>
      </p:sp>
      <p:grpSp>
        <p:nvGrpSpPr>
          <p:cNvPr id="187" name="Group 186"/>
          <p:cNvGrpSpPr/>
          <p:nvPr/>
        </p:nvGrpSpPr>
        <p:grpSpPr>
          <a:xfrm>
            <a:off x="8279157" y="5817386"/>
            <a:ext cx="1338458" cy="535311"/>
            <a:chOff x="8475552" y="8858412"/>
            <a:chExt cx="1338458" cy="535311"/>
          </a:xfrm>
        </p:grpSpPr>
        <p:grpSp>
          <p:nvGrpSpPr>
            <p:cNvPr id="188" name="Group 187"/>
            <p:cNvGrpSpPr/>
            <p:nvPr/>
          </p:nvGrpSpPr>
          <p:grpSpPr>
            <a:xfrm>
              <a:off x="8475552" y="8863566"/>
              <a:ext cx="921974" cy="530157"/>
              <a:chOff x="1098702" y="2573561"/>
              <a:chExt cx="1479339" cy="530157"/>
            </a:xfrm>
          </p:grpSpPr>
          <p:sp>
            <p:nvSpPr>
              <p:cNvPr id="191" name="TextBox 190"/>
              <p:cNvSpPr txBox="1"/>
              <p:nvPr/>
            </p:nvSpPr>
            <p:spPr>
              <a:xfrm>
                <a:off x="1805634" y="2573561"/>
                <a:ext cx="772407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400" b="1" u="sng" dirty="0">
                    <a:latin typeface="SassoonPrimaryInfant" pitchFamily="2" charset="0"/>
                  </a:rPr>
                  <a:t>5</a:t>
                </a:r>
              </a:p>
              <a:p>
                <a:pPr algn="ctr"/>
                <a:r>
                  <a:rPr lang="en-GB" sz="1400" b="1" dirty="0">
                    <a:latin typeface="SassoonPrimaryInfant" pitchFamily="2" charset="0"/>
                  </a:rPr>
                  <a:t>20</a:t>
                </a:r>
              </a:p>
            </p:txBody>
          </p:sp>
          <p:sp>
            <p:nvSpPr>
              <p:cNvPr id="192" name="TextBox 191"/>
              <p:cNvSpPr txBox="1"/>
              <p:nvPr/>
            </p:nvSpPr>
            <p:spPr>
              <a:xfrm>
                <a:off x="1098702" y="2580498"/>
                <a:ext cx="772407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400" b="1" u="sng" dirty="0">
                    <a:latin typeface="SassoonPrimaryInfant" pitchFamily="2" charset="0"/>
                  </a:rPr>
                  <a:t>12</a:t>
                </a:r>
              </a:p>
              <a:p>
                <a:pPr algn="ctr"/>
                <a:r>
                  <a:rPr lang="en-GB" sz="1400" b="1" dirty="0">
                    <a:latin typeface="SassoonPrimaryInfant" pitchFamily="2" charset="0"/>
                  </a:rPr>
                  <a:t>20</a:t>
                </a:r>
              </a:p>
            </p:txBody>
          </p:sp>
          <p:sp>
            <p:nvSpPr>
              <p:cNvPr id="193" name="TextBox 192"/>
              <p:cNvSpPr txBox="1"/>
              <p:nvPr/>
            </p:nvSpPr>
            <p:spPr>
              <a:xfrm>
                <a:off x="1484905" y="2640074"/>
                <a:ext cx="734371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400" b="1" dirty="0">
                    <a:latin typeface="SassoonPrimaryInfant" pitchFamily="2" charset="0"/>
                  </a:rPr>
                  <a:t>-</a:t>
                </a:r>
              </a:p>
            </p:txBody>
          </p:sp>
        </p:grpSp>
        <p:sp>
          <p:nvSpPr>
            <p:cNvPr id="189" name="TextBox 188"/>
            <p:cNvSpPr txBox="1"/>
            <p:nvPr/>
          </p:nvSpPr>
          <p:spPr>
            <a:xfrm>
              <a:off x="9332620" y="8858412"/>
              <a:ext cx="48139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400" b="1" u="sng" dirty="0">
                  <a:latin typeface="SassoonPrimaryInfant" pitchFamily="2" charset="0"/>
                </a:rPr>
                <a:t>7</a:t>
              </a:r>
            </a:p>
            <a:p>
              <a:pPr algn="ctr"/>
              <a:r>
                <a:rPr lang="en-GB" sz="1400" b="1" dirty="0">
                  <a:latin typeface="SassoonPrimaryInfant" pitchFamily="2" charset="0"/>
                </a:rPr>
                <a:t>20</a:t>
              </a:r>
            </a:p>
          </p:txBody>
        </p:sp>
        <p:sp>
          <p:nvSpPr>
            <p:cNvPr id="190" name="TextBox 189"/>
            <p:cNvSpPr txBox="1"/>
            <p:nvPr/>
          </p:nvSpPr>
          <p:spPr>
            <a:xfrm>
              <a:off x="9132731" y="8924925"/>
              <a:ext cx="457685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400" b="1" dirty="0">
                  <a:latin typeface="SassoonPrimaryInfant" pitchFamily="2" charset="0"/>
                </a:rPr>
                <a:t>=</a:t>
              </a:r>
            </a:p>
          </p:txBody>
        </p:sp>
      </p:grpSp>
      <p:grpSp>
        <p:nvGrpSpPr>
          <p:cNvPr id="194" name="Group 193"/>
          <p:cNvGrpSpPr/>
          <p:nvPr/>
        </p:nvGrpSpPr>
        <p:grpSpPr>
          <a:xfrm>
            <a:off x="5690378" y="5455865"/>
            <a:ext cx="921974" cy="856068"/>
            <a:chOff x="7838529" y="8415877"/>
            <a:chExt cx="921974" cy="856068"/>
          </a:xfrm>
        </p:grpSpPr>
        <p:grpSp>
          <p:nvGrpSpPr>
            <p:cNvPr id="195" name="Group 194"/>
            <p:cNvGrpSpPr/>
            <p:nvPr/>
          </p:nvGrpSpPr>
          <p:grpSpPr>
            <a:xfrm>
              <a:off x="7838529" y="8415877"/>
              <a:ext cx="921974" cy="530157"/>
              <a:chOff x="1098702" y="2573561"/>
              <a:chExt cx="1479339" cy="530157"/>
            </a:xfrm>
          </p:grpSpPr>
          <p:sp>
            <p:nvSpPr>
              <p:cNvPr id="198" name="TextBox 197"/>
              <p:cNvSpPr txBox="1"/>
              <p:nvPr/>
            </p:nvSpPr>
            <p:spPr>
              <a:xfrm>
                <a:off x="1805634" y="2573561"/>
                <a:ext cx="772407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400" b="1" u="sng" dirty="0">
                    <a:latin typeface="SassoonPrimaryInfant" pitchFamily="2" charset="0"/>
                  </a:rPr>
                  <a:t>12</a:t>
                </a:r>
              </a:p>
              <a:p>
                <a:pPr algn="ctr"/>
                <a:r>
                  <a:rPr lang="en-GB" sz="1400" b="1" dirty="0">
                    <a:latin typeface="SassoonPrimaryInfant" pitchFamily="2" charset="0"/>
                  </a:rPr>
                  <a:t>20</a:t>
                </a:r>
              </a:p>
            </p:txBody>
          </p:sp>
          <p:sp>
            <p:nvSpPr>
              <p:cNvPr id="199" name="TextBox 198"/>
              <p:cNvSpPr txBox="1"/>
              <p:nvPr/>
            </p:nvSpPr>
            <p:spPr>
              <a:xfrm>
                <a:off x="1098702" y="2580498"/>
                <a:ext cx="772407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400" b="1" u="sng" dirty="0">
                    <a:latin typeface="SassoonPrimaryInfant" pitchFamily="2" charset="0"/>
                  </a:rPr>
                  <a:t>3</a:t>
                </a:r>
              </a:p>
              <a:p>
                <a:pPr algn="ctr"/>
                <a:r>
                  <a:rPr lang="en-GB" sz="1400" b="1" dirty="0">
                    <a:latin typeface="SassoonPrimaryInfant" pitchFamily="2" charset="0"/>
                  </a:rPr>
                  <a:t>5</a:t>
                </a:r>
              </a:p>
            </p:txBody>
          </p:sp>
          <p:sp>
            <p:nvSpPr>
              <p:cNvPr id="200" name="TextBox 199"/>
              <p:cNvSpPr txBox="1"/>
              <p:nvPr/>
            </p:nvSpPr>
            <p:spPr>
              <a:xfrm>
                <a:off x="1484905" y="2640074"/>
                <a:ext cx="734371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400" b="1" dirty="0">
                    <a:latin typeface="SassoonPrimaryInfant" pitchFamily="2" charset="0"/>
                  </a:rPr>
                  <a:t>=</a:t>
                </a:r>
              </a:p>
            </p:txBody>
          </p:sp>
        </p:grpSp>
        <p:sp>
          <p:nvSpPr>
            <p:cNvPr id="196" name="Curved Up Arrow 195"/>
            <p:cNvSpPr/>
            <p:nvPr/>
          </p:nvSpPr>
          <p:spPr>
            <a:xfrm>
              <a:off x="8097782" y="8876571"/>
              <a:ext cx="407509" cy="142519"/>
            </a:xfrm>
            <a:prstGeom prst="curvedUp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197" name="TextBox 196"/>
            <p:cNvSpPr txBox="1"/>
            <p:nvPr/>
          </p:nvSpPr>
          <p:spPr>
            <a:xfrm>
              <a:off x="8072024" y="8964168"/>
              <a:ext cx="457685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400" b="1" dirty="0">
                  <a:latin typeface="SassoonPrimaryInfant" pitchFamily="2" charset="0"/>
                </a:rPr>
                <a:t>x4</a:t>
              </a:r>
            </a:p>
          </p:txBody>
        </p:sp>
      </p:grpSp>
      <p:grpSp>
        <p:nvGrpSpPr>
          <p:cNvPr id="201" name="Group 200"/>
          <p:cNvGrpSpPr/>
          <p:nvPr/>
        </p:nvGrpSpPr>
        <p:grpSpPr>
          <a:xfrm>
            <a:off x="6734577" y="5433202"/>
            <a:ext cx="921974" cy="892356"/>
            <a:chOff x="9070040" y="8377566"/>
            <a:chExt cx="921974" cy="892356"/>
          </a:xfrm>
        </p:grpSpPr>
        <p:grpSp>
          <p:nvGrpSpPr>
            <p:cNvPr id="202" name="Group 201"/>
            <p:cNvGrpSpPr/>
            <p:nvPr/>
          </p:nvGrpSpPr>
          <p:grpSpPr>
            <a:xfrm>
              <a:off x="9070040" y="8377566"/>
              <a:ext cx="921974" cy="530157"/>
              <a:chOff x="1098702" y="2573561"/>
              <a:chExt cx="1479339" cy="530157"/>
            </a:xfrm>
          </p:grpSpPr>
          <p:sp>
            <p:nvSpPr>
              <p:cNvPr id="205" name="TextBox 204"/>
              <p:cNvSpPr txBox="1"/>
              <p:nvPr/>
            </p:nvSpPr>
            <p:spPr>
              <a:xfrm>
                <a:off x="1805634" y="2573561"/>
                <a:ext cx="772407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400" b="1" u="sng" dirty="0">
                    <a:latin typeface="SassoonPrimaryInfant" pitchFamily="2" charset="0"/>
                  </a:rPr>
                  <a:t>5</a:t>
                </a:r>
              </a:p>
              <a:p>
                <a:pPr algn="ctr"/>
                <a:r>
                  <a:rPr lang="en-GB" sz="1400" b="1" dirty="0">
                    <a:latin typeface="SassoonPrimaryInfant" pitchFamily="2" charset="0"/>
                  </a:rPr>
                  <a:t>20</a:t>
                </a:r>
              </a:p>
            </p:txBody>
          </p:sp>
          <p:sp>
            <p:nvSpPr>
              <p:cNvPr id="206" name="TextBox 205"/>
              <p:cNvSpPr txBox="1"/>
              <p:nvPr/>
            </p:nvSpPr>
            <p:spPr>
              <a:xfrm>
                <a:off x="1098702" y="2580498"/>
                <a:ext cx="772407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400" b="1" u="sng" dirty="0">
                    <a:latin typeface="SassoonPrimaryInfant" pitchFamily="2" charset="0"/>
                  </a:rPr>
                  <a:t>1</a:t>
                </a:r>
              </a:p>
              <a:p>
                <a:pPr algn="ctr"/>
                <a:r>
                  <a:rPr lang="en-GB" sz="1400" b="1" dirty="0">
                    <a:latin typeface="SassoonPrimaryInfant" pitchFamily="2" charset="0"/>
                  </a:rPr>
                  <a:t>4</a:t>
                </a:r>
              </a:p>
            </p:txBody>
          </p:sp>
          <p:sp>
            <p:nvSpPr>
              <p:cNvPr id="207" name="TextBox 206"/>
              <p:cNvSpPr txBox="1"/>
              <p:nvPr/>
            </p:nvSpPr>
            <p:spPr>
              <a:xfrm>
                <a:off x="1484905" y="2640074"/>
                <a:ext cx="734371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400" b="1" dirty="0">
                    <a:latin typeface="SassoonPrimaryInfant" pitchFamily="2" charset="0"/>
                  </a:rPr>
                  <a:t>=</a:t>
                </a:r>
              </a:p>
            </p:txBody>
          </p:sp>
        </p:grpSp>
        <p:sp>
          <p:nvSpPr>
            <p:cNvPr id="203" name="Curved Up Arrow 202"/>
            <p:cNvSpPr/>
            <p:nvPr/>
          </p:nvSpPr>
          <p:spPr>
            <a:xfrm>
              <a:off x="9341458" y="8851132"/>
              <a:ext cx="407509" cy="142519"/>
            </a:xfrm>
            <a:prstGeom prst="curvedUp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204" name="TextBox 203"/>
            <p:cNvSpPr txBox="1"/>
            <p:nvPr/>
          </p:nvSpPr>
          <p:spPr>
            <a:xfrm>
              <a:off x="9315049" y="8962145"/>
              <a:ext cx="457685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400" b="1" dirty="0">
                  <a:latin typeface="SassoonPrimaryInfant" pitchFamily="2" charset="0"/>
                </a:rPr>
                <a:t>x5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29541056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256501" y="211549"/>
            <a:ext cx="4347407" cy="2993962"/>
            <a:chOff x="256501" y="211549"/>
            <a:chExt cx="4347407" cy="2993962"/>
          </a:xfrm>
        </p:grpSpPr>
        <p:grpSp>
          <p:nvGrpSpPr>
            <p:cNvPr id="117" name="Group 116"/>
            <p:cNvGrpSpPr/>
            <p:nvPr/>
          </p:nvGrpSpPr>
          <p:grpSpPr>
            <a:xfrm>
              <a:off x="256501" y="211550"/>
              <a:ext cx="2149639" cy="2993961"/>
              <a:chOff x="10529224" y="6703814"/>
              <a:chExt cx="2149639" cy="2257670"/>
            </a:xfrm>
          </p:grpSpPr>
          <p:grpSp>
            <p:nvGrpSpPr>
              <p:cNvPr id="168" name="Group 167"/>
              <p:cNvGrpSpPr/>
              <p:nvPr/>
            </p:nvGrpSpPr>
            <p:grpSpPr>
              <a:xfrm>
                <a:off x="10529224" y="6703814"/>
                <a:ext cx="2149639" cy="2257666"/>
                <a:chOff x="14440319" y="10034510"/>
                <a:chExt cx="1885492" cy="1980245"/>
              </a:xfrm>
            </p:grpSpPr>
            <p:sp>
              <p:nvSpPr>
                <p:cNvPr id="186" name="Rectangle 185"/>
                <p:cNvSpPr/>
                <p:nvPr/>
              </p:nvSpPr>
              <p:spPr>
                <a:xfrm>
                  <a:off x="14440319" y="10053331"/>
                  <a:ext cx="1865020" cy="1961424"/>
                </a:xfrm>
                <a:prstGeom prst="rect">
                  <a:avLst/>
                </a:prstGeom>
                <a:noFill/>
                <a:ln w="76200">
                  <a:solidFill>
                    <a:srgbClr val="92D05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1400"/>
                </a:p>
              </p:txBody>
            </p:sp>
            <p:sp>
              <p:nvSpPr>
                <p:cNvPr id="187" name="TextBox 186"/>
                <p:cNvSpPr txBox="1"/>
                <p:nvPr/>
              </p:nvSpPr>
              <p:spPr>
                <a:xfrm>
                  <a:off x="14440321" y="10034510"/>
                  <a:ext cx="1885490" cy="512918"/>
                </a:xfrm>
                <a:prstGeom prst="rect">
                  <a:avLst/>
                </a:prstGeom>
                <a:solidFill>
                  <a:srgbClr val="92D050"/>
                </a:solidFill>
                <a:ln>
                  <a:solidFill>
                    <a:srgbClr val="92D050"/>
                  </a:solidFill>
                </a:ln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GB" sz="1600" dirty="0">
                      <a:latin typeface="SassoonPrimaryInfant" pitchFamily="2" charset="0"/>
                    </a:rPr>
                    <a:t>Multiplying Fractions by Whole Numbers</a:t>
                  </a:r>
                </a:p>
              </p:txBody>
            </p:sp>
          </p:grpSp>
          <p:grpSp>
            <p:nvGrpSpPr>
              <p:cNvPr id="169" name="Group 168"/>
              <p:cNvGrpSpPr/>
              <p:nvPr/>
            </p:nvGrpSpPr>
            <p:grpSpPr>
              <a:xfrm>
                <a:off x="10577290" y="7374840"/>
                <a:ext cx="924378" cy="646331"/>
                <a:chOff x="10765793" y="7750364"/>
                <a:chExt cx="924378" cy="646331"/>
              </a:xfrm>
            </p:grpSpPr>
            <p:sp>
              <p:nvSpPr>
                <p:cNvPr id="182" name="TextBox 181"/>
                <p:cNvSpPr txBox="1"/>
                <p:nvPr/>
              </p:nvSpPr>
              <p:spPr>
                <a:xfrm>
                  <a:off x="11277332" y="7750364"/>
                  <a:ext cx="412839" cy="64633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GB" sz="3600" b="1" dirty="0">
                      <a:latin typeface="SassoonPrimaryInfant" pitchFamily="2" charset="0"/>
                    </a:rPr>
                    <a:t>3</a:t>
                  </a:r>
                </a:p>
              </p:txBody>
            </p:sp>
            <p:grpSp>
              <p:nvGrpSpPr>
                <p:cNvPr id="183" name="Group 182"/>
                <p:cNvGrpSpPr/>
                <p:nvPr/>
              </p:nvGrpSpPr>
              <p:grpSpPr>
                <a:xfrm>
                  <a:off x="10765793" y="7813630"/>
                  <a:ext cx="698380" cy="523220"/>
                  <a:chOff x="1098702" y="2580498"/>
                  <a:chExt cx="1120574" cy="523220"/>
                </a:xfrm>
              </p:grpSpPr>
              <p:sp>
                <p:nvSpPr>
                  <p:cNvPr id="184" name="TextBox 183"/>
                  <p:cNvSpPr txBox="1"/>
                  <p:nvPr/>
                </p:nvSpPr>
                <p:spPr>
                  <a:xfrm>
                    <a:off x="1098702" y="2580498"/>
                    <a:ext cx="772407" cy="523220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GB" sz="1400" b="1" u="sng" dirty="0">
                        <a:latin typeface="SassoonPrimaryInfant" pitchFamily="2" charset="0"/>
                      </a:rPr>
                      <a:t>3</a:t>
                    </a:r>
                  </a:p>
                  <a:p>
                    <a:pPr algn="ctr"/>
                    <a:r>
                      <a:rPr lang="en-GB" sz="1400" b="1" dirty="0">
                        <a:latin typeface="SassoonPrimaryInfant" pitchFamily="2" charset="0"/>
                      </a:rPr>
                      <a:t>5</a:t>
                    </a:r>
                  </a:p>
                </p:txBody>
              </p:sp>
              <p:sp>
                <p:nvSpPr>
                  <p:cNvPr id="185" name="TextBox 184"/>
                  <p:cNvSpPr txBox="1"/>
                  <p:nvPr/>
                </p:nvSpPr>
                <p:spPr>
                  <a:xfrm>
                    <a:off x="1484905" y="2640074"/>
                    <a:ext cx="734371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GB" sz="1400" b="1" dirty="0">
                        <a:latin typeface="SassoonPrimaryInfant" pitchFamily="2" charset="0"/>
                      </a:rPr>
                      <a:t>x</a:t>
                    </a:r>
                  </a:p>
                </p:txBody>
              </p:sp>
            </p:grpSp>
          </p:grpSp>
          <p:sp>
            <p:nvSpPr>
              <p:cNvPr id="170" name="TextBox 169"/>
              <p:cNvSpPr txBox="1"/>
              <p:nvPr/>
            </p:nvSpPr>
            <p:spPr>
              <a:xfrm>
                <a:off x="10660165" y="7953531"/>
                <a:ext cx="1887758" cy="307777"/>
              </a:xfrm>
              <a:prstGeom prst="rect">
                <a:avLst/>
              </a:prstGeom>
              <a:solidFill>
                <a:srgbClr val="FFFF00"/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SassoonPrimaryInfant" pitchFamily="2" charset="0"/>
                  </a:rPr>
                  <a:t>Multiply the numerator</a:t>
                </a:r>
              </a:p>
            </p:txBody>
          </p:sp>
          <p:grpSp>
            <p:nvGrpSpPr>
              <p:cNvPr id="171" name="Group 170"/>
              <p:cNvGrpSpPr/>
              <p:nvPr/>
            </p:nvGrpSpPr>
            <p:grpSpPr>
              <a:xfrm>
                <a:off x="10552099" y="8315152"/>
                <a:ext cx="2007301" cy="646332"/>
                <a:chOff x="10601647" y="8388208"/>
                <a:chExt cx="2007301" cy="646332"/>
              </a:xfrm>
            </p:grpSpPr>
            <p:grpSp>
              <p:nvGrpSpPr>
                <p:cNvPr id="172" name="Group 171"/>
                <p:cNvGrpSpPr/>
                <p:nvPr/>
              </p:nvGrpSpPr>
              <p:grpSpPr>
                <a:xfrm>
                  <a:off x="10601647" y="8388209"/>
                  <a:ext cx="924378" cy="646331"/>
                  <a:chOff x="10765793" y="7750364"/>
                  <a:chExt cx="924378" cy="646331"/>
                </a:xfrm>
              </p:grpSpPr>
              <p:sp>
                <p:nvSpPr>
                  <p:cNvPr id="178" name="TextBox 177"/>
                  <p:cNvSpPr txBox="1"/>
                  <p:nvPr/>
                </p:nvSpPr>
                <p:spPr>
                  <a:xfrm>
                    <a:off x="11277332" y="7750364"/>
                    <a:ext cx="412839" cy="646331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GB" sz="3600" b="1" dirty="0">
                        <a:latin typeface="SassoonPrimaryInfant" pitchFamily="2" charset="0"/>
                      </a:rPr>
                      <a:t>3</a:t>
                    </a:r>
                  </a:p>
                </p:txBody>
              </p:sp>
              <p:grpSp>
                <p:nvGrpSpPr>
                  <p:cNvPr id="179" name="Group 178"/>
                  <p:cNvGrpSpPr/>
                  <p:nvPr/>
                </p:nvGrpSpPr>
                <p:grpSpPr>
                  <a:xfrm>
                    <a:off x="10765793" y="7813630"/>
                    <a:ext cx="698380" cy="523220"/>
                    <a:chOff x="1098702" y="2580498"/>
                    <a:chExt cx="1120574" cy="523220"/>
                  </a:xfrm>
                </p:grpSpPr>
                <p:sp>
                  <p:nvSpPr>
                    <p:cNvPr id="180" name="TextBox 179"/>
                    <p:cNvSpPr txBox="1"/>
                    <p:nvPr/>
                  </p:nvSpPr>
                  <p:spPr>
                    <a:xfrm>
                      <a:off x="1098702" y="2580498"/>
                      <a:ext cx="772407" cy="523220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pPr algn="ctr"/>
                      <a:r>
                        <a:rPr lang="en-GB" sz="1400" b="1" u="sng" dirty="0">
                          <a:latin typeface="SassoonPrimaryInfant" pitchFamily="2" charset="0"/>
                        </a:rPr>
                        <a:t>3</a:t>
                      </a:r>
                    </a:p>
                    <a:p>
                      <a:pPr algn="ctr"/>
                      <a:r>
                        <a:rPr lang="en-GB" sz="1400" b="1" dirty="0">
                          <a:latin typeface="SassoonPrimaryInfant" pitchFamily="2" charset="0"/>
                        </a:rPr>
                        <a:t>5</a:t>
                      </a:r>
                    </a:p>
                  </p:txBody>
                </p:sp>
                <p:sp>
                  <p:nvSpPr>
                    <p:cNvPr id="181" name="TextBox 180"/>
                    <p:cNvSpPr txBox="1"/>
                    <p:nvPr/>
                  </p:nvSpPr>
                  <p:spPr>
                    <a:xfrm>
                      <a:off x="1484905" y="2640074"/>
                      <a:ext cx="734371" cy="307777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pPr algn="ctr"/>
                      <a:r>
                        <a:rPr lang="en-GB" sz="1400" b="1" dirty="0">
                          <a:latin typeface="SassoonPrimaryInfant" pitchFamily="2" charset="0"/>
                        </a:rPr>
                        <a:t>x</a:t>
                      </a:r>
                    </a:p>
                  </p:txBody>
                </p:sp>
              </p:grpSp>
            </p:grpSp>
            <p:sp>
              <p:nvSpPr>
                <p:cNvPr id="173" name="TextBox 172"/>
                <p:cNvSpPr txBox="1"/>
                <p:nvPr/>
              </p:nvSpPr>
              <p:spPr>
                <a:xfrm>
                  <a:off x="11540722" y="8455351"/>
                  <a:ext cx="481390" cy="5232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GB" sz="1400" b="1" u="sng" dirty="0">
                      <a:latin typeface="SassoonPrimaryInfant" pitchFamily="2" charset="0"/>
                    </a:rPr>
                    <a:t>9</a:t>
                  </a:r>
                </a:p>
                <a:p>
                  <a:pPr algn="ctr"/>
                  <a:r>
                    <a:rPr lang="en-GB" sz="1400" b="1" dirty="0">
                      <a:latin typeface="SassoonPrimaryInfant" pitchFamily="2" charset="0"/>
                    </a:rPr>
                    <a:t>5</a:t>
                  </a:r>
                </a:p>
              </p:txBody>
            </p:sp>
            <p:sp>
              <p:nvSpPr>
                <p:cNvPr id="174" name="TextBox 173"/>
                <p:cNvSpPr txBox="1"/>
                <p:nvPr/>
              </p:nvSpPr>
              <p:spPr>
                <a:xfrm>
                  <a:off x="11340833" y="8521864"/>
                  <a:ext cx="457685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GB" sz="1400" b="1" dirty="0">
                      <a:latin typeface="SassoonPrimaryInfant" pitchFamily="2" charset="0"/>
                    </a:rPr>
                    <a:t>=</a:t>
                  </a:r>
                </a:p>
              </p:txBody>
            </p:sp>
            <p:sp>
              <p:nvSpPr>
                <p:cNvPr id="175" name="TextBox 174"/>
                <p:cNvSpPr txBox="1"/>
                <p:nvPr/>
              </p:nvSpPr>
              <p:spPr>
                <a:xfrm>
                  <a:off x="12127558" y="8431327"/>
                  <a:ext cx="481390" cy="5232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GB" sz="1400" b="1" u="sng" dirty="0">
                      <a:latin typeface="SassoonPrimaryInfant" pitchFamily="2" charset="0"/>
                    </a:rPr>
                    <a:t>4</a:t>
                  </a:r>
                </a:p>
                <a:p>
                  <a:pPr algn="ctr"/>
                  <a:r>
                    <a:rPr lang="en-GB" sz="1400" b="1" dirty="0">
                      <a:latin typeface="SassoonPrimaryInfant" pitchFamily="2" charset="0"/>
                    </a:rPr>
                    <a:t>5</a:t>
                  </a:r>
                </a:p>
              </p:txBody>
            </p:sp>
            <p:sp>
              <p:nvSpPr>
                <p:cNvPr id="176" name="TextBox 175"/>
                <p:cNvSpPr txBox="1"/>
                <p:nvPr/>
              </p:nvSpPr>
              <p:spPr>
                <a:xfrm>
                  <a:off x="11774584" y="8532222"/>
                  <a:ext cx="457685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GB" sz="1400" b="1" dirty="0">
                      <a:latin typeface="SassoonPrimaryInfant" pitchFamily="2" charset="0"/>
                    </a:rPr>
                    <a:t>or</a:t>
                  </a:r>
                </a:p>
              </p:txBody>
            </p:sp>
            <p:sp>
              <p:nvSpPr>
                <p:cNvPr id="177" name="TextBox 176"/>
                <p:cNvSpPr txBox="1"/>
                <p:nvPr/>
              </p:nvSpPr>
              <p:spPr>
                <a:xfrm>
                  <a:off x="11997513" y="8388208"/>
                  <a:ext cx="412839" cy="64633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GB" sz="3600" b="1" dirty="0">
                      <a:latin typeface="SassoonPrimaryInfant" pitchFamily="2" charset="0"/>
                    </a:rPr>
                    <a:t>1</a:t>
                  </a:r>
                </a:p>
              </p:txBody>
            </p:sp>
          </p:grpSp>
        </p:grpSp>
        <p:grpSp>
          <p:nvGrpSpPr>
            <p:cNvPr id="118" name="Group 117"/>
            <p:cNvGrpSpPr/>
            <p:nvPr/>
          </p:nvGrpSpPr>
          <p:grpSpPr>
            <a:xfrm>
              <a:off x="2409736" y="211549"/>
              <a:ext cx="2194172" cy="2993957"/>
              <a:chOff x="10554503" y="3734716"/>
              <a:chExt cx="2194172" cy="2641599"/>
            </a:xfrm>
          </p:grpSpPr>
          <p:grpSp>
            <p:nvGrpSpPr>
              <p:cNvPr id="152" name="Group 151"/>
              <p:cNvGrpSpPr/>
              <p:nvPr/>
            </p:nvGrpSpPr>
            <p:grpSpPr>
              <a:xfrm>
                <a:off x="10599036" y="3734716"/>
                <a:ext cx="2149639" cy="2641599"/>
                <a:chOff x="14440319" y="10034510"/>
                <a:chExt cx="1885492" cy="2317000"/>
              </a:xfrm>
            </p:grpSpPr>
            <p:sp>
              <p:nvSpPr>
                <p:cNvPr id="166" name="Rectangle 165"/>
                <p:cNvSpPr/>
                <p:nvPr/>
              </p:nvSpPr>
              <p:spPr>
                <a:xfrm>
                  <a:off x="14440319" y="10053331"/>
                  <a:ext cx="1865020" cy="2298179"/>
                </a:xfrm>
                <a:prstGeom prst="rect">
                  <a:avLst/>
                </a:prstGeom>
                <a:noFill/>
                <a:ln w="76200">
                  <a:solidFill>
                    <a:srgbClr val="FFC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1400"/>
                </a:p>
              </p:txBody>
            </p:sp>
            <p:sp>
              <p:nvSpPr>
                <p:cNvPr id="167" name="TextBox 166"/>
                <p:cNvSpPr txBox="1"/>
                <p:nvPr/>
              </p:nvSpPr>
              <p:spPr>
                <a:xfrm>
                  <a:off x="14440321" y="10034510"/>
                  <a:ext cx="1885490" cy="512918"/>
                </a:xfrm>
                <a:prstGeom prst="rect">
                  <a:avLst/>
                </a:prstGeom>
                <a:solidFill>
                  <a:srgbClr val="FFC000"/>
                </a:solidFill>
                <a:ln>
                  <a:solidFill>
                    <a:srgbClr val="FFC000"/>
                  </a:solidFill>
                </a:ln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GB" sz="1600" dirty="0">
                      <a:latin typeface="SassoonPrimaryInfant" pitchFamily="2" charset="0"/>
                    </a:rPr>
                    <a:t>Multiplying Fractions by Fractions</a:t>
                  </a:r>
                </a:p>
              </p:txBody>
            </p:sp>
          </p:grpSp>
          <p:grpSp>
            <p:nvGrpSpPr>
              <p:cNvPr id="153" name="Group 152"/>
              <p:cNvGrpSpPr/>
              <p:nvPr/>
            </p:nvGrpSpPr>
            <p:grpSpPr>
              <a:xfrm>
                <a:off x="11156036" y="4304759"/>
                <a:ext cx="921974" cy="530157"/>
                <a:chOff x="1098702" y="2573561"/>
                <a:chExt cx="1479339" cy="530157"/>
              </a:xfrm>
            </p:grpSpPr>
            <p:sp>
              <p:nvSpPr>
                <p:cNvPr id="163" name="TextBox 162"/>
                <p:cNvSpPr txBox="1"/>
                <p:nvPr/>
              </p:nvSpPr>
              <p:spPr>
                <a:xfrm>
                  <a:off x="1805634" y="2573561"/>
                  <a:ext cx="772407" cy="5232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GB" sz="1400" b="1" u="sng" dirty="0">
                      <a:latin typeface="SassoonPrimaryInfant" pitchFamily="2" charset="0"/>
                    </a:rPr>
                    <a:t>1</a:t>
                  </a:r>
                </a:p>
                <a:p>
                  <a:pPr algn="ctr"/>
                  <a:r>
                    <a:rPr lang="en-GB" sz="1400" b="1" dirty="0">
                      <a:latin typeface="SassoonPrimaryInfant" pitchFamily="2" charset="0"/>
                    </a:rPr>
                    <a:t>2</a:t>
                  </a:r>
                </a:p>
              </p:txBody>
            </p:sp>
            <p:sp>
              <p:nvSpPr>
                <p:cNvPr id="164" name="TextBox 163"/>
                <p:cNvSpPr txBox="1"/>
                <p:nvPr/>
              </p:nvSpPr>
              <p:spPr>
                <a:xfrm>
                  <a:off x="1098702" y="2580498"/>
                  <a:ext cx="772407" cy="5232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GB" sz="1400" b="1" u="sng" dirty="0">
                      <a:latin typeface="SassoonPrimaryInfant" pitchFamily="2" charset="0"/>
                    </a:rPr>
                    <a:t>3</a:t>
                  </a:r>
                </a:p>
                <a:p>
                  <a:pPr algn="ctr"/>
                  <a:r>
                    <a:rPr lang="en-GB" sz="1400" b="1" dirty="0">
                      <a:latin typeface="SassoonPrimaryInfant" pitchFamily="2" charset="0"/>
                    </a:rPr>
                    <a:t>4</a:t>
                  </a:r>
                </a:p>
              </p:txBody>
            </p:sp>
            <p:sp>
              <p:nvSpPr>
                <p:cNvPr id="165" name="TextBox 164"/>
                <p:cNvSpPr txBox="1"/>
                <p:nvPr/>
              </p:nvSpPr>
              <p:spPr>
                <a:xfrm>
                  <a:off x="1484905" y="2640074"/>
                  <a:ext cx="734371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GB" sz="1400" b="1" dirty="0">
                      <a:latin typeface="SassoonPrimaryInfant" pitchFamily="2" charset="0"/>
                    </a:rPr>
                    <a:t>x</a:t>
                  </a:r>
                </a:p>
              </p:txBody>
            </p:sp>
          </p:grpSp>
          <p:sp>
            <p:nvSpPr>
              <p:cNvPr id="154" name="TextBox 153"/>
              <p:cNvSpPr txBox="1"/>
              <p:nvPr/>
            </p:nvSpPr>
            <p:spPr>
              <a:xfrm>
                <a:off x="10718306" y="4773124"/>
                <a:ext cx="1887758" cy="954107"/>
              </a:xfrm>
              <a:prstGeom prst="rect">
                <a:avLst/>
              </a:prstGeom>
              <a:solidFill>
                <a:srgbClr val="FFFF00"/>
              </a:solidFill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400" dirty="0">
                    <a:latin typeface="SassoonPrimaryInfant" pitchFamily="2" charset="0"/>
                  </a:rPr>
                  <a:t>Multiply the numerators together and multiply the denominators together</a:t>
                </a:r>
              </a:p>
            </p:txBody>
          </p:sp>
          <p:grpSp>
            <p:nvGrpSpPr>
              <p:cNvPr id="155" name="Group 154"/>
              <p:cNvGrpSpPr/>
              <p:nvPr/>
            </p:nvGrpSpPr>
            <p:grpSpPr>
              <a:xfrm>
                <a:off x="10554503" y="5768441"/>
                <a:ext cx="921974" cy="530157"/>
                <a:chOff x="1098702" y="2573561"/>
                <a:chExt cx="1479339" cy="530157"/>
              </a:xfrm>
            </p:grpSpPr>
            <p:sp>
              <p:nvSpPr>
                <p:cNvPr id="160" name="TextBox 159"/>
                <p:cNvSpPr txBox="1"/>
                <p:nvPr/>
              </p:nvSpPr>
              <p:spPr>
                <a:xfrm>
                  <a:off x="1805634" y="2573561"/>
                  <a:ext cx="772407" cy="5232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GB" sz="1400" b="1" u="sng" dirty="0">
                      <a:latin typeface="SassoonPrimaryInfant" pitchFamily="2" charset="0"/>
                    </a:rPr>
                    <a:t>1</a:t>
                  </a:r>
                </a:p>
                <a:p>
                  <a:pPr algn="ctr"/>
                  <a:r>
                    <a:rPr lang="en-GB" sz="1400" b="1" dirty="0">
                      <a:latin typeface="SassoonPrimaryInfant" pitchFamily="2" charset="0"/>
                    </a:rPr>
                    <a:t>2</a:t>
                  </a:r>
                </a:p>
              </p:txBody>
            </p:sp>
            <p:sp>
              <p:nvSpPr>
                <p:cNvPr id="161" name="TextBox 160"/>
                <p:cNvSpPr txBox="1"/>
                <p:nvPr/>
              </p:nvSpPr>
              <p:spPr>
                <a:xfrm>
                  <a:off x="1098702" y="2580498"/>
                  <a:ext cx="772407" cy="5232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GB" sz="1400" b="1" u="sng" dirty="0">
                      <a:latin typeface="SassoonPrimaryInfant" pitchFamily="2" charset="0"/>
                    </a:rPr>
                    <a:t>3</a:t>
                  </a:r>
                </a:p>
                <a:p>
                  <a:pPr algn="ctr"/>
                  <a:r>
                    <a:rPr lang="en-GB" sz="1400" b="1" dirty="0">
                      <a:latin typeface="SassoonPrimaryInfant" pitchFamily="2" charset="0"/>
                    </a:rPr>
                    <a:t>4</a:t>
                  </a:r>
                </a:p>
              </p:txBody>
            </p:sp>
            <p:sp>
              <p:nvSpPr>
                <p:cNvPr id="162" name="TextBox 161"/>
                <p:cNvSpPr txBox="1"/>
                <p:nvPr/>
              </p:nvSpPr>
              <p:spPr>
                <a:xfrm>
                  <a:off x="1484905" y="2640074"/>
                  <a:ext cx="734371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GB" sz="1400" b="1" dirty="0">
                      <a:latin typeface="SassoonPrimaryInfant" pitchFamily="2" charset="0"/>
                    </a:rPr>
                    <a:t>x</a:t>
                  </a:r>
                </a:p>
              </p:txBody>
            </p:sp>
          </p:grpSp>
          <p:sp>
            <p:nvSpPr>
              <p:cNvPr id="156" name="TextBox 155"/>
              <p:cNvSpPr txBox="1"/>
              <p:nvPr/>
            </p:nvSpPr>
            <p:spPr>
              <a:xfrm>
                <a:off x="11490737" y="5782702"/>
                <a:ext cx="627627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400" b="1" u="sng" dirty="0">
                    <a:latin typeface="SassoonPrimaryInfant" pitchFamily="2" charset="0"/>
                  </a:rPr>
                  <a:t>3 x 1</a:t>
                </a:r>
              </a:p>
              <a:p>
                <a:pPr algn="ctr"/>
                <a:r>
                  <a:rPr lang="en-GB" sz="1400" b="1" dirty="0">
                    <a:latin typeface="SassoonPrimaryInfant" pitchFamily="2" charset="0"/>
                  </a:rPr>
                  <a:t>4 x 2</a:t>
                </a:r>
              </a:p>
            </p:txBody>
          </p:sp>
          <p:sp>
            <p:nvSpPr>
              <p:cNvPr id="157" name="TextBox 156"/>
              <p:cNvSpPr txBox="1"/>
              <p:nvPr/>
            </p:nvSpPr>
            <p:spPr>
              <a:xfrm>
                <a:off x="11216171" y="5848218"/>
                <a:ext cx="457685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400" b="1" dirty="0">
                    <a:latin typeface="SassoonPrimaryInfant" pitchFamily="2" charset="0"/>
                  </a:rPr>
                  <a:t>=</a:t>
                </a:r>
              </a:p>
            </p:txBody>
          </p:sp>
          <p:sp>
            <p:nvSpPr>
              <p:cNvPr id="158" name="TextBox 157"/>
              <p:cNvSpPr txBox="1"/>
              <p:nvPr/>
            </p:nvSpPr>
            <p:spPr>
              <a:xfrm>
                <a:off x="11953878" y="5861196"/>
                <a:ext cx="457685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400" b="1" dirty="0">
                    <a:latin typeface="SassoonPrimaryInfant" pitchFamily="2" charset="0"/>
                  </a:rPr>
                  <a:t>=</a:t>
                </a:r>
              </a:p>
            </p:txBody>
          </p:sp>
          <p:sp>
            <p:nvSpPr>
              <p:cNvPr id="159" name="TextBox 158"/>
              <p:cNvSpPr txBox="1"/>
              <p:nvPr/>
            </p:nvSpPr>
            <p:spPr>
              <a:xfrm>
                <a:off x="12163202" y="5779314"/>
                <a:ext cx="48139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400" b="1" u="sng" dirty="0">
                    <a:latin typeface="SassoonPrimaryInfant" pitchFamily="2" charset="0"/>
                  </a:rPr>
                  <a:t>3</a:t>
                </a:r>
              </a:p>
              <a:p>
                <a:pPr algn="ctr"/>
                <a:r>
                  <a:rPr lang="en-GB" sz="1400" b="1" dirty="0">
                    <a:latin typeface="SassoonPrimaryInfant" pitchFamily="2" charset="0"/>
                  </a:rPr>
                  <a:t>8</a:t>
                </a:r>
              </a:p>
            </p:txBody>
          </p:sp>
        </p:grpSp>
      </p:grpSp>
      <p:grpSp>
        <p:nvGrpSpPr>
          <p:cNvPr id="218" name="Group 217"/>
          <p:cNvGrpSpPr/>
          <p:nvPr/>
        </p:nvGrpSpPr>
        <p:grpSpPr>
          <a:xfrm>
            <a:off x="5297194" y="211550"/>
            <a:ext cx="2149639" cy="2993961"/>
            <a:chOff x="10529224" y="6703814"/>
            <a:chExt cx="2149639" cy="2257670"/>
          </a:xfrm>
        </p:grpSpPr>
        <p:grpSp>
          <p:nvGrpSpPr>
            <p:cNvPr id="219" name="Group 218"/>
            <p:cNvGrpSpPr/>
            <p:nvPr/>
          </p:nvGrpSpPr>
          <p:grpSpPr>
            <a:xfrm>
              <a:off x="10529224" y="6703814"/>
              <a:ext cx="2149639" cy="2257666"/>
              <a:chOff x="14440319" y="10034510"/>
              <a:chExt cx="1885492" cy="1980245"/>
            </a:xfrm>
          </p:grpSpPr>
          <p:sp>
            <p:nvSpPr>
              <p:cNvPr id="237" name="Rectangle 236"/>
              <p:cNvSpPr/>
              <p:nvPr/>
            </p:nvSpPr>
            <p:spPr>
              <a:xfrm>
                <a:off x="14440319" y="10053331"/>
                <a:ext cx="1865020" cy="1961424"/>
              </a:xfrm>
              <a:prstGeom prst="rect">
                <a:avLst/>
              </a:prstGeom>
              <a:noFill/>
              <a:ln w="76200">
                <a:solidFill>
                  <a:srgbClr val="92D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1400"/>
              </a:p>
            </p:txBody>
          </p:sp>
          <p:sp>
            <p:nvSpPr>
              <p:cNvPr id="238" name="TextBox 237"/>
              <p:cNvSpPr txBox="1"/>
              <p:nvPr/>
            </p:nvSpPr>
            <p:spPr>
              <a:xfrm>
                <a:off x="14440321" y="10034510"/>
                <a:ext cx="1885490" cy="512918"/>
              </a:xfrm>
              <a:prstGeom prst="rect">
                <a:avLst/>
              </a:prstGeom>
              <a:solidFill>
                <a:srgbClr val="92D050"/>
              </a:solidFill>
              <a:ln>
                <a:solidFill>
                  <a:srgbClr val="92D050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600" dirty="0">
                    <a:latin typeface="SassoonPrimaryInfant" pitchFamily="2" charset="0"/>
                  </a:rPr>
                  <a:t>Multiplying Fractions by Whole Numbers</a:t>
                </a:r>
              </a:p>
            </p:txBody>
          </p:sp>
        </p:grpSp>
        <p:grpSp>
          <p:nvGrpSpPr>
            <p:cNvPr id="220" name="Group 219"/>
            <p:cNvGrpSpPr/>
            <p:nvPr/>
          </p:nvGrpSpPr>
          <p:grpSpPr>
            <a:xfrm>
              <a:off x="10577290" y="7374840"/>
              <a:ext cx="924378" cy="646331"/>
              <a:chOff x="10765793" y="7750364"/>
              <a:chExt cx="924378" cy="646331"/>
            </a:xfrm>
          </p:grpSpPr>
          <p:sp>
            <p:nvSpPr>
              <p:cNvPr id="233" name="TextBox 232"/>
              <p:cNvSpPr txBox="1"/>
              <p:nvPr/>
            </p:nvSpPr>
            <p:spPr>
              <a:xfrm>
                <a:off x="11277332" y="7750364"/>
                <a:ext cx="412839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3600" b="1" dirty="0">
                    <a:latin typeface="SassoonPrimaryInfant" pitchFamily="2" charset="0"/>
                  </a:rPr>
                  <a:t>3</a:t>
                </a:r>
              </a:p>
            </p:txBody>
          </p:sp>
          <p:grpSp>
            <p:nvGrpSpPr>
              <p:cNvPr id="234" name="Group 233"/>
              <p:cNvGrpSpPr/>
              <p:nvPr/>
            </p:nvGrpSpPr>
            <p:grpSpPr>
              <a:xfrm>
                <a:off x="10765793" y="7813630"/>
                <a:ext cx="698380" cy="523220"/>
                <a:chOff x="1098702" y="2580498"/>
                <a:chExt cx="1120574" cy="523220"/>
              </a:xfrm>
            </p:grpSpPr>
            <p:sp>
              <p:nvSpPr>
                <p:cNvPr id="235" name="TextBox 234"/>
                <p:cNvSpPr txBox="1"/>
                <p:nvPr/>
              </p:nvSpPr>
              <p:spPr>
                <a:xfrm>
                  <a:off x="1098702" y="2580498"/>
                  <a:ext cx="772407" cy="5232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GB" sz="1400" b="1" u="sng" dirty="0">
                      <a:latin typeface="SassoonPrimaryInfant" pitchFamily="2" charset="0"/>
                    </a:rPr>
                    <a:t>3</a:t>
                  </a:r>
                </a:p>
                <a:p>
                  <a:pPr algn="ctr"/>
                  <a:r>
                    <a:rPr lang="en-GB" sz="1400" b="1" dirty="0">
                      <a:latin typeface="SassoonPrimaryInfant" pitchFamily="2" charset="0"/>
                    </a:rPr>
                    <a:t>5</a:t>
                  </a:r>
                </a:p>
              </p:txBody>
            </p:sp>
            <p:sp>
              <p:nvSpPr>
                <p:cNvPr id="236" name="TextBox 235"/>
                <p:cNvSpPr txBox="1"/>
                <p:nvPr/>
              </p:nvSpPr>
              <p:spPr>
                <a:xfrm>
                  <a:off x="1484905" y="2640074"/>
                  <a:ext cx="734371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GB" sz="1400" b="1" dirty="0">
                      <a:latin typeface="SassoonPrimaryInfant" pitchFamily="2" charset="0"/>
                    </a:rPr>
                    <a:t>x</a:t>
                  </a:r>
                </a:p>
              </p:txBody>
            </p:sp>
          </p:grpSp>
        </p:grpSp>
        <p:sp>
          <p:nvSpPr>
            <p:cNvPr id="221" name="TextBox 220"/>
            <p:cNvSpPr txBox="1"/>
            <p:nvPr/>
          </p:nvSpPr>
          <p:spPr>
            <a:xfrm>
              <a:off x="10660165" y="7953531"/>
              <a:ext cx="1887758" cy="307777"/>
            </a:xfrm>
            <a:prstGeom prst="rect">
              <a:avLst/>
            </a:prstGeom>
            <a:solidFill>
              <a:srgbClr val="FFFF00"/>
            </a:solidFill>
          </p:spPr>
          <p:txBody>
            <a:bodyPr wrap="square" rtlCol="0">
              <a:spAutoFit/>
            </a:bodyPr>
            <a:lstStyle/>
            <a:p>
              <a:r>
                <a:rPr lang="en-GB" sz="1400" dirty="0">
                  <a:latin typeface="SassoonPrimaryInfant" pitchFamily="2" charset="0"/>
                </a:rPr>
                <a:t>Multiply the numerator</a:t>
              </a:r>
            </a:p>
          </p:txBody>
        </p:sp>
        <p:grpSp>
          <p:nvGrpSpPr>
            <p:cNvPr id="222" name="Group 221"/>
            <p:cNvGrpSpPr/>
            <p:nvPr/>
          </p:nvGrpSpPr>
          <p:grpSpPr>
            <a:xfrm>
              <a:off x="10552099" y="8315152"/>
              <a:ext cx="2007301" cy="646332"/>
              <a:chOff x="10601647" y="8388208"/>
              <a:chExt cx="2007301" cy="646332"/>
            </a:xfrm>
          </p:grpSpPr>
          <p:grpSp>
            <p:nvGrpSpPr>
              <p:cNvPr id="223" name="Group 222"/>
              <p:cNvGrpSpPr/>
              <p:nvPr/>
            </p:nvGrpSpPr>
            <p:grpSpPr>
              <a:xfrm>
                <a:off x="10601647" y="8388209"/>
                <a:ext cx="924378" cy="646331"/>
                <a:chOff x="10765793" y="7750364"/>
                <a:chExt cx="924378" cy="646331"/>
              </a:xfrm>
            </p:grpSpPr>
            <p:sp>
              <p:nvSpPr>
                <p:cNvPr id="229" name="TextBox 228"/>
                <p:cNvSpPr txBox="1"/>
                <p:nvPr/>
              </p:nvSpPr>
              <p:spPr>
                <a:xfrm>
                  <a:off x="11277332" y="7750364"/>
                  <a:ext cx="412839" cy="64633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GB" sz="3600" b="1" dirty="0">
                      <a:latin typeface="SassoonPrimaryInfant" pitchFamily="2" charset="0"/>
                    </a:rPr>
                    <a:t>3</a:t>
                  </a:r>
                </a:p>
              </p:txBody>
            </p:sp>
            <p:grpSp>
              <p:nvGrpSpPr>
                <p:cNvPr id="230" name="Group 229"/>
                <p:cNvGrpSpPr/>
                <p:nvPr/>
              </p:nvGrpSpPr>
              <p:grpSpPr>
                <a:xfrm>
                  <a:off x="10765793" y="7813630"/>
                  <a:ext cx="698380" cy="523220"/>
                  <a:chOff x="1098702" y="2580498"/>
                  <a:chExt cx="1120574" cy="523220"/>
                </a:xfrm>
              </p:grpSpPr>
              <p:sp>
                <p:nvSpPr>
                  <p:cNvPr id="231" name="TextBox 230"/>
                  <p:cNvSpPr txBox="1"/>
                  <p:nvPr/>
                </p:nvSpPr>
                <p:spPr>
                  <a:xfrm>
                    <a:off x="1098702" y="2580498"/>
                    <a:ext cx="772407" cy="523220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GB" sz="1400" b="1" u="sng" dirty="0">
                        <a:latin typeface="SassoonPrimaryInfant" pitchFamily="2" charset="0"/>
                      </a:rPr>
                      <a:t>3</a:t>
                    </a:r>
                  </a:p>
                  <a:p>
                    <a:pPr algn="ctr"/>
                    <a:r>
                      <a:rPr lang="en-GB" sz="1400" b="1" dirty="0">
                        <a:latin typeface="SassoonPrimaryInfant" pitchFamily="2" charset="0"/>
                      </a:rPr>
                      <a:t>5</a:t>
                    </a:r>
                  </a:p>
                </p:txBody>
              </p:sp>
              <p:sp>
                <p:nvSpPr>
                  <p:cNvPr id="232" name="TextBox 231"/>
                  <p:cNvSpPr txBox="1"/>
                  <p:nvPr/>
                </p:nvSpPr>
                <p:spPr>
                  <a:xfrm>
                    <a:off x="1484905" y="2640074"/>
                    <a:ext cx="734371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GB" sz="1400" b="1" dirty="0">
                        <a:latin typeface="SassoonPrimaryInfant" pitchFamily="2" charset="0"/>
                      </a:rPr>
                      <a:t>x</a:t>
                    </a:r>
                  </a:p>
                </p:txBody>
              </p:sp>
            </p:grpSp>
          </p:grpSp>
          <p:sp>
            <p:nvSpPr>
              <p:cNvPr id="224" name="TextBox 223"/>
              <p:cNvSpPr txBox="1"/>
              <p:nvPr/>
            </p:nvSpPr>
            <p:spPr>
              <a:xfrm>
                <a:off x="11540722" y="8455351"/>
                <a:ext cx="48139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400" b="1" u="sng" dirty="0">
                    <a:latin typeface="SassoonPrimaryInfant" pitchFamily="2" charset="0"/>
                  </a:rPr>
                  <a:t>9</a:t>
                </a:r>
              </a:p>
              <a:p>
                <a:pPr algn="ctr"/>
                <a:r>
                  <a:rPr lang="en-GB" sz="1400" b="1" dirty="0">
                    <a:latin typeface="SassoonPrimaryInfant" pitchFamily="2" charset="0"/>
                  </a:rPr>
                  <a:t>5</a:t>
                </a:r>
              </a:p>
            </p:txBody>
          </p:sp>
          <p:sp>
            <p:nvSpPr>
              <p:cNvPr id="225" name="TextBox 224"/>
              <p:cNvSpPr txBox="1"/>
              <p:nvPr/>
            </p:nvSpPr>
            <p:spPr>
              <a:xfrm>
                <a:off x="11340833" y="8521864"/>
                <a:ext cx="457685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400" b="1" dirty="0">
                    <a:latin typeface="SassoonPrimaryInfant" pitchFamily="2" charset="0"/>
                  </a:rPr>
                  <a:t>=</a:t>
                </a:r>
              </a:p>
            </p:txBody>
          </p:sp>
          <p:sp>
            <p:nvSpPr>
              <p:cNvPr id="226" name="TextBox 225"/>
              <p:cNvSpPr txBox="1"/>
              <p:nvPr/>
            </p:nvSpPr>
            <p:spPr>
              <a:xfrm>
                <a:off x="12127558" y="8431327"/>
                <a:ext cx="48139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400" b="1" u="sng" dirty="0">
                    <a:latin typeface="SassoonPrimaryInfant" pitchFamily="2" charset="0"/>
                  </a:rPr>
                  <a:t>4</a:t>
                </a:r>
              </a:p>
              <a:p>
                <a:pPr algn="ctr"/>
                <a:r>
                  <a:rPr lang="en-GB" sz="1400" b="1" dirty="0">
                    <a:latin typeface="SassoonPrimaryInfant" pitchFamily="2" charset="0"/>
                  </a:rPr>
                  <a:t>5</a:t>
                </a:r>
              </a:p>
            </p:txBody>
          </p:sp>
          <p:sp>
            <p:nvSpPr>
              <p:cNvPr id="227" name="TextBox 226"/>
              <p:cNvSpPr txBox="1"/>
              <p:nvPr/>
            </p:nvSpPr>
            <p:spPr>
              <a:xfrm>
                <a:off x="11774584" y="8532222"/>
                <a:ext cx="457685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400" b="1" dirty="0">
                    <a:latin typeface="SassoonPrimaryInfant" pitchFamily="2" charset="0"/>
                  </a:rPr>
                  <a:t>or</a:t>
                </a:r>
              </a:p>
            </p:txBody>
          </p:sp>
          <p:sp>
            <p:nvSpPr>
              <p:cNvPr id="228" name="TextBox 227"/>
              <p:cNvSpPr txBox="1"/>
              <p:nvPr/>
            </p:nvSpPr>
            <p:spPr>
              <a:xfrm>
                <a:off x="11997513" y="8388208"/>
                <a:ext cx="412839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3600" b="1" dirty="0">
                    <a:latin typeface="SassoonPrimaryInfant" pitchFamily="2" charset="0"/>
                  </a:rPr>
                  <a:t>1</a:t>
                </a:r>
              </a:p>
            </p:txBody>
          </p:sp>
        </p:grpSp>
      </p:grpSp>
      <p:grpSp>
        <p:nvGrpSpPr>
          <p:cNvPr id="239" name="Group 238"/>
          <p:cNvGrpSpPr/>
          <p:nvPr/>
        </p:nvGrpSpPr>
        <p:grpSpPr>
          <a:xfrm>
            <a:off x="7450429" y="211549"/>
            <a:ext cx="2194172" cy="2993957"/>
            <a:chOff x="10554503" y="3734716"/>
            <a:chExt cx="2194172" cy="2641599"/>
          </a:xfrm>
        </p:grpSpPr>
        <p:grpSp>
          <p:nvGrpSpPr>
            <p:cNvPr id="240" name="Group 239"/>
            <p:cNvGrpSpPr/>
            <p:nvPr/>
          </p:nvGrpSpPr>
          <p:grpSpPr>
            <a:xfrm>
              <a:off x="10599036" y="3734716"/>
              <a:ext cx="2149639" cy="2641599"/>
              <a:chOff x="14440319" y="10034510"/>
              <a:chExt cx="1885492" cy="2317000"/>
            </a:xfrm>
          </p:grpSpPr>
          <p:sp>
            <p:nvSpPr>
              <p:cNvPr id="254" name="Rectangle 253"/>
              <p:cNvSpPr/>
              <p:nvPr/>
            </p:nvSpPr>
            <p:spPr>
              <a:xfrm>
                <a:off x="14440319" y="10053331"/>
                <a:ext cx="1865020" cy="2298179"/>
              </a:xfrm>
              <a:prstGeom prst="rect">
                <a:avLst/>
              </a:prstGeom>
              <a:noFill/>
              <a:ln w="76200"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1400"/>
              </a:p>
            </p:txBody>
          </p:sp>
          <p:sp>
            <p:nvSpPr>
              <p:cNvPr id="255" name="TextBox 254"/>
              <p:cNvSpPr txBox="1"/>
              <p:nvPr/>
            </p:nvSpPr>
            <p:spPr>
              <a:xfrm>
                <a:off x="14440321" y="10034510"/>
                <a:ext cx="1885490" cy="512918"/>
              </a:xfrm>
              <a:prstGeom prst="rect">
                <a:avLst/>
              </a:prstGeom>
              <a:solidFill>
                <a:srgbClr val="FFC000"/>
              </a:solidFill>
              <a:ln>
                <a:solidFill>
                  <a:srgbClr val="FFC000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600" dirty="0">
                    <a:latin typeface="SassoonPrimaryInfant" pitchFamily="2" charset="0"/>
                  </a:rPr>
                  <a:t>Multiplying Fractions by Fractions</a:t>
                </a:r>
              </a:p>
            </p:txBody>
          </p:sp>
        </p:grpSp>
        <p:grpSp>
          <p:nvGrpSpPr>
            <p:cNvPr id="241" name="Group 240"/>
            <p:cNvGrpSpPr/>
            <p:nvPr/>
          </p:nvGrpSpPr>
          <p:grpSpPr>
            <a:xfrm>
              <a:off x="11156036" y="4304759"/>
              <a:ext cx="921974" cy="530157"/>
              <a:chOff x="1098702" y="2573561"/>
              <a:chExt cx="1479339" cy="530157"/>
            </a:xfrm>
          </p:grpSpPr>
          <p:sp>
            <p:nvSpPr>
              <p:cNvPr id="251" name="TextBox 250"/>
              <p:cNvSpPr txBox="1"/>
              <p:nvPr/>
            </p:nvSpPr>
            <p:spPr>
              <a:xfrm>
                <a:off x="1805634" y="2573561"/>
                <a:ext cx="772407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400" b="1" u="sng" dirty="0">
                    <a:latin typeface="SassoonPrimaryInfant" pitchFamily="2" charset="0"/>
                  </a:rPr>
                  <a:t>1</a:t>
                </a:r>
              </a:p>
              <a:p>
                <a:pPr algn="ctr"/>
                <a:r>
                  <a:rPr lang="en-GB" sz="1400" b="1" dirty="0">
                    <a:latin typeface="SassoonPrimaryInfant" pitchFamily="2" charset="0"/>
                  </a:rPr>
                  <a:t>2</a:t>
                </a:r>
              </a:p>
            </p:txBody>
          </p:sp>
          <p:sp>
            <p:nvSpPr>
              <p:cNvPr id="252" name="TextBox 251"/>
              <p:cNvSpPr txBox="1"/>
              <p:nvPr/>
            </p:nvSpPr>
            <p:spPr>
              <a:xfrm>
                <a:off x="1098702" y="2580498"/>
                <a:ext cx="772407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400" b="1" u="sng" dirty="0">
                    <a:latin typeface="SassoonPrimaryInfant" pitchFamily="2" charset="0"/>
                  </a:rPr>
                  <a:t>3</a:t>
                </a:r>
              </a:p>
              <a:p>
                <a:pPr algn="ctr"/>
                <a:r>
                  <a:rPr lang="en-GB" sz="1400" b="1" dirty="0">
                    <a:latin typeface="SassoonPrimaryInfant" pitchFamily="2" charset="0"/>
                  </a:rPr>
                  <a:t>4</a:t>
                </a:r>
              </a:p>
            </p:txBody>
          </p:sp>
          <p:sp>
            <p:nvSpPr>
              <p:cNvPr id="253" name="TextBox 252"/>
              <p:cNvSpPr txBox="1"/>
              <p:nvPr/>
            </p:nvSpPr>
            <p:spPr>
              <a:xfrm>
                <a:off x="1484905" y="2640074"/>
                <a:ext cx="734371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400" b="1" dirty="0">
                    <a:latin typeface="SassoonPrimaryInfant" pitchFamily="2" charset="0"/>
                  </a:rPr>
                  <a:t>x</a:t>
                </a:r>
              </a:p>
            </p:txBody>
          </p:sp>
        </p:grpSp>
        <p:sp>
          <p:nvSpPr>
            <p:cNvPr id="242" name="TextBox 241"/>
            <p:cNvSpPr txBox="1"/>
            <p:nvPr/>
          </p:nvSpPr>
          <p:spPr>
            <a:xfrm>
              <a:off x="10718306" y="4773124"/>
              <a:ext cx="1887758" cy="954107"/>
            </a:xfrm>
            <a:prstGeom prst="rect">
              <a:avLst/>
            </a:prstGeom>
            <a:solidFill>
              <a:srgbClr val="FFFF00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400" dirty="0">
                  <a:latin typeface="SassoonPrimaryInfant" pitchFamily="2" charset="0"/>
                </a:rPr>
                <a:t>Multiply the numerators together and multiply the denominators together</a:t>
              </a:r>
            </a:p>
          </p:txBody>
        </p:sp>
        <p:grpSp>
          <p:nvGrpSpPr>
            <p:cNvPr id="243" name="Group 242"/>
            <p:cNvGrpSpPr/>
            <p:nvPr/>
          </p:nvGrpSpPr>
          <p:grpSpPr>
            <a:xfrm>
              <a:off x="10554503" y="5768441"/>
              <a:ext cx="921974" cy="530157"/>
              <a:chOff x="1098702" y="2573561"/>
              <a:chExt cx="1479339" cy="530157"/>
            </a:xfrm>
          </p:grpSpPr>
          <p:sp>
            <p:nvSpPr>
              <p:cNvPr id="248" name="TextBox 247"/>
              <p:cNvSpPr txBox="1"/>
              <p:nvPr/>
            </p:nvSpPr>
            <p:spPr>
              <a:xfrm>
                <a:off x="1805634" y="2573561"/>
                <a:ext cx="772407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400" b="1" u="sng" dirty="0">
                    <a:latin typeface="SassoonPrimaryInfant" pitchFamily="2" charset="0"/>
                  </a:rPr>
                  <a:t>1</a:t>
                </a:r>
              </a:p>
              <a:p>
                <a:pPr algn="ctr"/>
                <a:r>
                  <a:rPr lang="en-GB" sz="1400" b="1" dirty="0">
                    <a:latin typeface="SassoonPrimaryInfant" pitchFamily="2" charset="0"/>
                  </a:rPr>
                  <a:t>2</a:t>
                </a:r>
              </a:p>
            </p:txBody>
          </p:sp>
          <p:sp>
            <p:nvSpPr>
              <p:cNvPr id="249" name="TextBox 248"/>
              <p:cNvSpPr txBox="1"/>
              <p:nvPr/>
            </p:nvSpPr>
            <p:spPr>
              <a:xfrm>
                <a:off x="1098702" y="2580498"/>
                <a:ext cx="772407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400" b="1" u="sng" dirty="0">
                    <a:latin typeface="SassoonPrimaryInfant" pitchFamily="2" charset="0"/>
                  </a:rPr>
                  <a:t>3</a:t>
                </a:r>
              </a:p>
              <a:p>
                <a:pPr algn="ctr"/>
                <a:r>
                  <a:rPr lang="en-GB" sz="1400" b="1" dirty="0">
                    <a:latin typeface="SassoonPrimaryInfant" pitchFamily="2" charset="0"/>
                  </a:rPr>
                  <a:t>4</a:t>
                </a:r>
              </a:p>
            </p:txBody>
          </p:sp>
          <p:sp>
            <p:nvSpPr>
              <p:cNvPr id="250" name="TextBox 249"/>
              <p:cNvSpPr txBox="1"/>
              <p:nvPr/>
            </p:nvSpPr>
            <p:spPr>
              <a:xfrm>
                <a:off x="1484905" y="2640074"/>
                <a:ext cx="734371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400" b="1" dirty="0">
                    <a:latin typeface="SassoonPrimaryInfant" pitchFamily="2" charset="0"/>
                  </a:rPr>
                  <a:t>x</a:t>
                </a:r>
              </a:p>
            </p:txBody>
          </p:sp>
        </p:grpSp>
        <p:sp>
          <p:nvSpPr>
            <p:cNvPr id="244" name="TextBox 243"/>
            <p:cNvSpPr txBox="1"/>
            <p:nvPr/>
          </p:nvSpPr>
          <p:spPr>
            <a:xfrm>
              <a:off x="11490737" y="5782702"/>
              <a:ext cx="627627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400" b="1" u="sng" dirty="0">
                  <a:latin typeface="SassoonPrimaryInfant" pitchFamily="2" charset="0"/>
                </a:rPr>
                <a:t>3 x 1</a:t>
              </a:r>
            </a:p>
            <a:p>
              <a:pPr algn="ctr"/>
              <a:r>
                <a:rPr lang="en-GB" sz="1400" b="1" dirty="0">
                  <a:latin typeface="SassoonPrimaryInfant" pitchFamily="2" charset="0"/>
                </a:rPr>
                <a:t>4 x 2</a:t>
              </a:r>
            </a:p>
          </p:txBody>
        </p:sp>
        <p:sp>
          <p:nvSpPr>
            <p:cNvPr id="245" name="TextBox 244"/>
            <p:cNvSpPr txBox="1"/>
            <p:nvPr/>
          </p:nvSpPr>
          <p:spPr>
            <a:xfrm>
              <a:off x="11216171" y="5848218"/>
              <a:ext cx="457685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400" b="1" dirty="0">
                  <a:latin typeface="SassoonPrimaryInfant" pitchFamily="2" charset="0"/>
                </a:rPr>
                <a:t>=</a:t>
              </a:r>
            </a:p>
          </p:txBody>
        </p:sp>
        <p:sp>
          <p:nvSpPr>
            <p:cNvPr id="246" name="TextBox 245"/>
            <p:cNvSpPr txBox="1"/>
            <p:nvPr/>
          </p:nvSpPr>
          <p:spPr>
            <a:xfrm>
              <a:off x="11953878" y="5861196"/>
              <a:ext cx="457685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400" b="1" dirty="0">
                  <a:latin typeface="SassoonPrimaryInfant" pitchFamily="2" charset="0"/>
                </a:rPr>
                <a:t>=</a:t>
              </a:r>
            </a:p>
          </p:txBody>
        </p:sp>
        <p:sp>
          <p:nvSpPr>
            <p:cNvPr id="247" name="TextBox 246"/>
            <p:cNvSpPr txBox="1"/>
            <p:nvPr/>
          </p:nvSpPr>
          <p:spPr>
            <a:xfrm>
              <a:off x="12163202" y="5779314"/>
              <a:ext cx="48139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400" b="1" u="sng" dirty="0">
                  <a:latin typeface="SassoonPrimaryInfant" pitchFamily="2" charset="0"/>
                </a:rPr>
                <a:t>3</a:t>
              </a:r>
            </a:p>
            <a:p>
              <a:pPr algn="ctr"/>
              <a:r>
                <a:rPr lang="en-GB" sz="1400" b="1" dirty="0">
                  <a:latin typeface="SassoonPrimaryInfant" pitchFamily="2" charset="0"/>
                </a:rPr>
                <a:t>8</a:t>
              </a:r>
            </a:p>
          </p:txBody>
        </p:sp>
      </p:grpSp>
      <p:grpSp>
        <p:nvGrpSpPr>
          <p:cNvPr id="256" name="Group 255"/>
          <p:cNvGrpSpPr/>
          <p:nvPr/>
        </p:nvGrpSpPr>
        <p:grpSpPr>
          <a:xfrm>
            <a:off x="232523" y="3598710"/>
            <a:ext cx="2149639" cy="2993961"/>
            <a:chOff x="10529224" y="6703814"/>
            <a:chExt cx="2149639" cy="2257670"/>
          </a:xfrm>
        </p:grpSpPr>
        <p:grpSp>
          <p:nvGrpSpPr>
            <p:cNvPr id="257" name="Group 256"/>
            <p:cNvGrpSpPr/>
            <p:nvPr/>
          </p:nvGrpSpPr>
          <p:grpSpPr>
            <a:xfrm>
              <a:off x="10529224" y="6703814"/>
              <a:ext cx="2149639" cy="2257666"/>
              <a:chOff x="14440319" y="10034510"/>
              <a:chExt cx="1885492" cy="1980245"/>
            </a:xfrm>
          </p:grpSpPr>
          <p:sp>
            <p:nvSpPr>
              <p:cNvPr id="275" name="Rectangle 274"/>
              <p:cNvSpPr/>
              <p:nvPr/>
            </p:nvSpPr>
            <p:spPr>
              <a:xfrm>
                <a:off x="14440319" y="10053331"/>
                <a:ext cx="1865020" cy="1961424"/>
              </a:xfrm>
              <a:prstGeom prst="rect">
                <a:avLst/>
              </a:prstGeom>
              <a:noFill/>
              <a:ln w="76200">
                <a:solidFill>
                  <a:srgbClr val="92D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1400"/>
              </a:p>
            </p:txBody>
          </p:sp>
          <p:sp>
            <p:nvSpPr>
              <p:cNvPr id="276" name="TextBox 275"/>
              <p:cNvSpPr txBox="1"/>
              <p:nvPr/>
            </p:nvSpPr>
            <p:spPr>
              <a:xfrm>
                <a:off x="14440321" y="10034510"/>
                <a:ext cx="1885490" cy="512918"/>
              </a:xfrm>
              <a:prstGeom prst="rect">
                <a:avLst/>
              </a:prstGeom>
              <a:solidFill>
                <a:srgbClr val="92D050"/>
              </a:solidFill>
              <a:ln>
                <a:solidFill>
                  <a:srgbClr val="92D050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600" dirty="0">
                    <a:latin typeface="SassoonPrimaryInfant" pitchFamily="2" charset="0"/>
                  </a:rPr>
                  <a:t>Multiplying Fractions by Whole Numbers</a:t>
                </a:r>
              </a:p>
            </p:txBody>
          </p:sp>
        </p:grpSp>
        <p:grpSp>
          <p:nvGrpSpPr>
            <p:cNvPr id="258" name="Group 257"/>
            <p:cNvGrpSpPr/>
            <p:nvPr/>
          </p:nvGrpSpPr>
          <p:grpSpPr>
            <a:xfrm>
              <a:off x="10577290" y="7374840"/>
              <a:ext cx="924378" cy="646331"/>
              <a:chOff x="10765793" y="7750364"/>
              <a:chExt cx="924378" cy="646331"/>
            </a:xfrm>
          </p:grpSpPr>
          <p:sp>
            <p:nvSpPr>
              <p:cNvPr id="271" name="TextBox 270"/>
              <p:cNvSpPr txBox="1"/>
              <p:nvPr/>
            </p:nvSpPr>
            <p:spPr>
              <a:xfrm>
                <a:off x="11277332" y="7750364"/>
                <a:ext cx="412839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3600" b="1" dirty="0">
                    <a:latin typeface="SassoonPrimaryInfant" pitchFamily="2" charset="0"/>
                  </a:rPr>
                  <a:t>3</a:t>
                </a:r>
              </a:p>
            </p:txBody>
          </p:sp>
          <p:grpSp>
            <p:nvGrpSpPr>
              <p:cNvPr id="272" name="Group 271"/>
              <p:cNvGrpSpPr/>
              <p:nvPr/>
            </p:nvGrpSpPr>
            <p:grpSpPr>
              <a:xfrm>
                <a:off x="10765793" y="7813630"/>
                <a:ext cx="698380" cy="523220"/>
                <a:chOff x="1098702" y="2580498"/>
                <a:chExt cx="1120574" cy="523220"/>
              </a:xfrm>
            </p:grpSpPr>
            <p:sp>
              <p:nvSpPr>
                <p:cNvPr id="273" name="TextBox 272"/>
                <p:cNvSpPr txBox="1"/>
                <p:nvPr/>
              </p:nvSpPr>
              <p:spPr>
                <a:xfrm>
                  <a:off x="1098702" y="2580498"/>
                  <a:ext cx="772407" cy="5232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GB" sz="1400" b="1" u="sng" dirty="0">
                      <a:latin typeface="SassoonPrimaryInfant" pitchFamily="2" charset="0"/>
                    </a:rPr>
                    <a:t>3</a:t>
                  </a:r>
                </a:p>
                <a:p>
                  <a:pPr algn="ctr"/>
                  <a:r>
                    <a:rPr lang="en-GB" sz="1400" b="1" dirty="0">
                      <a:latin typeface="SassoonPrimaryInfant" pitchFamily="2" charset="0"/>
                    </a:rPr>
                    <a:t>5</a:t>
                  </a:r>
                </a:p>
              </p:txBody>
            </p:sp>
            <p:sp>
              <p:nvSpPr>
                <p:cNvPr id="274" name="TextBox 273"/>
                <p:cNvSpPr txBox="1"/>
                <p:nvPr/>
              </p:nvSpPr>
              <p:spPr>
                <a:xfrm>
                  <a:off x="1484905" y="2640074"/>
                  <a:ext cx="734371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GB" sz="1400" b="1" dirty="0">
                      <a:latin typeface="SassoonPrimaryInfant" pitchFamily="2" charset="0"/>
                    </a:rPr>
                    <a:t>x</a:t>
                  </a:r>
                </a:p>
              </p:txBody>
            </p:sp>
          </p:grpSp>
        </p:grpSp>
        <p:sp>
          <p:nvSpPr>
            <p:cNvPr id="259" name="TextBox 258"/>
            <p:cNvSpPr txBox="1"/>
            <p:nvPr/>
          </p:nvSpPr>
          <p:spPr>
            <a:xfrm>
              <a:off x="10660165" y="7953531"/>
              <a:ext cx="1887758" cy="307777"/>
            </a:xfrm>
            <a:prstGeom prst="rect">
              <a:avLst/>
            </a:prstGeom>
            <a:solidFill>
              <a:srgbClr val="FFFF00"/>
            </a:solidFill>
          </p:spPr>
          <p:txBody>
            <a:bodyPr wrap="square" rtlCol="0">
              <a:spAutoFit/>
            </a:bodyPr>
            <a:lstStyle/>
            <a:p>
              <a:r>
                <a:rPr lang="en-GB" sz="1400" dirty="0">
                  <a:latin typeface="SassoonPrimaryInfant" pitchFamily="2" charset="0"/>
                </a:rPr>
                <a:t>Multiply the numerator</a:t>
              </a:r>
            </a:p>
          </p:txBody>
        </p:sp>
        <p:grpSp>
          <p:nvGrpSpPr>
            <p:cNvPr id="260" name="Group 259"/>
            <p:cNvGrpSpPr/>
            <p:nvPr/>
          </p:nvGrpSpPr>
          <p:grpSpPr>
            <a:xfrm>
              <a:off x="10552099" y="8315152"/>
              <a:ext cx="2007301" cy="646332"/>
              <a:chOff x="10601647" y="8388208"/>
              <a:chExt cx="2007301" cy="646332"/>
            </a:xfrm>
          </p:grpSpPr>
          <p:grpSp>
            <p:nvGrpSpPr>
              <p:cNvPr id="261" name="Group 260"/>
              <p:cNvGrpSpPr/>
              <p:nvPr/>
            </p:nvGrpSpPr>
            <p:grpSpPr>
              <a:xfrm>
                <a:off x="10601647" y="8388209"/>
                <a:ext cx="924378" cy="646331"/>
                <a:chOff x="10765793" y="7750364"/>
                <a:chExt cx="924378" cy="646331"/>
              </a:xfrm>
            </p:grpSpPr>
            <p:sp>
              <p:nvSpPr>
                <p:cNvPr id="267" name="TextBox 266"/>
                <p:cNvSpPr txBox="1"/>
                <p:nvPr/>
              </p:nvSpPr>
              <p:spPr>
                <a:xfrm>
                  <a:off x="11277332" y="7750364"/>
                  <a:ext cx="412839" cy="64633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GB" sz="3600" b="1" dirty="0">
                      <a:latin typeface="SassoonPrimaryInfant" pitchFamily="2" charset="0"/>
                    </a:rPr>
                    <a:t>3</a:t>
                  </a:r>
                </a:p>
              </p:txBody>
            </p:sp>
            <p:grpSp>
              <p:nvGrpSpPr>
                <p:cNvPr id="268" name="Group 267"/>
                <p:cNvGrpSpPr/>
                <p:nvPr/>
              </p:nvGrpSpPr>
              <p:grpSpPr>
                <a:xfrm>
                  <a:off x="10765793" y="7813630"/>
                  <a:ext cx="698380" cy="523220"/>
                  <a:chOff x="1098702" y="2580498"/>
                  <a:chExt cx="1120574" cy="523220"/>
                </a:xfrm>
              </p:grpSpPr>
              <p:sp>
                <p:nvSpPr>
                  <p:cNvPr id="269" name="TextBox 268"/>
                  <p:cNvSpPr txBox="1"/>
                  <p:nvPr/>
                </p:nvSpPr>
                <p:spPr>
                  <a:xfrm>
                    <a:off x="1098702" y="2580498"/>
                    <a:ext cx="772407" cy="523220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GB" sz="1400" b="1" u="sng" dirty="0">
                        <a:latin typeface="SassoonPrimaryInfant" pitchFamily="2" charset="0"/>
                      </a:rPr>
                      <a:t>3</a:t>
                    </a:r>
                  </a:p>
                  <a:p>
                    <a:pPr algn="ctr"/>
                    <a:r>
                      <a:rPr lang="en-GB" sz="1400" b="1" dirty="0">
                        <a:latin typeface="SassoonPrimaryInfant" pitchFamily="2" charset="0"/>
                      </a:rPr>
                      <a:t>5</a:t>
                    </a:r>
                  </a:p>
                </p:txBody>
              </p:sp>
              <p:sp>
                <p:nvSpPr>
                  <p:cNvPr id="270" name="TextBox 269"/>
                  <p:cNvSpPr txBox="1"/>
                  <p:nvPr/>
                </p:nvSpPr>
                <p:spPr>
                  <a:xfrm>
                    <a:off x="1484905" y="2640074"/>
                    <a:ext cx="734371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GB" sz="1400" b="1" dirty="0">
                        <a:latin typeface="SassoonPrimaryInfant" pitchFamily="2" charset="0"/>
                      </a:rPr>
                      <a:t>x</a:t>
                    </a:r>
                  </a:p>
                </p:txBody>
              </p:sp>
            </p:grpSp>
          </p:grpSp>
          <p:sp>
            <p:nvSpPr>
              <p:cNvPr id="262" name="TextBox 261"/>
              <p:cNvSpPr txBox="1"/>
              <p:nvPr/>
            </p:nvSpPr>
            <p:spPr>
              <a:xfrm>
                <a:off x="11540722" y="8455351"/>
                <a:ext cx="48139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400" b="1" u="sng" dirty="0">
                    <a:latin typeface="SassoonPrimaryInfant" pitchFamily="2" charset="0"/>
                  </a:rPr>
                  <a:t>9</a:t>
                </a:r>
              </a:p>
              <a:p>
                <a:pPr algn="ctr"/>
                <a:r>
                  <a:rPr lang="en-GB" sz="1400" b="1" dirty="0">
                    <a:latin typeface="SassoonPrimaryInfant" pitchFamily="2" charset="0"/>
                  </a:rPr>
                  <a:t>5</a:t>
                </a:r>
              </a:p>
            </p:txBody>
          </p:sp>
          <p:sp>
            <p:nvSpPr>
              <p:cNvPr id="263" name="TextBox 262"/>
              <p:cNvSpPr txBox="1"/>
              <p:nvPr/>
            </p:nvSpPr>
            <p:spPr>
              <a:xfrm>
                <a:off x="11340833" y="8521864"/>
                <a:ext cx="457685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400" b="1" dirty="0">
                    <a:latin typeface="SassoonPrimaryInfant" pitchFamily="2" charset="0"/>
                  </a:rPr>
                  <a:t>=</a:t>
                </a:r>
              </a:p>
            </p:txBody>
          </p:sp>
          <p:sp>
            <p:nvSpPr>
              <p:cNvPr id="264" name="TextBox 263"/>
              <p:cNvSpPr txBox="1"/>
              <p:nvPr/>
            </p:nvSpPr>
            <p:spPr>
              <a:xfrm>
                <a:off x="12127558" y="8431327"/>
                <a:ext cx="48139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400" b="1" u="sng" dirty="0">
                    <a:latin typeface="SassoonPrimaryInfant" pitchFamily="2" charset="0"/>
                  </a:rPr>
                  <a:t>4</a:t>
                </a:r>
              </a:p>
              <a:p>
                <a:pPr algn="ctr"/>
                <a:r>
                  <a:rPr lang="en-GB" sz="1400" b="1" dirty="0">
                    <a:latin typeface="SassoonPrimaryInfant" pitchFamily="2" charset="0"/>
                  </a:rPr>
                  <a:t>5</a:t>
                </a:r>
              </a:p>
            </p:txBody>
          </p:sp>
          <p:sp>
            <p:nvSpPr>
              <p:cNvPr id="265" name="TextBox 264"/>
              <p:cNvSpPr txBox="1"/>
              <p:nvPr/>
            </p:nvSpPr>
            <p:spPr>
              <a:xfrm>
                <a:off x="11774584" y="8532222"/>
                <a:ext cx="457685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400" b="1" dirty="0">
                    <a:latin typeface="SassoonPrimaryInfant" pitchFamily="2" charset="0"/>
                  </a:rPr>
                  <a:t>or</a:t>
                </a:r>
              </a:p>
            </p:txBody>
          </p:sp>
          <p:sp>
            <p:nvSpPr>
              <p:cNvPr id="266" name="TextBox 265"/>
              <p:cNvSpPr txBox="1"/>
              <p:nvPr/>
            </p:nvSpPr>
            <p:spPr>
              <a:xfrm>
                <a:off x="11997513" y="8388208"/>
                <a:ext cx="412839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3600" b="1" dirty="0">
                    <a:latin typeface="SassoonPrimaryInfant" pitchFamily="2" charset="0"/>
                  </a:rPr>
                  <a:t>1</a:t>
                </a:r>
              </a:p>
            </p:txBody>
          </p:sp>
        </p:grpSp>
      </p:grpSp>
      <p:grpSp>
        <p:nvGrpSpPr>
          <p:cNvPr id="277" name="Group 276"/>
          <p:cNvGrpSpPr/>
          <p:nvPr/>
        </p:nvGrpSpPr>
        <p:grpSpPr>
          <a:xfrm>
            <a:off x="2385758" y="3598709"/>
            <a:ext cx="2194172" cy="2993957"/>
            <a:chOff x="10554503" y="3734716"/>
            <a:chExt cx="2194172" cy="2641599"/>
          </a:xfrm>
        </p:grpSpPr>
        <p:grpSp>
          <p:nvGrpSpPr>
            <p:cNvPr id="278" name="Group 277"/>
            <p:cNvGrpSpPr/>
            <p:nvPr/>
          </p:nvGrpSpPr>
          <p:grpSpPr>
            <a:xfrm>
              <a:off x="10599036" y="3734716"/>
              <a:ext cx="2149639" cy="2641599"/>
              <a:chOff x="14440319" y="10034510"/>
              <a:chExt cx="1885492" cy="2317000"/>
            </a:xfrm>
          </p:grpSpPr>
          <p:sp>
            <p:nvSpPr>
              <p:cNvPr id="292" name="Rectangle 291"/>
              <p:cNvSpPr/>
              <p:nvPr/>
            </p:nvSpPr>
            <p:spPr>
              <a:xfrm>
                <a:off x="14440319" y="10053331"/>
                <a:ext cx="1865020" cy="2298179"/>
              </a:xfrm>
              <a:prstGeom prst="rect">
                <a:avLst/>
              </a:prstGeom>
              <a:noFill/>
              <a:ln w="76200"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1400"/>
              </a:p>
            </p:txBody>
          </p:sp>
          <p:sp>
            <p:nvSpPr>
              <p:cNvPr id="293" name="TextBox 292"/>
              <p:cNvSpPr txBox="1"/>
              <p:nvPr/>
            </p:nvSpPr>
            <p:spPr>
              <a:xfrm>
                <a:off x="14440321" y="10034510"/>
                <a:ext cx="1885490" cy="512918"/>
              </a:xfrm>
              <a:prstGeom prst="rect">
                <a:avLst/>
              </a:prstGeom>
              <a:solidFill>
                <a:srgbClr val="FFC000"/>
              </a:solidFill>
              <a:ln>
                <a:solidFill>
                  <a:srgbClr val="FFC000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600" dirty="0">
                    <a:latin typeface="SassoonPrimaryInfant" pitchFamily="2" charset="0"/>
                  </a:rPr>
                  <a:t>Multiplying Fractions by Fractions</a:t>
                </a:r>
              </a:p>
            </p:txBody>
          </p:sp>
        </p:grpSp>
        <p:grpSp>
          <p:nvGrpSpPr>
            <p:cNvPr id="279" name="Group 278"/>
            <p:cNvGrpSpPr/>
            <p:nvPr/>
          </p:nvGrpSpPr>
          <p:grpSpPr>
            <a:xfrm>
              <a:off x="11156036" y="4304759"/>
              <a:ext cx="921974" cy="530157"/>
              <a:chOff x="1098702" y="2573561"/>
              <a:chExt cx="1479339" cy="530157"/>
            </a:xfrm>
          </p:grpSpPr>
          <p:sp>
            <p:nvSpPr>
              <p:cNvPr id="289" name="TextBox 288"/>
              <p:cNvSpPr txBox="1"/>
              <p:nvPr/>
            </p:nvSpPr>
            <p:spPr>
              <a:xfrm>
                <a:off x="1805634" y="2573561"/>
                <a:ext cx="772407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400" b="1" u="sng" dirty="0">
                    <a:latin typeface="SassoonPrimaryInfant" pitchFamily="2" charset="0"/>
                  </a:rPr>
                  <a:t>1</a:t>
                </a:r>
              </a:p>
              <a:p>
                <a:pPr algn="ctr"/>
                <a:r>
                  <a:rPr lang="en-GB" sz="1400" b="1" dirty="0">
                    <a:latin typeface="SassoonPrimaryInfant" pitchFamily="2" charset="0"/>
                  </a:rPr>
                  <a:t>2</a:t>
                </a:r>
              </a:p>
            </p:txBody>
          </p:sp>
          <p:sp>
            <p:nvSpPr>
              <p:cNvPr id="290" name="TextBox 289"/>
              <p:cNvSpPr txBox="1"/>
              <p:nvPr/>
            </p:nvSpPr>
            <p:spPr>
              <a:xfrm>
                <a:off x="1098702" y="2580498"/>
                <a:ext cx="772407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400" b="1" u="sng" dirty="0">
                    <a:latin typeface="SassoonPrimaryInfant" pitchFamily="2" charset="0"/>
                  </a:rPr>
                  <a:t>3</a:t>
                </a:r>
              </a:p>
              <a:p>
                <a:pPr algn="ctr"/>
                <a:r>
                  <a:rPr lang="en-GB" sz="1400" b="1" dirty="0">
                    <a:latin typeface="SassoonPrimaryInfant" pitchFamily="2" charset="0"/>
                  </a:rPr>
                  <a:t>4</a:t>
                </a:r>
              </a:p>
            </p:txBody>
          </p:sp>
          <p:sp>
            <p:nvSpPr>
              <p:cNvPr id="291" name="TextBox 290"/>
              <p:cNvSpPr txBox="1"/>
              <p:nvPr/>
            </p:nvSpPr>
            <p:spPr>
              <a:xfrm>
                <a:off x="1484905" y="2640074"/>
                <a:ext cx="734371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400" b="1" dirty="0">
                    <a:latin typeface="SassoonPrimaryInfant" pitchFamily="2" charset="0"/>
                  </a:rPr>
                  <a:t>x</a:t>
                </a:r>
              </a:p>
            </p:txBody>
          </p:sp>
        </p:grpSp>
        <p:sp>
          <p:nvSpPr>
            <p:cNvPr id="280" name="TextBox 279"/>
            <p:cNvSpPr txBox="1"/>
            <p:nvPr/>
          </p:nvSpPr>
          <p:spPr>
            <a:xfrm>
              <a:off x="10718306" y="4773124"/>
              <a:ext cx="1887758" cy="954107"/>
            </a:xfrm>
            <a:prstGeom prst="rect">
              <a:avLst/>
            </a:prstGeom>
            <a:solidFill>
              <a:srgbClr val="FFFF00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400" dirty="0">
                  <a:latin typeface="SassoonPrimaryInfant" pitchFamily="2" charset="0"/>
                </a:rPr>
                <a:t>Multiply the numerators together and multiply the denominators together</a:t>
              </a:r>
            </a:p>
          </p:txBody>
        </p:sp>
        <p:grpSp>
          <p:nvGrpSpPr>
            <p:cNvPr id="281" name="Group 280"/>
            <p:cNvGrpSpPr/>
            <p:nvPr/>
          </p:nvGrpSpPr>
          <p:grpSpPr>
            <a:xfrm>
              <a:off x="10554503" y="5768441"/>
              <a:ext cx="921974" cy="530157"/>
              <a:chOff x="1098702" y="2573561"/>
              <a:chExt cx="1479339" cy="530157"/>
            </a:xfrm>
          </p:grpSpPr>
          <p:sp>
            <p:nvSpPr>
              <p:cNvPr id="286" name="TextBox 285"/>
              <p:cNvSpPr txBox="1"/>
              <p:nvPr/>
            </p:nvSpPr>
            <p:spPr>
              <a:xfrm>
                <a:off x="1805634" y="2573561"/>
                <a:ext cx="772407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400" b="1" u="sng" dirty="0">
                    <a:latin typeface="SassoonPrimaryInfant" pitchFamily="2" charset="0"/>
                  </a:rPr>
                  <a:t>1</a:t>
                </a:r>
              </a:p>
              <a:p>
                <a:pPr algn="ctr"/>
                <a:r>
                  <a:rPr lang="en-GB" sz="1400" b="1" dirty="0">
                    <a:latin typeface="SassoonPrimaryInfant" pitchFamily="2" charset="0"/>
                  </a:rPr>
                  <a:t>2</a:t>
                </a:r>
              </a:p>
            </p:txBody>
          </p:sp>
          <p:sp>
            <p:nvSpPr>
              <p:cNvPr id="287" name="TextBox 286"/>
              <p:cNvSpPr txBox="1"/>
              <p:nvPr/>
            </p:nvSpPr>
            <p:spPr>
              <a:xfrm>
                <a:off x="1098702" y="2580498"/>
                <a:ext cx="772407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400" b="1" u="sng" dirty="0">
                    <a:latin typeface="SassoonPrimaryInfant" pitchFamily="2" charset="0"/>
                  </a:rPr>
                  <a:t>3</a:t>
                </a:r>
              </a:p>
              <a:p>
                <a:pPr algn="ctr"/>
                <a:r>
                  <a:rPr lang="en-GB" sz="1400" b="1" dirty="0">
                    <a:latin typeface="SassoonPrimaryInfant" pitchFamily="2" charset="0"/>
                  </a:rPr>
                  <a:t>4</a:t>
                </a:r>
              </a:p>
            </p:txBody>
          </p:sp>
          <p:sp>
            <p:nvSpPr>
              <p:cNvPr id="288" name="TextBox 287"/>
              <p:cNvSpPr txBox="1"/>
              <p:nvPr/>
            </p:nvSpPr>
            <p:spPr>
              <a:xfrm>
                <a:off x="1484905" y="2640074"/>
                <a:ext cx="734371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400" b="1" dirty="0">
                    <a:latin typeface="SassoonPrimaryInfant" pitchFamily="2" charset="0"/>
                  </a:rPr>
                  <a:t>x</a:t>
                </a:r>
              </a:p>
            </p:txBody>
          </p:sp>
        </p:grpSp>
        <p:sp>
          <p:nvSpPr>
            <p:cNvPr id="282" name="TextBox 281"/>
            <p:cNvSpPr txBox="1"/>
            <p:nvPr/>
          </p:nvSpPr>
          <p:spPr>
            <a:xfrm>
              <a:off x="11490737" y="5782702"/>
              <a:ext cx="627627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400" b="1" u="sng" dirty="0">
                  <a:latin typeface="SassoonPrimaryInfant" pitchFamily="2" charset="0"/>
                </a:rPr>
                <a:t>3 x 1</a:t>
              </a:r>
            </a:p>
            <a:p>
              <a:pPr algn="ctr"/>
              <a:r>
                <a:rPr lang="en-GB" sz="1400" b="1" dirty="0">
                  <a:latin typeface="SassoonPrimaryInfant" pitchFamily="2" charset="0"/>
                </a:rPr>
                <a:t>4 x 2</a:t>
              </a:r>
            </a:p>
          </p:txBody>
        </p:sp>
        <p:sp>
          <p:nvSpPr>
            <p:cNvPr id="283" name="TextBox 282"/>
            <p:cNvSpPr txBox="1"/>
            <p:nvPr/>
          </p:nvSpPr>
          <p:spPr>
            <a:xfrm>
              <a:off x="11216171" y="5848218"/>
              <a:ext cx="457685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400" b="1" dirty="0">
                  <a:latin typeface="SassoonPrimaryInfant" pitchFamily="2" charset="0"/>
                </a:rPr>
                <a:t>=</a:t>
              </a:r>
            </a:p>
          </p:txBody>
        </p:sp>
        <p:sp>
          <p:nvSpPr>
            <p:cNvPr id="284" name="TextBox 283"/>
            <p:cNvSpPr txBox="1"/>
            <p:nvPr/>
          </p:nvSpPr>
          <p:spPr>
            <a:xfrm>
              <a:off x="11953878" y="5861196"/>
              <a:ext cx="457685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400" b="1" dirty="0">
                  <a:latin typeface="SassoonPrimaryInfant" pitchFamily="2" charset="0"/>
                </a:rPr>
                <a:t>=</a:t>
              </a:r>
            </a:p>
          </p:txBody>
        </p:sp>
        <p:sp>
          <p:nvSpPr>
            <p:cNvPr id="285" name="TextBox 284"/>
            <p:cNvSpPr txBox="1"/>
            <p:nvPr/>
          </p:nvSpPr>
          <p:spPr>
            <a:xfrm>
              <a:off x="12163202" y="5779314"/>
              <a:ext cx="48139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400" b="1" u="sng" dirty="0">
                  <a:latin typeface="SassoonPrimaryInfant" pitchFamily="2" charset="0"/>
                </a:rPr>
                <a:t>3</a:t>
              </a:r>
            </a:p>
            <a:p>
              <a:pPr algn="ctr"/>
              <a:r>
                <a:rPr lang="en-GB" sz="1400" b="1" dirty="0">
                  <a:latin typeface="SassoonPrimaryInfant" pitchFamily="2" charset="0"/>
                </a:rPr>
                <a:t>8</a:t>
              </a:r>
            </a:p>
          </p:txBody>
        </p:sp>
      </p:grpSp>
      <p:grpSp>
        <p:nvGrpSpPr>
          <p:cNvPr id="294" name="Group 293"/>
          <p:cNvGrpSpPr/>
          <p:nvPr/>
        </p:nvGrpSpPr>
        <p:grpSpPr>
          <a:xfrm>
            <a:off x="5297194" y="3598709"/>
            <a:ext cx="2149639" cy="2993961"/>
            <a:chOff x="10529224" y="6703814"/>
            <a:chExt cx="2149639" cy="2257670"/>
          </a:xfrm>
        </p:grpSpPr>
        <p:grpSp>
          <p:nvGrpSpPr>
            <p:cNvPr id="295" name="Group 294"/>
            <p:cNvGrpSpPr/>
            <p:nvPr/>
          </p:nvGrpSpPr>
          <p:grpSpPr>
            <a:xfrm>
              <a:off x="10529224" y="6703814"/>
              <a:ext cx="2149639" cy="2257666"/>
              <a:chOff x="14440319" y="10034510"/>
              <a:chExt cx="1885492" cy="1980245"/>
            </a:xfrm>
          </p:grpSpPr>
          <p:sp>
            <p:nvSpPr>
              <p:cNvPr id="313" name="Rectangle 312"/>
              <p:cNvSpPr/>
              <p:nvPr/>
            </p:nvSpPr>
            <p:spPr>
              <a:xfrm>
                <a:off x="14440319" y="10053331"/>
                <a:ext cx="1865020" cy="1961424"/>
              </a:xfrm>
              <a:prstGeom prst="rect">
                <a:avLst/>
              </a:prstGeom>
              <a:noFill/>
              <a:ln w="76200">
                <a:solidFill>
                  <a:srgbClr val="92D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1400"/>
              </a:p>
            </p:txBody>
          </p:sp>
          <p:sp>
            <p:nvSpPr>
              <p:cNvPr id="314" name="TextBox 313"/>
              <p:cNvSpPr txBox="1"/>
              <p:nvPr/>
            </p:nvSpPr>
            <p:spPr>
              <a:xfrm>
                <a:off x="14440321" y="10034510"/>
                <a:ext cx="1885490" cy="512918"/>
              </a:xfrm>
              <a:prstGeom prst="rect">
                <a:avLst/>
              </a:prstGeom>
              <a:solidFill>
                <a:srgbClr val="92D050"/>
              </a:solidFill>
              <a:ln>
                <a:solidFill>
                  <a:srgbClr val="92D050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600" dirty="0">
                    <a:latin typeface="SassoonPrimaryInfant" pitchFamily="2" charset="0"/>
                  </a:rPr>
                  <a:t>Multiplying Fractions by Whole Numbers</a:t>
                </a:r>
              </a:p>
            </p:txBody>
          </p:sp>
        </p:grpSp>
        <p:grpSp>
          <p:nvGrpSpPr>
            <p:cNvPr id="296" name="Group 295"/>
            <p:cNvGrpSpPr/>
            <p:nvPr/>
          </p:nvGrpSpPr>
          <p:grpSpPr>
            <a:xfrm>
              <a:off x="10577290" y="7374840"/>
              <a:ext cx="924378" cy="646331"/>
              <a:chOff x="10765793" y="7750364"/>
              <a:chExt cx="924378" cy="646331"/>
            </a:xfrm>
          </p:grpSpPr>
          <p:sp>
            <p:nvSpPr>
              <p:cNvPr id="309" name="TextBox 308"/>
              <p:cNvSpPr txBox="1"/>
              <p:nvPr/>
            </p:nvSpPr>
            <p:spPr>
              <a:xfrm>
                <a:off x="11277332" y="7750364"/>
                <a:ext cx="412839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3600" b="1" dirty="0">
                    <a:latin typeface="SassoonPrimaryInfant" pitchFamily="2" charset="0"/>
                  </a:rPr>
                  <a:t>3</a:t>
                </a:r>
              </a:p>
            </p:txBody>
          </p:sp>
          <p:grpSp>
            <p:nvGrpSpPr>
              <p:cNvPr id="310" name="Group 309"/>
              <p:cNvGrpSpPr/>
              <p:nvPr/>
            </p:nvGrpSpPr>
            <p:grpSpPr>
              <a:xfrm>
                <a:off x="10765793" y="7813630"/>
                <a:ext cx="698380" cy="523220"/>
                <a:chOff x="1098702" y="2580498"/>
                <a:chExt cx="1120574" cy="523220"/>
              </a:xfrm>
            </p:grpSpPr>
            <p:sp>
              <p:nvSpPr>
                <p:cNvPr id="311" name="TextBox 310"/>
                <p:cNvSpPr txBox="1"/>
                <p:nvPr/>
              </p:nvSpPr>
              <p:spPr>
                <a:xfrm>
                  <a:off x="1098702" y="2580498"/>
                  <a:ext cx="772407" cy="5232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GB" sz="1400" b="1" u="sng" dirty="0">
                      <a:latin typeface="SassoonPrimaryInfant" pitchFamily="2" charset="0"/>
                    </a:rPr>
                    <a:t>3</a:t>
                  </a:r>
                </a:p>
                <a:p>
                  <a:pPr algn="ctr"/>
                  <a:r>
                    <a:rPr lang="en-GB" sz="1400" b="1" dirty="0">
                      <a:latin typeface="SassoonPrimaryInfant" pitchFamily="2" charset="0"/>
                    </a:rPr>
                    <a:t>5</a:t>
                  </a:r>
                </a:p>
              </p:txBody>
            </p:sp>
            <p:sp>
              <p:nvSpPr>
                <p:cNvPr id="312" name="TextBox 311"/>
                <p:cNvSpPr txBox="1"/>
                <p:nvPr/>
              </p:nvSpPr>
              <p:spPr>
                <a:xfrm>
                  <a:off x="1484905" y="2640074"/>
                  <a:ext cx="734371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GB" sz="1400" b="1" dirty="0">
                      <a:latin typeface="SassoonPrimaryInfant" pitchFamily="2" charset="0"/>
                    </a:rPr>
                    <a:t>x</a:t>
                  </a:r>
                </a:p>
              </p:txBody>
            </p:sp>
          </p:grpSp>
        </p:grpSp>
        <p:sp>
          <p:nvSpPr>
            <p:cNvPr id="297" name="TextBox 296"/>
            <p:cNvSpPr txBox="1"/>
            <p:nvPr/>
          </p:nvSpPr>
          <p:spPr>
            <a:xfrm>
              <a:off x="10660165" y="7953531"/>
              <a:ext cx="1887758" cy="307777"/>
            </a:xfrm>
            <a:prstGeom prst="rect">
              <a:avLst/>
            </a:prstGeom>
            <a:solidFill>
              <a:srgbClr val="FFFF00"/>
            </a:solidFill>
          </p:spPr>
          <p:txBody>
            <a:bodyPr wrap="square" rtlCol="0">
              <a:spAutoFit/>
            </a:bodyPr>
            <a:lstStyle/>
            <a:p>
              <a:r>
                <a:rPr lang="en-GB" sz="1400" dirty="0">
                  <a:latin typeface="SassoonPrimaryInfant" pitchFamily="2" charset="0"/>
                </a:rPr>
                <a:t>Multiply the numerator</a:t>
              </a:r>
            </a:p>
          </p:txBody>
        </p:sp>
        <p:grpSp>
          <p:nvGrpSpPr>
            <p:cNvPr id="298" name="Group 297"/>
            <p:cNvGrpSpPr/>
            <p:nvPr/>
          </p:nvGrpSpPr>
          <p:grpSpPr>
            <a:xfrm>
              <a:off x="10552099" y="8315152"/>
              <a:ext cx="2007301" cy="646332"/>
              <a:chOff x="10601647" y="8388208"/>
              <a:chExt cx="2007301" cy="646332"/>
            </a:xfrm>
          </p:grpSpPr>
          <p:grpSp>
            <p:nvGrpSpPr>
              <p:cNvPr id="299" name="Group 298"/>
              <p:cNvGrpSpPr/>
              <p:nvPr/>
            </p:nvGrpSpPr>
            <p:grpSpPr>
              <a:xfrm>
                <a:off x="10601647" y="8388209"/>
                <a:ext cx="924378" cy="646331"/>
                <a:chOff x="10765793" y="7750364"/>
                <a:chExt cx="924378" cy="646331"/>
              </a:xfrm>
            </p:grpSpPr>
            <p:sp>
              <p:nvSpPr>
                <p:cNvPr id="305" name="TextBox 304"/>
                <p:cNvSpPr txBox="1"/>
                <p:nvPr/>
              </p:nvSpPr>
              <p:spPr>
                <a:xfrm>
                  <a:off x="11277332" y="7750364"/>
                  <a:ext cx="412839" cy="64633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GB" sz="3600" b="1" dirty="0">
                      <a:latin typeface="SassoonPrimaryInfant" pitchFamily="2" charset="0"/>
                    </a:rPr>
                    <a:t>3</a:t>
                  </a:r>
                </a:p>
              </p:txBody>
            </p:sp>
            <p:grpSp>
              <p:nvGrpSpPr>
                <p:cNvPr id="306" name="Group 305"/>
                <p:cNvGrpSpPr/>
                <p:nvPr/>
              </p:nvGrpSpPr>
              <p:grpSpPr>
                <a:xfrm>
                  <a:off x="10765793" y="7813630"/>
                  <a:ext cx="698380" cy="523220"/>
                  <a:chOff x="1098702" y="2580498"/>
                  <a:chExt cx="1120574" cy="523220"/>
                </a:xfrm>
              </p:grpSpPr>
              <p:sp>
                <p:nvSpPr>
                  <p:cNvPr id="307" name="TextBox 306"/>
                  <p:cNvSpPr txBox="1"/>
                  <p:nvPr/>
                </p:nvSpPr>
                <p:spPr>
                  <a:xfrm>
                    <a:off x="1098702" y="2580498"/>
                    <a:ext cx="772407" cy="523220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GB" sz="1400" b="1" u="sng" dirty="0">
                        <a:latin typeface="SassoonPrimaryInfant" pitchFamily="2" charset="0"/>
                      </a:rPr>
                      <a:t>3</a:t>
                    </a:r>
                  </a:p>
                  <a:p>
                    <a:pPr algn="ctr"/>
                    <a:r>
                      <a:rPr lang="en-GB" sz="1400" b="1" dirty="0">
                        <a:latin typeface="SassoonPrimaryInfant" pitchFamily="2" charset="0"/>
                      </a:rPr>
                      <a:t>5</a:t>
                    </a:r>
                  </a:p>
                </p:txBody>
              </p:sp>
              <p:sp>
                <p:nvSpPr>
                  <p:cNvPr id="308" name="TextBox 307"/>
                  <p:cNvSpPr txBox="1"/>
                  <p:nvPr/>
                </p:nvSpPr>
                <p:spPr>
                  <a:xfrm>
                    <a:off x="1484905" y="2640074"/>
                    <a:ext cx="734371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GB" sz="1400" b="1" dirty="0">
                        <a:latin typeface="SassoonPrimaryInfant" pitchFamily="2" charset="0"/>
                      </a:rPr>
                      <a:t>x</a:t>
                    </a:r>
                  </a:p>
                </p:txBody>
              </p:sp>
            </p:grpSp>
          </p:grpSp>
          <p:sp>
            <p:nvSpPr>
              <p:cNvPr id="300" name="TextBox 299"/>
              <p:cNvSpPr txBox="1"/>
              <p:nvPr/>
            </p:nvSpPr>
            <p:spPr>
              <a:xfrm>
                <a:off x="11540722" y="8455351"/>
                <a:ext cx="48139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400" b="1" u="sng" dirty="0">
                    <a:latin typeface="SassoonPrimaryInfant" pitchFamily="2" charset="0"/>
                  </a:rPr>
                  <a:t>9</a:t>
                </a:r>
              </a:p>
              <a:p>
                <a:pPr algn="ctr"/>
                <a:r>
                  <a:rPr lang="en-GB" sz="1400" b="1" dirty="0">
                    <a:latin typeface="SassoonPrimaryInfant" pitchFamily="2" charset="0"/>
                  </a:rPr>
                  <a:t>5</a:t>
                </a:r>
              </a:p>
            </p:txBody>
          </p:sp>
          <p:sp>
            <p:nvSpPr>
              <p:cNvPr id="301" name="TextBox 300"/>
              <p:cNvSpPr txBox="1"/>
              <p:nvPr/>
            </p:nvSpPr>
            <p:spPr>
              <a:xfrm>
                <a:off x="11340833" y="8521864"/>
                <a:ext cx="457685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400" b="1" dirty="0">
                    <a:latin typeface="SassoonPrimaryInfant" pitchFamily="2" charset="0"/>
                  </a:rPr>
                  <a:t>=</a:t>
                </a:r>
              </a:p>
            </p:txBody>
          </p:sp>
          <p:sp>
            <p:nvSpPr>
              <p:cNvPr id="302" name="TextBox 301"/>
              <p:cNvSpPr txBox="1"/>
              <p:nvPr/>
            </p:nvSpPr>
            <p:spPr>
              <a:xfrm>
                <a:off x="12127558" y="8431327"/>
                <a:ext cx="48139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400" b="1" u="sng" dirty="0">
                    <a:latin typeface="SassoonPrimaryInfant" pitchFamily="2" charset="0"/>
                  </a:rPr>
                  <a:t>4</a:t>
                </a:r>
              </a:p>
              <a:p>
                <a:pPr algn="ctr"/>
                <a:r>
                  <a:rPr lang="en-GB" sz="1400" b="1" dirty="0">
                    <a:latin typeface="SassoonPrimaryInfant" pitchFamily="2" charset="0"/>
                  </a:rPr>
                  <a:t>5</a:t>
                </a:r>
              </a:p>
            </p:txBody>
          </p:sp>
          <p:sp>
            <p:nvSpPr>
              <p:cNvPr id="303" name="TextBox 302"/>
              <p:cNvSpPr txBox="1"/>
              <p:nvPr/>
            </p:nvSpPr>
            <p:spPr>
              <a:xfrm>
                <a:off x="11774584" y="8532222"/>
                <a:ext cx="457685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400" b="1" dirty="0">
                    <a:latin typeface="SassoonPrimaryInfant" pitchFamily="2" charset="0"/>
                  </a:rPr>
                  <a:t>or</a:t>
                </a:r>
              </a:p>
            </p:txBody>
          </p:sp>
          <p:sp>
            <p:nvSpPr>
              <p:cNvPr id="304" name="TextBox 303"/>
              <p:cNvSpPr txBox="1"/>
              <p:nvPr/>
            </p:nvSpPr>
            <p:spPr>
              <a:xfrm>
                <a:off x="11997513" y="8388208"/>
                <a:ext cx="412839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3600" b="1" dirty="0">
                    <a:latin typeface="SassoonPrimaryInfant" pitchFamily="2" charset="0"/>
                  </a:rPr>
                  <a:t>1</a:t>
                </a:r>
              </a:p>
            </p:txBody>
          </p:sp>
        </p:grpSp>
      </p:grpSp>
      <p:grpSp>
        <p:nvGrpSpPr>
          <p:cNvPr id="315" name="Group 314"/>
          <p:cNvGrpSpPr/>
          <p:nvPr/>
        </p:nvGrpSpPr>
        <p:grpSpPr>
          <a:xfrm>
            <a:off x="7450429" y="3598708"/>
            <a:ext cx="2194172" cy="2993957"/>
            <a:chOff x="10554503" y="3734716"/>
            <a:chExt cx="2194172" cy="2641599"/>
          </a:xfrm>
        </p:grpSpPr>
        <p:grpSp>
          <p:nvGrpSpPr>
            <p:cNvPr id="316" name="Group 315"/>
            <p:cNvGrpSpPr/>
            <p:nvPr/>
          </p:nvGrpSpPr>
          <p:grpSpPr>
            <a:xfrm>
              <a:off x="10599036" y="3734716"/>
              <a:ext cx="2149639" cy="2641599"/>
              <a:chOff x="14440319" y="10034510"/>
              <a:chExt cx="1885492" cy="2317000"/>
            </a:xfrm>
          </p:grpSpPr>
          <p:sp>
            <p:nvSpPr>
              <p:cNvPr id="330" name="Rectangle 329"/>
              <p:cNvSpPr/>
              <p:nvPr/>
            </p:nvSpPr>
            <p:spPr>
              <a:xfrm>
                <a:off x="14440319" y="10053331"/>
                <a:ext cx="1865020" cy="2298179"/>
              </a:xfrm>
              <a:prstGeom prst="rect">
                <a:avLst/>
              </a:prstGeom>
              <a:noFill/>
              <a:ln w="76200"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1400"/>
              </a:p>
            </p:txBody>
          </p:sp>
          <p:sp>
            <p:nvSpPr>
              <p:cNvPr id="331" name="TextBox 330"/>
              <p:cNvSpPr txBox="1"/>
              <p:nvPr/>
            </p:nvSpPr>
            <p:spPr>
              <a:xfrm>
                <a:off x="14440321" y="10034510"/>
                <a:ext cx="1885490" cy="512918"/>
              </a:xfrm>
              <a:prstGeom prst="rect">
                <a:avLst/>
              </a:prstGeom>
              <a:solidFill>
                <a:srgbClr val="FFC000"/>
              </a:solidFill>
              <a:ln>
                <a:solidFill>
                  <a:srgbClr val="FFC000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600" dirty="0">
                    <a:latin typeface="SassoonPrimaryInfant" pitchFamily="2" charset="0"/>
                  </a:rPr>
                  <a:t>Multiplying Fractions by Fractions</a:t>
                </a:r>
              </a:p>
            </p:txBody>
          </p:sp>
        </p:grpSp>
        <p:grpSp>
          <p:nvGrpSpPr>
            <p:cNvPr id="317" name="Group 316"/>
            <p:cNvGrpSpPr/>
            <p:nvPr/>
          </p:nvGrpSpPr>
          <p:grpSpPr>
            <a:xfrm>
              <a:off x="11156036" y="4304759"/>
              <a:ext cx="921974" cy="530157"/>
              <a:chOff x="1098702" y="2573561"/>
              <a:chExt cx="1479339" cy="530157"/>
            </a:xfrm>
          </p:grpSpPr>
          <p:sp>
            <p:nvSpPr>
              <p:cNvPr id="327" name="TextBox 326"/>
              <p:cNvSpPr txBox="1"/>
              <p:nvPr/>
            </p:nvSpPr>
            <p:spPr>
              <a:xfrm>
                <a:off x="1805634" y="2573561"/>
                <a:ext cx="772407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400" b="1" u="sng" dirty="0">
                    <a:latin typeface="SassoonPrimaryInfant" pitchFamily="2" charset="0"/>
                  </a:rPr>
                  <a:t>1</a:t>
                </a:r>
              </a:p>
              <a:p>
                <a:pPr algn="ctr"/>
                <a:r>
                  <a:rPr lang="en-GB" sz="1400" b="1" dirty="0">
                    <a:latin typeface="SassoonPrimaryInfant" pitchFamily="2" charset="0"/>
                  </a:rPr>
                  <a:t>2</a:t>
                </a:r>
              </a:p>
            </p:txBody>
          </p:sp>
          <p:sp>
            <p:nvSpPr>
              <p:cNvPr id="328" name="TextBox 327"/>
              <p:cNvSpPr txBox="1"/>
              <p:nvPr/>
            </p:nvSpPr>
            <p:spPr>
              <a:xfrm>
                <a:off x="1098702" y="2580498"/>
                <a:ext cx="772407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400" b="1" u="sng" dirty="0">
                    <a:latin typeface="SassoonPrimaryInfant" pitchFamily="2" charset="0"/>
                  </a:rPr>
                  <a:t>3</a:t>
                </a:r>
              </a:p>
              <a:p>
                <a:pPr algn="ctr"/>
                <a:r>
                  <a:rPr lang="en-GB" sz="1400" b="1" dirty="0">
                    <a:latin typeface="SassoonPrimaryInfant" pitchFamily="2" charset="0"/>
                  </a:rPr>
                  <a:t>4</a:t>
                </a:r>
              </a:p>
            </p:txBody>
          </p:sp>
          <p:sp>
            <p:nvSpPr>
              <p:cNvPr id="329" name="TextBox 328"/>
              <p:cNvSpPr txBox="1"/>
              <p:nvPr/>
            </p:nvSpPr>
            <p:spPr>
              <a:xfrm>
                <a:off x="1484905" y="2640074"/>
                <a:ext cx="734371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400" b="1" dirty="0">
                    <a:latin typeface="SassoonPrimaryInfant" pitchFamily="2" charset="0"/>
                  </a:rPr>
                  <a:t>x</a:t>
                </a:r>
              </a:p>
            </p:txBody>
          </p:sp>
        </p:grpSp>
        <p:sp>
          <p:nvSpPr>
            <p:cNvPr id="318" name="TextBox 317"/>
            <p:cNvSpPr txBox="1"/>
            <p:nvPr/>
          </p:nvSpPr>
          <p:spPr>
            <a:xfrm>
              <a:off x="10718306" y="4773124"/>
              <a:ext cx="1887758" cy="954107"/>
            </a:xfrm>
            <a:prstGeom prst="rect">
              <a:avLst/>
            </a:prstGeom>
            <a:solidFill>
              <a:srgbClr val="FFFF00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400" dirty="0">
                  <a:latin typeface="SassoonPrimaryInfant" pitchFamily="2" charset="0"/>
                </a:rPr>
                <a:t>Multiply the numerators together and multiply the denominators together</a:t>
              </a:r>
            </a:p>
          </p:txBody>
        </p:sp>
        <p:grpSp>
          <p:nvGrpSpPr>
            <p:cNvPr id="319" name="Group 318"/>
            <p:cNvGrpSpPr/>
            <p:nvPr/>
          </p:nvGrpSpPr>
          <p:grpSpPr>
            <a:xfrm>
              <a:off x="10554503" y="5768441"/>
              <a:ext cx="921974" cy="530157"/>
              <a:chOff x="1098702" y="2573561"/>
              <a:chExt cx="1479339" cy="530157"/>
            </a:xfrm>
          </p:grpSpPr>
          <p:sp>
            <p:nvSpPr>
              <p:cNvPr id="324" name="TextBox 323"/>
              <p:cNvSpPr txBox="1"/>
              <p:nvPr/>
            </p:nvSpPr>
            <p:spPr>
              <a:xfrm>
                <a:off x="1805634" y="2573561"/>
                <a:ext cx="772407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400" b="1" u="sng" dirty="0">
                    <a:latin typeface="SassoonPrimaryInfant" pitchFamily="2" charset="0"/>
                  </a:rPr>
                  <a:t>1</a:t>
                </a:r>
              </a:p>
              <a:p>
                <a:pPr algn="ctr"/>
                <a:r>
                  <a:rPr lang="en-GB" sz="1400" b="1" dirty="0">
                    <a:latin typeface="SassoonPrimaryInfant" pitchFamily="2" charset="0"/>
                  </a:rPr>
                  <a:t>2</a:t>
                </a:r>
              </a:p>
            </p:txBody>
          </p:sp>
          <p:sp>
            <p:nvSpPr>
              <p:cNvPr id="325" name="TextBox 324"/>
              <p:cNvSpPr txBox="1"/>
              <p:nvPr/>
            </p:nvSpPr>
            <p:spPr>
              <a:xfrm>
                <a:off x="1098702" y="2580498"/>
                <a:ext cx="772407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400" b="1" u="sng" dirty="0">
                    <a:latin typeface="SassoonPrimaryInfant" pitchFamily="2" charset="0"/>
                  </a:rPr>
                  <a:t>3</a:t>
                </a:r>
              </a:p>
              <a:p>
                <a:pPr algn="ctr"/>
                <a:r>
                  <a:rPr lang="en-GB" sz="1400" b="1" dirty="0">
                    <a:latin typeface="SassoonPrimaryInfant" pitchFamily="2" charset="0"/>
                  </a:rPr>
                  <a:t>4</a:t>
                </a:r>
              </a:p>
            </p:txBody>
          </p:sp>
          <p:sp>
            <p:nvSpPr>
              <p:cNvPr id="326" name="TextBox 325"/>
              <p:cNvSpPr txBox="1"/>
              <p:nvPr/>
            </p:nvSpPr>
            <p:spPr>
              <a:xfrm>
                <a:off x="1484905" y="2640074"/>
                <a:ext cx="734371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400" b="1" dirty="0">
                    <a:latin typeface="SassoonPrimaryInfant" pitchFamily="2" charset="0"/>
                  </a:rPr>
                  <a:t>x</a:t>
                </a:r>
              </a:p>
            </p:txBody>
          </p:sp>
        </p:grpSp>
        <p:sp>
          <p:nvSpPr>
            <p:cNvPr id="320" name="TextBox 319"/>
            <p:cNvSpPr txBox="1"/>
            <p:nvPr/>
          </p:nvSpPr>
          <p:spPr>
            <a:xfrm>
              <a:off x="11490737" y="5782702"/>
              <a:ext cx="627627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400" b="1" u="sng" dirty="0">
                  <a:latin typeface="SassoonPrimaryInfant" pitchFamily="2" charset="0"/>
                </a:rPr>
                <a:t>3 x 1</a:t>
              </a:r>
            </a:p>
            <a:p>
              <a:pPr algn="ctr"/>
              <a:r>
                <a:rPr lang="en-GB" sz="1400" b="1" dirty="0">
                  <a:latin typeface="SassoonPrimaryInfant" pitchFamily="2" charset="0"/>
                </a:rPr>
                <a:t>4 x 2</a:t>
              </a:r>
            </a:p>
          </p:txBody>
        </p:sp>
        <p:sp>
          <p:nvSpPr>
            <p:cNvPr id="321" name="TextBox 320"/>
            <p:cNvSpPr txBox="1"/>
            <p:nvPr/>
          </p:nvSpPr>
          <p:spPr>
            <a:xfrm>
              <a:off x="11216171" y="5848218"/>
              <a:ext cx="457685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400" b="1" dirty="0">
                  <a:latin typeface="SassoonPrimaryInfant" pitchFamily="2" charset="0"/>
                </a:rPr>
                <a:t>=</a:t>
              </a:r>
            </a:p>
          </p:txBody>
        </p:sp>
        <p:sp>
          <p:nvSpPr>
            <p:cNvPr id="322" name="TextBox 321"/>
            <p:cNvSpPr txBox="1"/>
            <p:nvPr/>
          </p:nvSpPr>
          <p:spPr>
            <a:xfrm>
              <a:off x="11953878" y="5861196"/>
              <a:ext cx="457685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400" b="1" dirty="0">
                  <a:latin typeface="SassoonPrimaryInfant" pitchFamily="2" charset="0"/>
                </a:rPr>
                <a:t>=</a:t>
              </a:r>
            </a:p>
          </p:txBody>
        </p:sp>
        <p:sp>
          <p:nvSpPr>
            <p:cNvPr id="323" name="TextBox 322"/>
            <p:cNvSpPr txBox="1"/>
            <p:nvPr/>
          </p:nvSpPr>
          <p:spPr>
            <a:xfrm>
              <a:off x="12163202" y="5779314"/>
              <a:ext cx="48139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400" b="1" u="sng" dirty="0">
                  <a:latin typeface="SassoonPrimaryInfant" pitchFamily="2" charset="0"/>
                </a:rPr>
                <a:t>3</a:t>
              </a:r>
            </a:p>
            <a:p>
              <a:pPr algn="ctr"/>
              <a:r>
                <a:rPr lang="en-GB" sz="1400" b="1" dirty="0">
                  <a:latin typeface="SassoonPrimaryInfant" pitchFamily="2" charset="0"/>
                </a:rPr>
                <a:t>8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67482726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238694" y="224777"/>
            <a:ext cx="3915374" cy="2922120"/>
            <a:chOff x="238695" y="224777"/>
            <a:chExt cx="4298133" cy="2922120"/>
          </a:xfrm>
        </p:grpSpPr>
        <p:grpSp>
          <p:nvGrpSpPr>
            <p:cNvPr id="13" name="Group 12"/>
            <p:cNvGrpSpPr/>
            <p:nvPr/>
          </p:nvGrpSpPr>
          <p:grpSpPr>
            <a:xfrm>
              <a:off x="238695" y="224777"/>
              <a:ext cx="4298133" cy="2922120"/>
              <a:chOff x="13433685" y="6630827"/>
              <a:chExt cx="3769979" cy="3127336"/>
            </a:xfrm>
          </p:grpSpPr>
          <p:sp>
            <p:nvSpPr>
              <p:cNvPr id="46" name="Rectangle 45"/>
              <p:cNvSpPr/>
              <p:nvPr/>
            </p:nvSpPr>
            <p:spPr>
              <a:xfrm>
                <a:off x="13433685" y="6649647"/>
                <a:ext cx="3769979" cy="3108516"/>
              </a:xfrm>
              <a:prstGeom prst="rect">
                <a:avLst/>
              </a:prstGeom>
              <a:noFill/>
              <a:ln w="76200"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1400"/>
              </a:p>
            </p:txBody>
          </p:sp>
          <p:sp>
            <p:nvSpPr>
              <p:cNvPr id="47" name="TextBox 46"/>
              <p:cNvSpPr txBox="1"/>
              <p:nvPr/>
            </p:nvSpPr>
            <p:spPr>
              <a:xfrm>
                <a:off x="13433688" y="6630827"/>
                <a:ext cx="3769976" cy="296953"/>
              </a:xfrm>
              <a:prstGeom prst="rect">
                <a:avLst/>
              </a:prstGeom>
              <a:solidFill>
                <a:srgbClr val="00B0F0"/>
              </a:solidFill>
              <a:ln>
                <a:solidFill>
                  <a:srgbClr val="00B0F0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600" dirty="0">
                    <a:latin typeface="SassoonPrimaryInfant" pitchFamily="2" charset="0"/>
                  </a:rPr>
                  <a:t>Dividing Fractions by Whole Numbers</a:t>
                </a:r>
              </a:p>
            </p:txBody>
          </p:sp>
        </p:grpSp>
        <p:grpSp>
          <p:nvGrpSpPr>
            <p:cNvPr id="20" name="Group 19"/>
            <p:cNvGrpSpPr/>
            <p:nvPr/>
          </p:nvGrpSpPr>
          <p:grpSpPr>
            <a:xfrm>
              <a:off x="460985" y="634034"/>
              <a:ext cx="924379" cy="646331"/>
              <a:chOff x="10793849" y="6910087"/>
              <a:chExt cx="924379" cy="646331"/>
            </a:xfrm>
          </p:grpSpPr>
          <p:sp>
            <p:nvSpPr>
              <p:cNvPr id="38" name="TextBox 37"/>
              <p:cNvSpPr txBox="1"/>
              <p:nvPr/>
            </p:nvSpPr>
            <p:spPr>
              <a:xfrm>
                <a:off x="11305389" y="6910087"/>
                <a:ext cx="412839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3600" b="1" dirty="0">
                    <a:latin typeface="SassoonPrimaryInfant" pitchFamily="2" charset="0"/>
                  </a:rPr>
                  <a:t>2</a:t>
                </a:r>
              </a:p>
            </p:txBody>
          </p:sp>
          <p:grpSp>
            <p:nvGrpSpPr>
              <p:cNvPr id="39" name="Group 38"/>
              <p:cNvGrpSpPr/>
              <p:nvPr/>
            </p:nvGrpSpPr>
            <p:grpSpPr>
              <a:xfrm>
                <a:off x="10793849" y="6973353"/>
                <a:ext cx="698380" cy="523220"/>
                <a:chOff x="1143720" y="1740221"/>
                <a:chExt cx="1120575" cy="523220"/>
              </a:xfrm>
            </p:grpSpPr>
            <p:sp>
              <p:nvSpPr>
                <p:cNvPr id="40" name="TextBox 39"/>
                <p:cNvSpPr txBox="1"/>
                <p:nvPr/>
              </p:nvSpPr>
              <p:spPr>
                <a:xfrm>
                  <a:off x="1143720" y="1740221"/>
                  <a:ext cx="772407" cy="5232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GB" sz="1400" b="1" u="sng" dirty="0">
                      <a:latin typeface="SassoonPrimaryInfant" pitchFamily="2" charset="0"/>
                    </a:rPr>
                    <a:t>1</a:t>
                  </a:r>
                </a:p>
                <a:p>
                  <a:pPr algn="ctr"/>
                  <a:r>
                    <a:rPr lang="en-GB" sz="1400" b="1" dirty="0">
                      <a:latin typeface="SassoonPrimaryInfant" pitchFamily="2" charset="0"/>
                    </a:rPr>
                    <a:t>5</a:t>
                  </a:r>
                </a:p>
              </p:txBody>
            </p:sp>
            <p:sp>
              <p:nvSpPr>
                <p:cNvPr id="41" name="TextBox 40"/>
                <p:cNvSpPr txBox="1"/>
                <p:nvPr/>
              </p:nvSpPr>
              <p:spPr>
                <a:xfrm>
                  <a:off x="1529924" y="1799797"/>
                  <a:ext cx="734371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GB" sz="1400" b="1" dirty="0">
                      <a:latin typeface="SassoonPrimaryInfant" pitchFamily="2" charset="0"/>
                    </a:rPr>
                    <a:t>÷</a:t>
                  </a:r>
                </a:p>
              </p:txBody>
            </p:sp>
          </p:grpSp>
        </p:grpSp>
        <p:sp>
          <p:nvSpPr>
            <p:cNvPr id="21" name="TextBox 20"/>
            <p:cNvSpPr txBox="1"/>
            <p:nvPr/>
          </p:nvSpPr>
          <p:spPr>
            <a:xfrm>
              <a:off x="1896638" y="1199398"/>
              <a:ext cx="2271422" cy="646331"/>
            </a:xfrm>
            <a:prstGeom prst="rect">
              <a:avLst/>
            </a:prstGeom>
            <a:solidFill>
              <a:srgbClr val="FFFF00"/>
            </a:solidFill>
          </p:spPr>
          <p:txBody>
            <a:bodyPr wrap="square" rtlCol="0">
              <a:spAutoFit/>
            </a:bodyPr>
            <a:lstStyle/>
            <a:p>
              <a:pPr marL="228600" indent="-228600" algn="ctr">
                <a:buAutoNum type="arabicPeriod"/>
              </a:pPr>
              <a:r>
                <a:rPr lang="en-GB" sz="1200" dirty="0">
                  <a:latin typeface="SassoonPrimaryInfant" pitchFamily="2" charset="0"/>
                </a:rPr>
                <a:t>Integer to fraction</a:t>
              </a:r>
            </a:p>
            <a:p>
              <a:pPr marL="228600" indent="-228600" algn="ctr">
                <a:buAutoNum type="arabicPeriod"/>
              </a:pPr>
              <a:r>
                <a:rPr lang="en-GB" sz="1200" dirty="0">
                  <a:latin typeface="SassoonPrimaryInfant" pitchFamily="2" charset="0"/>
                </a:rPr>
                <a:t>Flip the integer</a:t>
              </a:r>
            </a:p>
            <a:p>
              <a:pPr marL="228600" indent="-228600" algn="ctr">
                <a:buAutoNum type="arabicPeriod"/>
              </a:pPr>
              <a:r>
                <a:rPr lang="en-GB" sz="1200" dirty="0">
                  <a:latin typeface="SassoonPrimaryInfant" pitchFamily="2" charset="0"/>
                </a:rPr>
                <a:t>Multiply</a:t>
              </a:r>
            </a:p>
          </p:txBody>
        </p:sp>
        <p:grpSp>
          <p:nvGrpSpPr>
            <p:cNvPr id="33" name="Group 32"/>
            <p:cNvGrpSpPr/>
            <p:nvPr/>
          </p:nvGrpSpPr>
          <p:grpSpPr>
            <a:xfrm>
              <a:off x="460985" y="1439542"/>
              <a:ext cx="884553" cy="535330"/>
              <a:chOff x="1170537" y="1475355"/>
              <a:chExt cx="1419296" cy="535330"/>
            </a:xfrm>
          </p:grpSpPr>
          <p:sp>
            <p:nvSpPr>
              <p:cNvPr id="35" name="TextBox 34"/>
              <p:cNvSpPr txBox="1"/>
              <p:nvPr/>
            </p:nvSpPr>
            <p:spPr>
              <a:xfrm>
                <a:off x="1817426" y="1475355"/>
                <a:ext cx="772407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400" b="1" u="sng" dirty="0">
                    <a:latin typeface="SassoonPrimaryInfant" pitchFamily="2" charset="0"/>
                  </a:rPr>
                  <a:t>2</a:t>
                </a:r>
              </a:p>
              <a:p>
                <a:pPr algn="ctr"/>
                <a:r>
                  <a:rPr lang="en-GB" sz="1400" b="1" dirty="0">
                    <a:latin typeface="SassoonPrimaryInfant" pitchFamily="2" charset="0"/>
                  </a:rPr>
                  <a:t>1</a:t>
                </a:r>
              </a:p>
            </p:txBody>
          </p:sp>
          <p:sp>
            <p:nvSpPr>
              <p:cNvPr id="36" name="TextBox 35"/>
              <p:cNvSpPr txBox="1"/>
              <p:nvPr/>
            </p:nvSpPr>
            <p:spPr>
              <a:xfrm>
                <a:off x="1170537" y="1487465"/>
                <a:ext cx="772407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400" b="1" u="sng" dirty="0">
                    <a:latin typeface="SassoonPrimaryInfant" pitchFamily="2" charset="0"/>
                  </a:rPr>
                  <a:t>1</a:t>
                </a:r>
              </a:p>
              <a:p>
                <a:pPr algn="ctr"/>
                <a:r>
                  <a:rPr lang="en-GB" sz="1400" b="1" dirty="0">
                    <a:latin typeface="SassoonPrimaryInfant" pitchFamily="2" charset="0"/>
                  </a:rPr>
                  <a:t>5</a:t>
                </a:r>
              </a:p>
            </p:txBody>
          </p:sp>
        </p:grpSp>
        <p:grpSp>
          <p:nvGrpSpPr>
            <p:cNvPr id="4" name="Group 3"/>
            <p:cNvGrpSpPr/>
            <p:nvPr/>
          </p:nvGrpSpPr>
          <p:grpSpPr>
            <a:xfrm>
              <a:off x="1166289" y="1985983"/>
              <a:ext cx="726605" cy="523220"/>
              <a:chOff x="-850566" y="2641192"/>
              <a:chExt cx="726605" cy="523220"/>
            </a:xfrm>
          </p:grpSpPr>
          <p:sp>
            <p:nvSpPr>
              <p:cNvPr id="25" name="TextBox 24"/>
              <p:cNvSpPr txBox="1"/>
              <p:nvPr/>
            </p:nvSpPr>
            <p:spPr>
              <a:xfrm>
                <a:off x="-850566" y="2748026"/>
                <a:ext cx="457685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400" b="1" dirty="0">
                    <a:latin typeface="SassoonPrimaryInfant" pitchFamily="2" charset="0"/>
                  </a:rPr>
                  <a:t>=</a:t>
                </a:r>
              </a:p>
            </p:txBody>
          </p:sp>
          <p:sp>
            <p:nvSpPr>
              <p:cNvPr id="26" name="TextBox 25"/>
              <p:cNvSpPr txBox="1"/>
              <p:nvPr/>
            </p:nvSpPr>
            <p:spPr>
              <a:xfrm>
                <a:off x="-605351" y="2641192"/>
                <a:ext cx="48139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400" b="1" u="sng" dirty="0">
                    <a:latin typeface="SassoonPrimaryInfant" pitchFamily="2" charset="0"/>
                  </a:rPr>
                  <a:t>1</a:t>
                </a:r>
              </a:p>
              <a:p>
                <a:pPr algn="ctr"/>
                <a:r>
                  <a:rPr lang="en-GB" sz="1400" b="1" dirty="0">
                    <a:latin typeface="SassoonPrimaryInfant" pitchFamily="2" charset="0"/>
                  </a:rPr>
                  <a:t>10</a:t>
                </a:r>
              </a:p>
            </p:txBody>
          </p:sp>
        </p:grpSp>
      </p:grpSp>
      <p:sp>
        <p:nvSpPr>
          <p:cNvPr id="146" name="TextBox 145">
            <a:extLst>
              <a:ext uri="{FF2B5EF4-FFF2-40B4-BE49-F238E27FC236}">
                <a16:creationId xmlns:a16="http://schemas.microsoft.com/office/drawing/2014/main" id="{52D96B25-ADA3-4000-8154-5905D09B096D}"/>
              </a:ext>
            </a:extLst>
          </p:cNvPr>
          <p:cNvSpPr txBox="1"/>
          <p:nvPr/>
        </p:nvSpPr>
        <p:spPr>
          <a:xfrm>
            <a:off x="683385" y="1555833"/>
            <a:ext cx="41207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latin typeface="SassoonPrimaryInfant" pitchFamily="2" charset="0"/>
              </a:rPr>
              <a:t>÷</a:t>
            </a:r>
          </a:p>
        </p:txBody>
      </p:sp>
      <p:sp>
        <p:nvSpPr>
          <p:cNvPr id="147" name="TextBox 146">
            <a:extLst>
              <a:ext uri="{FF2B5EF4-FFF2-40B4-BE49-F238E27FC236}">
                <a16:creationId xmlns:a16="http://schemas.microsoft.com/office/drawing/2014/main" id="{4FB4894B-EF83-4C6E-93D3-677D19E2D0CA}"/>
              </a:ext>
            </a:extLst>
          </p:cNvPr>
          <p:cNvSpPr txBox="1"/>
          <p:nvPr/>
        </p:nvSpPr>
        <p:spPr>
          <a:xfrm>
            <a:off x="713533" y="2102360"/>
            <a:ext cx="41207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latin typeface="SassoonPrimaryInfant" pitchFamily="2" charset="0"/>
              </a:rPr>
              <a:t>x</a:t>
            </a:r>
          </a:p>
        </p:txBody>
      </p:sp>
      <p:sp>
        <p:nvSpPr>
          <p:cNvPr id="148" name="TextBox 147">
            <a:extLst>
              <a:ext uri="{FF2B5EF4-FFF2-40B4-BE49-F238E27FC236}">
                <a16:creationId xmlns:a16="http://schemas.microsoft.com/office/drawing/2014/main" id="{911E9C6C-BFDB-414A-8FBA-619B655E6001}"/>
              </a:ext>
            </a:extLst>
          </p:cNvPr>
          <p:cNvSpPr txBox="1"/>
          <p:nvPr/>
        </p:nvSpPr>
        <p:spPr>
          <a:xfrm>
            <a:off x="460985" y="1997122"/>
            <a:ext cx="4334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u="sng" dirty="0">
                <a:latin typeface="SassoonPrimaryInfant" pitchFamily="2" charset="0"/>
              </a:rPr>
              <a:t>1</a:t>
            </a:r>
          </a:p>
          <a:p>
            <a:pPr algn="ctr"/>
            <a:r>
              <a:rPr lang="en-GB" sz="1400" b="1" dirty="0">
                <a:latin typeface="SassoonPrimaryInfant" pitchFamily="2" charset="0"/>
              </a:rPr>
              <a:t>5</a:t>
            </a:r>
          </a:p>
        </p:txBody>
      </p:sp>
      <p:sp>
        <p:nvSpPr>
          <p:cNvPr id="149" name="TextBox 148">
            <a:extLst>
              <a:ext uri="{FF2B5EF4-FFF2-40B4-BE49-F238E27FC236}">
                <a16:creationId xmlns:a16="http://schemas.microsoft.com/office/drawing/2014/main" id="{E305F8A6-5194-42F2-998E-32A3335E165D}"/>
              </a:ext>
            </a:extLst>
          </p:cNvPr>
          <p:cNvSpPr txBox="1"/>
          <p:nvPr/>
        </p:nvSpPr>
        <p:spPr>
          <a:xfrm>
            <a:off x="900495" y="1988185"/>
            <a:ext cx="4334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u="sng" dirty="0">
                <a:latin typeface="SassoonPrimaryInfant" pitchFamily="2" charset="0"/>
              </a:rPr>
              <a:t>1</a:t>
            </a:r>
          </a:p>
          <a:p>
            <a:pPr algn="ctr"/>
            <a:r>
              <a:rPr lang="en-GB" sz="1400" b="1" dirty="0">
                <a:latin typeface="SassoonPrimaryInfant" pitchFamily="2" charset="0"/>
              </a:rPr>
              <a:t>2</a:t>
            </a:r>
          </a:p>
        </p:txBody>
      </p:sp>
      <p:grpSp>
        <p:nvGrpSpPr>
          <p:cNvPr id="278" name="Group 277">
            <a:extLst>
              <a:ext uri="{FF2B5EF4-FFF2-40B4-BE49-F238E27FC236}">
                <a16:creationId xmlns:a16="http://schemas.microsoft.com/office/drawing/2014/main" id="{3AEDC664-7F6C-4214-9D45-7792A81E6AC2}"/>
              </a:ext>
            </a:extLst>
          </p:cNvPr>
          <p:cNvGrpSpPr/>
          <p:nvPr/>
        </p:nvGrpSpPr>
        <p:grpSpPr>
          <a:xfrm>
            <a:off x="238694" y="3653614"/>
            <a:ext cx="3915371" cy="2904535"/>
            <a:chOff x="238695" y="224777"/>
            <a:chExt cx="4298133" cy="2922120"/>
          </a:xfrm>
        </p:grpSpPr>
        <p:grpSp>
          <p:nvGrpSpPr>
            <p:cNvPr id="279" name="Group 278">
              <a:extLst>
                <a:ext uri="{FF2B5EF4-FFF2-40B4-BE49-F238E27FC236}">
                  <a16:creationId xmlns:a16="http://schemas.microsoft.com/office/drawing/2014/main" id="{AD2CAB54-2861-4FBE-9C92-C645AE2FD08D}"/>
                </a:ext>
              </a:extLst>
            </p:cNvPr>
            <p:cNvGrpSpPr/>
            <p:nvPr/>
          </p:nvGrpSpPr>
          <p:grpSpPr>
            <a:xfrm>
              <a:off x="238695" y="224777"/>
              <a:ext cx="4298133" cy="2922120"/>
              <a:chOff x="13433685" y="6630827"/>
              <a:chExt cx="3769979" cy="3127336"/>
            </a:xfrm>
          </p:grpSpPr>
          <p:sp>
            <p:nvSpPr>
              <p:cNvPr id="292" name="Rectangle 291">
                <a:extLst>
                  <a:ext uri="{FF2B5EF4-FFF2-40B4-BE49-F238E27FC236}">
                    <a16:creationId xmlns:a16="http://schemas.microsoft.com/office/drawing/2014/main" id="{3D8CB83E-0764-40D5-84FF-907E524CABE9}"/>
                  </a:ext>
                </a:extLst>
              </p:cNvPr>
              <p:cNvSpPr/>
              <p:nvPr/>
            </p:nvSpPr>
            <p:spPr>
              <a:xfrm>
                <a:off x="13433685" y="6649647"/>
                <a:ext cx="3769979" cy="3108516"/>
              </a:xfrm>
              <a:prstGeom prst="rect">
                <a:avLst/>
              </a:prstGeom>
              <a:noFill/>
              <a:ln w="76200"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1400"/>
              </a:p>
            </p:txBody>
          </p:sp>
          <p:sp>
            <p:nvSpPr>
              <p:cNvPr id="293" name="TextBox 292">
                <a:extLst>
                  <a:ext uri="{FF2B5EF4-FFF2-40B4-BE49-F238E27FC236}">
                    <a16:creationId xmlns:a16="http://schemas.microsoft.com/office/drawing/2014/main" id="{6C978C85-CBFD-4FDD-873B-297D486215E5}"/>
                  </a:ext>
                </a:extLst>
              </p:cNvPr>
              <p:cNvSpPr txBox="1"/>
              <p:nvPr/>
            </p:nvSpPr>
            <p:spPr>
              <a:xfrm>
                <a:off x="13433688" y="6630827"/>
                <a:ext cx="3769976" cy="296953"/>
              </a:xfrm>
              <a:prstGeom prst="rect">
                <a:avLst/>
              </a:prstGeom>
              <a:solidFill>
                <a:srgbClr val="00B0F0"/>
              </a:solidFill>
              <a:ln>
                <a:solidFill>
                  <a:srgbClr val="00B0F0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600" dirty="0">
                    <a:latin typeface="SassoonPrimaryInfant" pitchFamily="2" charset="0"/>
                  </a:rPr>
                  <a:t>Dividing Fractions by Whole Numbers</a:t>
                </a:r>
              </a:p>
            </p:txBody>
          </p:sp>
        </p:grpSp>
        <p:grpSp>
          <p:nvGrpSpPr>
            <p:cNvPr id="280" name="Group 279">
              <a:extLst>
                <a:ext uri="{FF2B5EF4-FFF2-40B4-BE49-F238E27FC236}">
                  <a16:creationId xmlns:a16="http://schemas.microsoft.com/office/drawing/2014/main" id="{B0BD6A1B-86A5-451C-B285-BE7B275A6264}"/>
                </a:ext>
              </a:extLst>
            </p:cNvPr>
            <p:cNvGrpSpPr/>
            <p:nvPr/>
          </p:nvGrpSpPr>
          <p:grpSpPr>
            <a:xfrm>
              <a:off x="460985" y="634034"/>
              <a:ext cx="924379" cy="646331"/>
              <a:chOff x="10793849" y="6910087"/>
              <a:chExt cx="924379" cy="646331"/>
            </a:xfrm>
          </p:grpSpPr>
          <p:sp>
            <p:nvSpPr>
              <p:cNvPr id="288" name="TextBox 287">
                <a:extLst>
                  <a:ext uri="{FF2B5EF4-FFF2-40B4-BE49-F238E27FC236}">
                    <a16:creationId xmlns:a16="http://schemas.microsoft.com/office/drawing/2014/main" id="{20E9E59A-2013-4BEF-B53E-A775C764AF87}"/>
                  </a:ext>
                </a:extLst>
              </p:cNvPr>
              <p:cNvSpPr txBox="1"/>
              <p:nvPr/>
            </p:nvSpPr>
            <p:spPr>
              <a:xfrm>
                <a:off x="11305389" y="6910087"/>
                <a:ext cx="412839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3600" b="1" dirty="0">
                    <a:latin typeface="SassoonPrimaryInfant" pitchFamily="2" charset="0"/>
                  </a:rPr>
                  <a:t>2</a:t>
                </a:r>
              </a:p>
            </p:txBody>
          </p:sp>
          <p:grpSp>
            <p:nvGrpSpPr>
              <p:cNvPr id="289" name="Group 288">
                <a:extLst>
                  <a:ext uri="{FF2B5EF4-FFF2-40B4-BE49-F238E27FC236}">
                    <a16:creationId xmlns:a16="http://schemas.microsoft.com/office/drawing/2014/main" id="{A850B123-21DF-4C69-8A7E-4F747E878349}"/>
                  </a:ext>
                </a:extLst>
              </p:cNvPr>
              <p:cNvGrpSpPr/>
              <p:nvPr/>
            </p:nvGrpSpPr>
            <p:grpSpPr>
              <a:xfrm>
                <a:off x="10793849" y="6973353"/>
                <a:ext cx="698380" cy="523220"/>
                <a:chOff x="1143720" y="1740221"/>
                <a:chExt cx="1120575" cy="523220"/>
              </a:xfrm>
            </p:grpSpPr>
            <p:sp>
              <p:nvSpPr>
                <p:cNvPr id="290" name="TextBox 289">
                  <a:extLst>
                    <a:ext uri="{FF2B5EF4-FFF2-40B4-BE49-F238E27FC236}">
                      <a16:creationId xmlns:a16="http://schemas.microsoft.com/office/drawing/2014/main" id="{A9DB709B-1D30-49E5-9E79-2229993385DE}"/>
                    </a:ext>
                  </a:extLst>
                </p:cNvPr>
                <p:cNvSpPr txBox="1"/>
                <p:nvPr/>
              </p:nvSpPr>
              <p:spPr>
                <a:xfrm>
                  <a:off x="1143720" y="1740221"/>
                  <a:ext cx="772407" cy="5232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GB" sz="1400" b="1" u="sng" dirty="0">
                      <a:latin typeface="SassoonPrimaryInfant" pitchFamily="2" charset="0"/>
                    </a:rPr>
                    <a:t>1</a:t>
                  </a:r>
                </a:p>
                <a:p>
                  <a:pPr algn="ctr"/>
                  <a:r>
                    <a:rPr lang="en-GB" sz="1400" b="1" dirty="0">
                      <a:latin typeface="SassoonPrimaryInfant" pitchFamily="2" charset="0"/>
                    </a:rPr>
                    <a:t>5</a:t>
                  </a:r>
                </a:p>
              </p:txBody>
            </p:sp>
            <p:sp>
              <p:nvSpPr>
                <p:cNvPr id="291" name="TextBox 290">
                  <a:extLst>
                    <a:ext uri="{FF2B5EF4-FFF2-40B4-BE49-F238E27FC236}">
                      <a16:creationId xmlns:a16="http://schemas.microsoft.com/office/drawing/2014/main" id="{FFC26F84-2CE2-4432-B2D5-A70503FE3F7F}"/>
                    </a:ext>
                  </a:extLst>
                </p:cNvPr>
                <p:cNvSpPr txBox="1"/>
                <p:nvPr/>
              </p:nvSpPr>
              <p:spPr>
                <a:xfrm>
                  <a:off x="1529924" y="1799797"/>
                  <a:ext cx="734371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GB" sz="1400" b="1" dirty="0">
                      <a:latin typeface="SassoonPrimaryInfant" pitchFamily="2" charset="0"/>
                    </a:rPr>
                    <a:t>÷</a:t>
                  </a:r>
                </a:p>
              </p:txBody>
            </p:sp>
          </p:grpSp>
        </p:grpSp>
        <p:sp>
          <p:nvSpPr>
            <p:cNvPr id="281" name="TextBox 280">
              <a:extLst>
                <a:ext uri="{FF2B5EF4-FFF2-40B4-BE49-F238E27FC236}">
                  <a16:creationId xmlns:a16="http://schemas.microsoft.com/office/drawing/2014/main" id="{3A753B27-43D0-4B32-9C58-716EA28CFBE9}"/>
                </a:ext>
              </a:extLst>
            </p:cNvPr>
            <p:cNvSpPr txBox="1"/>
            <p:nvPr/>
          </p:nvSpPr>
          <p:spPr>
            <a:xfrm>
              <a:off x="1896638" y="1199398"/>
              <a:ext cx="2271422" cy="646331"/>
            </a:xfrm>
            <a:prstGeom prst="rect">
              <a:avLst/>
            </a:prstGeom>
            <a:solidFill>
              <a:srgbClr val="FFFF00"/>
            </a:solidFill>
          </p:spPr>
          <p:txBody>
            <a:bodyPr wrap="square" rtlCol="0">
              <a:spAutoFit/>
            </a:bodyPr>
            <a:lstStyle/>
            <a:p>
              <a:pPr marL="228600" indent="-228600" algn="ctr">
                <a:buAutoNum type="arabicPeriod"/>
              </a:pPr>
              <a:r>
                <a:rPr lang="en-GB" sz="1200" dirty="0">
                  <a:latin typeface="SassoonPrimaryInfant" pitchFamily="2" charset="0"/>
                </a:rPr>
                <a:t>Integer to fraction</a:t>
              </a:r>
            </a:p>
            <a:p>
              <a:pPr marL="228600" indent="-228600" algn="ctr">
                <a:buAutoNum type="arabicPeriod"/>
              </a:pPr>
              <a:r>
                <a:rPr lang="en-GB" sz="1200" dirty="0">
                  <a:latin typeface="SassoonPrimaryInfant" pitchFamily="2" charset="0"/>
                </a:rPr>
                <a:t>Flip the integer</a:t>
              </a:r>
            </a:p>
            <a:p>
              <a:pPr marL="228600" indent="-228600" algn="ctr">
                <a:buAutoNum type="arabicPeriod"/>
              </a:pPr>
              <a:r>
                <a:rPr lang="en-GB" sz="1200" dirty="0">
                  <a:latin typeface="SassoonPrimaryInfant" pitchFamily="2" charset="0"/>
                </a:rPr>
                <a:t>Multiply</a:t>
              </a:r>
            </a:p>
          </p:txBody>
        </p:sp>
        <p:grpSp>
          <p:nvGrpSpPr>
            <p:cNvPr id="282" name="Group 281">
              <a:extLst>
                <a:ext uri="{FF2B5EF4-FFF2-40B4-BE49-F238E27FC236}">
                  <a16:creationId xmlns:a16="http://schemas.microsoft.com/office/drawing/2014/main" id="{547B234C-733D-48EF-8E46-3D56CD2A3B18}"/>
                </a:ext>
              </a:extLst>
            </p:cNvPr>
            <p:cNvGrpSpPr/>
            <p:nvPr/>
          </p:nvGrpSpPr>
          <p:grpSpPr>
            <a:xfrm>
              <a:off x="460985" y="1439542"/>
              <a:ext cx="884553" cy="535330"/>
              <a:chOff x="1170537" y="1475355"/>
              <a:chExt cx="1419296" cy="535330"/>
            </a:xfrm>
          </p:grpSpPr>
          <p:sp>
            <p:nvSpPr>
              <p:cNvPr id="286" name="TextBox 285">
                <a:extLst>
                  <a:ext uri="{FF2B5EF4-FFF2-40B4-BE49-F238E27FC236}">
                    <a16:creationId xmlns:a16="http://schemas.microsoft.com/office/drawing/2014/main" id="{8CBA1BA3-1A3E-4DDD-A3B9-A3385ED9EECA}"/>
                  </a:ext>
                </a:extLst>
              </p:cNvPr>
              <p:cNvSpPr txBox="1"/>
              <p:nvPr/>
            </p:nvSpPr>
            <p:spPr>
              <a:xfrm>
                <a:off x="1817426" y="1475355"/>
                <a:ext cx="772407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400" b="1" u="sng" dirty="0">
                    <a:latin typeface="SassoonPrimaryInfant" pitchFamily="2" charset="0"/>
                  </a:rPr>
                  <a:t>2</a:t>
                </a:r>
              </a:p>
              <a:p>
                <a:pPr algn="ctr"/>
                <a:r>
                  <a:rPr lang="en-GB" sz="1400" b="1" dirty="0">
                    <a:latin typeface="SassoonPrimaryInfant" pitchFamily="2" charset="0"/>
                  </a:rPr>
                  <a:t>1</a:t>
                </a:r>
              </a:p>
            </p:txBody>
          </p:sp>
          <p:sp>
            <p:nvSpPr>
              <p:cNvPr id="287" name="TextBox 286">
                <a:extLst>
                  <a:ext uri="{FF2B5EF4-FFF2-40B4-BE49-F238E27FC236}">
                    <a16:creationId xmlns:a16="http://schemas.microsoft.com/office/drawing/2014/main" id="{195A970B-A311-48C0-990C-4B79DA875334}"/>
                  </a:ext>
                </a:extLst>
              </p:cNvPr>
              <p:cNvSpPr txBox="1"/>
              <p:nvPr/>
            </p:nvSpPr>
            <p:spPr>
              <a:xfrm>
                <a:off x="1170537" y="1487465"/>
                <a:ext cx="772407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400" b="1" u="sng" dirty="0">
                    <a:latin typeface="SassoonPrimaryInfant" pitchFamily="2" charset="0"/>
                  </a:rPr>
                  <a:t>1</a:t>
                </a:r>
              </a:p>
              <a:p>
                <a:pPr algn="ctr"/>
                <a:r>
                  <a:rPr lang="en-GB" sz="1400" b="1" dirty="0">
                    <a:latin typeface="SassoonPrimaryInfant" pitchFamily="2" charset="0"/>
                  </a:rPr>
                  <a:t>5</a:t>
                </a:r>
              </a:p>
            </p:txBody>
          </p:sp>
        </p:grpSp>
        <p:grpSp>
          <p:nvGrpSpPr>
            <p:cNvPr id="283" name="Group 282">
              <a:extLst>
                <a:ext uri="{FF2B5EF4-FFF2-40B4-BE49-F238E27FC236}">
                  <a16:creationId xmlns:a16="http://schemas.microsoft.com/office/drawing/2014/main" id="{52D5CC3F-C2D6-4FD6-8785-D611B8E9C736}"/>
                </a:ext>
              </a:extLst>
            </p:cNvPr>
            <p:cNvGrpSpPr/>
            <p:nvPr/>
          </p:nvGrpSpPr>
          <p:grpSpPr>
            <a:xfrm>
              <a:off x="1166289" y="1985983"/>
              <a:ext cx="726605" cy="523220"/>
              <a:chOff x="-850566" y="2641192"/>
              <a:chExt cx="726605" cy="523220"/>
            </a:xfrm>
          </p:grpSpPr>
          <p:sp>
            <p:nvSpPr>
              <p:cNvPr id="284" name="TextBox 283">
                <a:extLst>
                  <a:ext uri="{FF2B5EF4-FFF2-40B4-BE49-F238E27FC236}">
                    <a16:creationId xmlns:a16="http://schemas.microsoft.com/office/drawing/2014/main" id="{ECA5FA6C-0268-430D-A3DE-4FA08055119D}"/>
                  </a:ext>
                </a:extLst>
              </p:cNvPr>
              <p:cNvSpPr txBox="1"/>
              <p:nvPr/>
            </p:nvSpPr>
            <p:spPr>
              <a:xfrm>
                <a:off x="-850566" y="2748026"/>
                <a:ext cx="457685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400" b="1" dirty="0">
                    <a:latin typeface="SassoonPrimaryInfant" pitchFamily="2" charset="0"/>
                  </a:rPr>
                  <a:t>=</a:t>
                </a:r>
              </a:p>
            </p:txBody>
          </p:sp>
          <p:sp>
            <p:nvSpPr>
              <p:cNvPr id="285" name="TextBox 284">
                <a:extLst>
                  <a:ext uri="{FF2B5EF4-FFF2-40B4-BE49-F238E27FC236}">
                    <a16:creationId xmlns:a16="http://schemas.microsoft.com/office/drawing/2014/main" id="{D9900F66-FF1B-4B5A-A19E-42D05DBC4335}"/>
                  </a:ext>
                </a:extLst>
              </p:cNvPr>
              <p:cNvSpPr txBox="1"/>
              <p:nvPr/>
            </p:nvSpPr>
            <p:spPr>
              <a:xfrm>
                <a:off x="-605351" y="2641192"/>
                <a:ext cx="48139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400" b="1" u="sng" dirty="0">
                    <a:latin typeface="SassoonPrimaryInfant" pitchFamily="2" charset="0"/>
                  </a:rPr>
                  <a:t>1</a:t>
                </a:r>
              </a:p>
              <a:p>
                <a:pPr algn="ctr"/>
                <a:r>
                  <a:rPr lang="en-GB" sz="1400" b="1" dirty="0">
                    <a:latin typeface="SassoonPrimaryInfant" pitchFamily="2" charset="0"/>
                  </a:rPr>
                  <a:t>10</a:t>
                </a:r>
              </a:p>
            </p:txBody>
          </p:sp>
        </p:grpSp>
      </p:grpSp>
      <p:sp>
        <p:nvSpPr>
          <p:cNvPr id="294" name="TextBox 293">
            <a:extLst>
              <a:ext uri="{FF2B5EF4-FFF2-40B4-BE49-F238E27FC236}">
                <a16:creationId xmlns:a16="http://schemas.microsoft.com/office/drawing/2014/main" id="{6FABCCBF-CC4D-4BF9-B7E6-3E6C2A7C5DDD}"/>
              </a:ext>
            </a:extLst>
          </p:cNvPr>
          <p:cNvSpPr txBox="1"/>
          <p:nvPr/>
        </p:nvSpPr>
        <p:spPr>
          <a:xfrm>
            <a:off x="683383" y="4984669"/>
            <a:ext cx="416927" cy="3059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latin typeface="SassoonPrimaryInfant" pitchFamily="2" charset="0"/>
              </a:rPr>
              <a:t>÷</a:t>
            </a:r>
          </a:p>
        </p:txBody>
      </p:sp>
      <p:sp>
        <p:nvSpPr>
          <p:cNvPr id="295" name="TextBox 294">
            <a:extLst>
              <a:ext uri="{FF2B5EF4-FFF2-40B4-BE49-F238E27FC236}">
                <a16:creationId xmlns:a16="http://schemas.microsoft.com/office/drawing/2014/main" id="{DD4E3D83-FC14-43E7-B140-ABD54D80D361}"/>
              </a:ext>
            </a:extLst>
          </p:cNvPr>
          <p:cNvSpPr txBox="1"/>
          <p:nvPr/>
        </p:nvSpPr>
        <p:spPr>
          <a:xfrm>
            <a:off x="713531" y="5531196"/>
            <a:ext cx="416927" cy="3059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latin typeface="SassoonPrimaryInfant" pitchFamily="2" charset="0"/>
              </a:rPr>
              <a:t>x</a:t>
            </a:r>
          </a:p>
        </p:txBody>
      </p:sp>
      <p:sp>
        <p:nvSpPr>
          <p:cNvPr id="296" name="TextBox 295">
            <a:extLst>
              <a:ext uri="{FF2B5EF4-FFF2-40B4-BE49-F238E27FC236}">
                <a16:creationId xmlns:a16="http://schemas.microsoft.com/office/drawing/2014/main" id="{D2946FC6-2E1D-4F4A-BFCC-C0092B239320}"/>
              </a:ext>
            </a:extLst>
          </p:cNvPr>
          <p:cNvSpPr txBox="1"/>
          <p:nvPr/>
        </p:nvSpPr>
        <p:spPr>
          <a:xfrm>
            <a:off x="460984" y="5425959"/>
            <a:ext cx="438521" cy="5200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u="sng" dirty="0">
                <a:latin typeface="SassoonPrimaryInfant" pitchFamily="2" charset="0"/>
              </a:rPr>
              <a:t>1</a:t>
            </a:r>
          </a:p>
          <a:p>
            <a:pPr algn="ctr"/>
            <a:r>
              <a:rPr lang="en-GB" sz="1400" b="1" dirty="0">
                <a:latin typeface="SassoonPrimaryInfant" pitchFamily="2" charset="0"/>
              </a:rPr>
              <a:t>5</a:t>
            </a:r>
          </a:p>
        </p:txBody>
      </p:sp>
      <p:sp>
        <p:nvSpPr>
          <p:cNvPr id="297" name="TextBox 296">
            <a:extLst>
              <a:ext uri="{FF2B5EF4-FFF2-40B4-BE49-F238E27FC236}">
                <a16:creationId xmlns:a16="http://schemas.microsoft.com/office/drawing/2014/main" id="{961DE488-8E07-4B8D-8899-FF0F86FBB4AB}"/>
              </a:ext>
            </a:extLst>
          </p:cNvPr>
          <p:cNvSpPr txBox="1"/>
          <p:nvPr/>
        </p:nvSpPr>
        <p:spPr>
          <a:xfrm>
            <a:off x="900494" y="5417022"/>
            <a:ext cx="438521" cy="5200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u="sng" dirty="0">
                <a:latin typeface="SassoonPrimaryInfant" pitchFamily="2" charset="0"/>
              </a:rPr>
              <a:t>1</a:t>
            </a:r>
          </a:p>
          <a:p>
            <a:pPr algn="ctr"/>
            <a:r>
              <a:rPr lang="en-GB" sz="1400" b="1" dirty="0">
                <a:latin typeface="SassoonPrimaryInfant" pitchFamily="2" charset="0"/>
              </a:rPr>
              <a:t>2</a:t>
            </a:r>
          </a:p>
        </p:txBody>
      </p:sp>
      <p:grpSp>
        <p:nvGrpSpPr>
          <p:cNvPr id="82" name="Group 81">
            <a:extLst>
              <a:ext uri="{FF2B5EF4-FFF2-40B4-BE49-F238E27FC236}">
                <a16:creationId xmlns:a16="http://schemas.microsoft.com/office/drawing/2014/main" id="{D01E179D-4F1F-4CF3-A6E2-C1D5289DBC39}"/>
              </a:ext>
            </a:extLst>
          </p:cNvPr>
          <p:cNvGrpSpPr/>
          <p:nvPr/>
        </p:nvGrpSpPr>
        <p:grpSpPr>
          <a:xfrm>
            <a:off x="5234796" y="220098"/>
            <a:ext cx="3915374" cy="2922120"/>
            <a:chOff x="238695" y="224777"/>
            <a:chExt cx="4298133" cy="2922120"/>
          </a:xfrm>
        </p:grpSpPr>
        <p:grpSp>
          <p:nvGrpSpPr>
            <p:cNvPr id="83" name="Group 82">
              <a:extLst>
                <a:ext uri="{FF2B5EF4-FFF2-40B4-BE49-F238E27FC236}">
                  <a16:creationId xmlns:a16="http://schemas.microsoft.com/office/drawing/2014/main" id="{28AFE402-89BF-4589-828A-8DF209BD5B19}"/>
                </a:ext>
              </a:extLst>
            </p:cNvPr>
            <p:cNvGrpSpPr/>
            <p:nvPr/>
          </p:nvGrpSpPr>
          <p:grpSpPr>
            <a:xfrm>
              <a:off x="238695" y="224777"/>
              <a:ext cx="4298133" cy="2922120"/>
              <a:chOff x="13433685" y="6630827"/>
              <a:chExt cx="3769979" cy="3127336"/>
            </a:xfrm>
          </p:grpSpPr>
          <p:sp>
            <p:nvSpPr>
              <p:cNvPr id="96" name="Rectangle 95">
                <a:extLst>
                  <a:ext uri="{FF2B5EF4-FFF2-40B4-BE49-F238E27FC236}">
                    <a16:creationId xmlns:a16="http://schemas.microsoft.com/office/drawing/2014/main" id="{AF74C467-ABEA-4960-8F0F-28CFAAC40B7A}"/>
                  </a:ext>
                </a:extLst>
              </p:cNvPr>
              <p:cNvSpPr/>
              <p:nvPr/>
            </p:nvSpPr>
            <p:spPr>
              <a:xfrm>
                <a:off x="13433685" y="6649647"/>
                <a:ext cx="3769979" cy="3108516"/>
              </a:xfrm>
              <a:prstGeom prst="rect">
                <a:avLst/>
              </a:prstGeom>
              <a:noFill/>
              <a:ln w="76200"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1400"/>
              </a:p>
            </p:txBody>
          </p:sp>
          <p:sp>
            <p:nvSpPr>
              <p:cNvPr id="97" name="TextBox 96">
                <a:extLst>
                  <a:ext uri="{FF2B5EF4-FFF2-40B4-BE49-F238E27FC236}">
                    <a16:creationId xmlns:a16="http://schemas.microsoft.com/office/drawing/2014/main" id="{56B06316-C805-4FFF-9AF1-4E57590A34A1}"/>
                  </a:ext>
                </a:extLst>
              </p:cNvPr>
              <p:cNvSpPr txBox="1"/>
              <p:nvPr/>
            </p:nvSpPr>
            <p:spPr>
              <a:xfrm>
                <a:off x="13433688" y="6630827"/>
                <a:ext cx="3769976" cy="296953"/>
              </a:xfrm>
              <a:prstGeom prst="rect">
                <a:avLst/>
              </a:prstGeom>
              <a:solidFill>
                <a:srgbClr val="00B0F0"/>
              </a:solidFill>
              <a:ln>
                <a:solidFill>
                  <a:srgbClr val="00B0F0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600" dirty="0">
                    <a:latin typeface="SassoonPrimaryInfant" pitchFamily="2" charset="0"/>
                  </a:rPr>
                  <a:t>Dividing Fractions by Whole Numbers</a:t>
                </a:r>
              </a:p>
            </p:txBody>
          </p:sp>
        </p:grpSp>
        <p:grpSp>
          <p:nvGrpSpPr>
            <p:cNvPr id="84" name="Group 83">
              <a:extLst>
                <a:ext uri="{FF2B5EF4-FFF2-40B4-BE49-F238E27FC236}">
                  <a16:creationId xmlns:a16="http://schemas.microsoft.com/office/drawing/2014/main" id="{D0A0F6D9-A160-486F-9ED0-A2CF8A5CD860}"/>
                </a:ext>
              </a:extLst>
            </p:cNvPr>
            <p:cNvGrpSpPr/>
            <p:nvPr/>
          </p:nvGrpSpPr>
          <p:grpSpPr>
            <a:xfrm>
              <a:off x="460985" y="634034"/>
              <a:ext cx="924379" cy="646331"/>
              <a:chOff x="10793849" y="6910087"/>
              <a:chExt cx="924379" cy="646331"/>
            </a:xfrm>
          </p:grpSpPr>
          <p:sp>
            <p:nvSpPr>
              <p:cNvPr id="92" name="TextBox 91">
                <a:extLst>
                  <a:ext uri="{FF2B5EF4-FFF2-40B4-BE49-F238E27FC236}">
                    <a16:creationId xmlns:a16="http://schemas.microsoft.com/office/drawing/2014/main" id="{6D52BAD1-8B99-4047-B38E-4ECD9BE1FD0B}"/>
                  </a:ext>
                </a:extLst>
              </p:cNvPr>
              <p:cNvSpPr txBox="1"/>
              <p:nvPr/>
            </p:nvSpPr>
            <p:spPr>
              <a:xfrm>
                <a:off x="11305389" y="6910087"/>
                <a:ext cx="412839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3600" b="1" dirty="0">
                    <a:latin typeface="SassoonPrimaryInfant" pitchFamily="2" charset="0"/>
                  </a:rPr>
                  <a:t>2</a:t>
                </a:r>
              </a:p>
            </p:txBody>
          </p:sp>
          <p:grpSp>
            <p:nvGrpSpPr>
              <p:cNvPr id="93" name="Group 92">
                <a:extLst>
                  <a:ext uri="{FF2B5EF4-FFF2-40B4-BE49-F238E27FC236}">
                    <a16:creationId xmlns:a16="http://schemas.microsoft.com/office/drawing/2014/main" id="{B6D06DB1-822F-41F4-A484-5E6519BC7078}"/>
                  </a:ext>
                </a:extLst>
              </p:cNvPr>
              <p:cNvGrpSpPr/>
              <p:nvPr/>
            </p:nvGrpSpPr>
            <p:grpSpPr>
              <a:xfrm>
                <a:off x="10793849" y="6973353"/>
                <a:ext cx="698380" cy="523220"/>
                <a:chOff x="1143720" y="1740221"/>
                <a:chExt cx="1120575" cy="523220"/>
              </a:xfrm>
            </p:grpSpPr>
            <p:sp>
              <p:nvSpPr>
                <p:cNvPr id="94" name="TextBox 93">
                  <a:extLst>
                    <a:ext uri="{FF2B5EF4-FFF2-40B4-BE49-F238E27FC236}">
                      <a16:creationId xmlns:a16="http://schemas.microsoft.com/office/drawing/2014/main" id="{9E0CB4C8-D9F9-48E2-9CB6-097CB4D0E401}"/>
                    </a:ext>
                  </a:extLst>
                </p:cNvPr>
                <p:cNvSpPr txBox="1"/>
                <p:nvPr/>
              </p:nvSpPr>
              <p:spPr>
                <a:xfrm>
                  <a:off x="1143720" y="1740221"/>
                  <a:ext cx="772407" cy="5232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GB" sz="1400" b="1" u="sng" dirty="0">
                      <a:latin typeface="SassoonPrimaryInfant" pitchFamily="2" charset="0"/>
                    </a:rPr>
                    <a:t>1</a:t>
                  </a:r>
                </a:p>
                <a:p>
                  <a:pPr algn="ctr"/>
                  <a:r>
                    <a:rPr lang="en-GB" sz="1400" b="1" dirty="0">
                      <a:latin typeface="SassoonPrimaryInfant" pitchFamily="2" charset="0"/>
                    </a:rPr>
                    <a:t>5</a:t>
                  </a:r>
                </a:p>
              </p:txBody>
            </p:sp>
            <p:sp>
              <p:nvSpPr>
                <p:cNvPr id="95" name="TextBox 94">
                  <a:extLst>
                    <a:ext uri="{FF2B5EF4-FFF2-40B4-BE49-F238E27FC236}">
                      <a16:creationId xmlns:a16="http://schemas.microsoft.com/office/drawing/2014/main" id="{242D763C-3C6A-4DAA-8526-E5A5792C4EE2}"/>
                    </a:ext>
                  </a:extLst>
                </p:cNvPr>
                <p:cNvSpPr txBox="1"/>
                <p:nvPr/>
              </p:nvSpPr>
              <p:spPr>
                <a:xfrm>
                  <a:off x="1529924" y="1799797"/>
                  <a:ext cx="734371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GB" sz="1400" b="1" dirty="0">
                      <a:latin typeface="SassoonPrimaryInfant" pitchFamily="2" charset="0"/>
                    </a:rPr>
                    <a:t>÷</a:t>
                  </a:r>
                </a:p>
              </p:txBody>
            </p:sp>
          </p:grpSp>
        </p:grpSp>
        <p:sp>
          <p:nvSpPr>
            <p:cNvPr id="85" name="TextBox 84">
              <a:extLst>
                <a:ext uri="{FF2B5EF4-FFF2-40B4-BE49-F238E27FC236}">
                  <a16:creationId xmlns:a16="http://schemas.microsoft.com/office/drawing/2014/main" id="{F9C6C34D-DF77-4F07-BB33-9FCF66781E49}"/>
                </a:ext>
              </a:extLst>
            </p:cNvPr>
            <p:cNvSpPr txBox="1"/>
            <p:nvPr/>
          </p:nvSpPr>
          <p:spPr>
            <a:xfrm>
              <a:off x="1896638" y="1199398"/>
              <a:ext cx="2271422" cy="646331"/>
            </a:xfrm>
            <a:prstGeom prst="rect">
              <a:avLst/>
            </a:prstGeom>
            <a:solidFill>
              <a:srgbClr val="FFFF00"/>
            </a:solidFill>
          </p:spPr>
          <p:txBody>
            <a:bodyPr wrap="square" rtlCol="0">
              <a:spAutoFit/>
            </a:bodyPr>
            <a:lstStyle/>
            <a:p>
              <a:pPr marL="228600" indent="-228600" algn="ctr">
                <a:buAutoNum type="arabicPeriod"/>
              </a:pPr>
              <a:r>
                <a:rPr lang="en-GB" sz="1200" dirty="0">
                  <a:latin typeface="SassoonPrimaryInfant" pitchFamily="2" charset="0"/>
                </a:rPr>
                <a:t>Integer to fraction</a:t>
              </a:r>
            </a:p>
            <a:p>
              <a:pPr marL="228600" indent="-228600" algn="ctr">
                <a:buAutoNum type="arabicPeriod"/>
              </a:pPr>
              <a:r>
                <a:rPr lang="en-GB" sz="1200" dirty="0">
                  <a:latin typeface="SassoonPrimaryInfant" pitchFamily="2" charset="0"/>
                </a:rPr>
                <a:t>Flip the integer</a:t>
              </a:r>
            </a:p>
            <a:p>
              <a:pPr marL="228600" indent="-228600" algn="ctr">
                <a:buAutoNum type="arabicPeriod"/>
              </a:pPr>
              <a:r>
                <a:rPr lang="en-GB" sz="1200" dirty="0">
                  <a:latin typeface="SassoonPrimaryInfant" pitchFamily="2" charset="0"/>
                </a:rPr>
                <a:t>Multiply</a:t>
              </a:r>
            </a:p>
          </p:txBody>
        </p:sp>
        <p:grpSp>
          <p:nvGrpSpPr>
            <p:cNvPr id="86" name="Group 85">
              <a:extLst>
                <a:ext uri="{FF2B5EF4-FFF2-40B4-BE49-F238E27FC236}">
                  <a16:creationId xmlns:a16="http://schemas.microsoft.com/office/drawing/2014/main" id="{B6632E57-02BB-4361-8764-19D42CE52B61}"/>
                </a:ext>
              </a:extLst>
            </p:cNvPr>
            <p:cNvGrpSpPr/>
            <p:nvPr/>
          </p:nvGrpSpPr>
          <p:grpSpPr>
            <a:xfrm>
              <a:off x="460985" y="1439542"/>
              <a:ext cx="884553" cy="535330"/>
              <a:chOff x="1170537" y="1475355"/>
              <a:chExt cx="1419296" cy="535330"/>
            </a:xfrm>
          </p:grpSpPr>
          <p:sp>
            <p:nvSpPr>
              <p:cNvPr id="90" name="TextBox 89">
                <a:extLst>
                  <a:ext uri="{FF2B5EF4-FFF2-40B4-BE49-F238E27FC236}">
                    <a16:creationId xmlns:a16="http://schemas.microsoft.com/office/drawing/2014/main" id="{D4A96139-91E7-4B6A-B568-B859D8D9900F}"/>
                  </a:ext>
                </a:extLst>
              </p:cNvPr>
              <p:cNvSpPr txBox="1"/>
              <p:nvPr/>
            </p:nvSpPr>
            <p:spPr>
              <a:xfrm>
                <a:off x="1817426" y="1475355"/>
                <a:ext cx="772407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400" b="1" u="sng" dirty="0">
                    <a:latin typeface="SassoonPrimaryInfant" pitchFamily="2" charset="0"/>
                  </a:rPr>
                  <a:t>2</a:t>
                </a:r>
              </a:p>
              <a:p>
                <a:pPr algn="ctr"/>
                <a:r>
                  <a:rPr lang="en-GB" sz="1400" b="1" dirty="0">
                    <a:latin typeface="SassoonPrimaryInfant" pitchFamily="2" charset="0"/>
                  </a:rPr>
                  <a:t>1</a:t>
                </a:r>
              </a:p>
            </p:txBody>
          </p:sp>
          <p:sp>
            <p:nvSpPr>
              <p:cNvPr id="91" name="TextBox 90">
                <a:extLst>
                  <a:ext uri="{FF2B5EF4-FFF2-40B4-BE49-F238E27FC236}">
                    <a16:creationId xmlns:a16="http://schemas.microsoft.com/office/drawing/2014/main" id="{13AF90F3-0BA8-4D55-88A2-FA2057F989AC}"/>
                  </a:ext>
                </a:extLst>
              </p:cNvPr>
              <p:cNvSpPr txBox="1"/>
              <p:nvPr/>
            </p:nvSpPr>
            <p:spPr>
              <a:xfrm>
                <a:off x="1170537" y="1487465"/>
                <a:ext cx="772407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400" b="1" u="sng" dirty="0">
                    <a:latin typeface="SassoonPrimaryInfant" pitchFamily="2" charset="0"/>
                  </a:rPr>
                  <a:t>1</a:t>
                </a:r>
              </a:p>
              <a:p>
                <a:pPr algn="ctr"/>
                <a:r>
                  <a:rPr lang="en-GB" sz="1400" b="1" dirty="0">
                    <a:latin typeface="SassoonPrimaryInfant" pitchFamily="2" charset="0"/>
                  </a:rPr>
                  <a:t>5</a:t>
                </a:r>
              </a:p>
            </p:txBody>
          </p:sp>
        </p:grpSp>
        <p:grpSp>
          <p:nvGrpSpPr>
            <p:cNvPr id="87" name="Group 86">
              <a:extLst>
                <a:ext uri="{FF2B5EF4-FFF2-40B4-BE49-F238E27FC236}">
                  <a16:creationId xmlns:a16="http://schemas.microsoft.com/office/drawing/2014/main" id="{3316E16C-6940-4F74-BD91-3D971FD65903}"/>
                </a:ext>
              </a:extLst>
            </p:cNvPr>
            <p:cNvGrpSpPr/>
            <p:nvPr/>
          </p:nvGrpSpPr>
          <p:grpSpPr>
            <a:xfrm>
              <a:off x="1166289" y="1985983"/>
              <a:ext cx="726605" cy="523220"/>
              <a:chOff x="-850566" y="2641192"/>
              <a:chExt cx="726605" cy="523220"/>
            </a:xfrm>
          </p:grpSpPr>
          <p:sp>
            <p:nvSpPr>
              <p:cNvPr id="88" name="TextBox 87">
                <a:extLst>
                  <a:ext uri="{FF2B5EF4-FFF2-40B4-BE49-F238E27FC236}">
                    <a16:creationId xmlns:a16="http://schemas.microsoft.com/office/drawing/2014/main" id="{BFEB99C8-20F4-4065-89EB-ACFA46A60F02}"/>
                  </a:ext>
                </a:extLst>
              </p:cNvPr>
              <p:cNvSpPr txBox="1"/>
              <p:nvPr/>
            </p:nvSpPr>
            <p:spPr>
              <a:xfrm>
                <a:off x="-850566" y="2748026"/>
                <a:ext cx="457685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400" b="1" dirty="0">
                    <a:latin typeface="SassoonPrimaryInfant" pitchFamily="2" charset="0"/>
                  </a:rPr>
                  <a:t>=</a:t>
                </a:r>
              </a:p>
            </p:txBody>
          </p:sp>
          <p:sp>
            <p:nvSpPr>
              <p:cNvPr id="89" name="TextBox 88">
                <a:extLst>
                  <a:ext uri="{FF2B5EF4-FFF2-40B4-BE49-F238E27FC236}">
                    <a16:creationId xmlns:a16="http://schemas.microsoft.com/office/drawing/2014/main" id="{833816FE-47A5-4B79-84B4-E55712428005}"/>
                  </a:ext>
                </a:extLst>
              </p:cNvPr>
              <p:cNvSpPr txBox="1"/>
              <p:nvPr/>
            </p:nvSpPr>
            <p:spPr>
              <a:xfrm>
                <a:off x="-605351" y="2641192"/>
                <a:ext cx="48139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400" b="1" u="sng" dirty="0">
                    <a:latin typeface="SassoonPrimaryInfant" pitchFamily="2" charset="0"/>
                  </a:rPr>
                  <a:t>1</a:t>
                </a:r>
              </a:p>
              <a:p>
                <a:pPr algn="ctr"/>
                <a:r>
                  <a:rPr lang="en-GB" sz="1400" b="1" dirty="0">
                    <a:latin typeface="SassoonPrimaryInfant" pitchFamily="2" charset="0"/>
                  </a:rPr>
                  <a:t>10</a:t>
                </a:r>
              </a:p>
            </p:txBody>
          </p:sp>
        </p:grpSp>
      </p:grpSp>
      <p:sp>
        <p:nvSpPr>
          <p:cNvPr id="98" name="TextBox 97">
            <a:extLst>
              <a:ext uri="{FF2B5EF4-FFF2-40B4-BE49-F238E27FC236}">
                <a16:creationId xmlns:a16="http://schemas.microsoft.com/office/drawing/2014/main" id="{8497909E-3AAD-4DC1-8D41-30D51AA2E71F}"/>
              </a:ext>
            </a:extLst>
          </p:cNvPr>
          <p:cNvSpPr txBox="1"/>
          <p:nvPr/>
        </p:nvSpPr>
        <p:spPr>
          <a:xfrm>
            <a:off x="5679487" y="1551154"/>
            <a:ext cx="41207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latin typeface="SassoonPrimaryInfant" pitchFamily="2" charset="0"/>
              </a:rPr>
              <a:t>÷</a:t>
            </a:r>
          </a:p>
        </p:txBody>
      </p:sp>
      <p:sp>
        <p:nvSpPr>
          <p:cNvPr id="99" name="TextBox 98">
            <a:extLst>
              <a:ext uri="{FF2B5EF4-FFF2-40B4-BE49-F238E27FC236}">
                <a16:creationId xmlns:a16="http://schemas.microsoft.com/office/drawing/2014/main" id="{AAEC521B-7E20-49C8-9417-3FA2EDE55E67}"/>
              </a:ext>
            </a:extLst>
          </p:cNvPr>
          <p:cNvSpPr txBox="1"/>
          <p:nvPr/>
        </p:nvSpPr>
        <p:spPr>
          <a:xfrm>
            <a:off x="5709635" y="2097681"/>
            <a:ext cx="41207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latin typeface="SassoonPrimaryInfant" pitchFamily="2" charset="0"/>
              </a:rPr>
              <a:t>x</a:t>
            </a:r>
          </a:p>
        </p:txBody>
      </p:sp>
      <p:sp>
        <p:nvSpPr>
          <p:cNvPr id="100" name="TextBox 99">
            <a:extLst>
              <a:ext uri="{FF2B5EF4-FFF2-40B4-BE49-F238E27FC236}">
                <a16:creationId xmlns:a16="http://schemas.microsoft.com/office/drawing/2014/main" id="{3716B6A1-7019-4B94-8710-9F9128B76B5F}"/>
              </a:ext>
            </a:extLst>
          </p:cNvPr>
          <p:cNvSpPr txBox="1"/>
          <p:nvPr/>
        </p:nvSpPr>
        <p:spPr>
          <a:xfrm>
            <a:off x="5457087" y="1992443"/>
            <a:ext cx="4334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u="sng" dirty="0">
                <a:latin typeface="SassoonPrimaryInfant" pitchFamily="2" charset="0"/>
              </a:rPr>
              <a:t>1</a:t>
            </a:r>
          </a:p>
          <a:p>
            <a:pPr algn="ctr"/>
            <a:r>
              <a:rPr lang="en-GB" sz="1400" b="1" dirty="0">
                <a:latin typeface="SassoonPrimaryInfant" pitchFamily="2" charset="0"/>
              </a:rPr>
              <a:t>5</a:t>
            </a:r>
          </a:p>
        </p:txBody>
      </p:sp>
      <p:sp>
        <p:nvSpPr>
          <p:cNvPr id="101" name="TextBox 100">
            <a:extLst>
              <a:ext uri="{FF2B5EF4-FFF2-40B4-BE49-F238E27FC236}">
                <a16:creationId xmlns:a16="http://schemas.microsoft.com/office/drawing/2014/main" id="{7D718B38-792B-453A-B29D-5CF13DBE30E1}"/>
              </a:ext>
            </a:extLst>
          </p:cNvPr>
          <p:cNvSpPr txBox="1"/>
          <p:nvPr/>
        </p:nvSpPr>
        <p:spPr>
          <a:xfrm>
            <a:off x="5896597" y="1983506"/>
            <a:ext cx="4334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u="sng" dirty="0">
                <a:latin typeface="SassoonPrimaryInfant" pitchFamily="2" charset="0"/>
              </a:rPr>
              <a:t>1</a:t>
            </a:r>
          </a:p>
          <a:p>
            <a:pPr algn="ctr"/>
            <a:r>
              <a:rPr lang="en-GB" sz="1400" b="1" dirty="0">
                <a:latin typeface="SassoonPrimaryInfant" pitchFamily="2" charset="0"/>
              </a:rPr>
              <a:t>2</a:t>
            </a:r>
          </a:p>
        </p:txBody>
      </p:sp>
      <p:grpSp>
        <p:nvGrpSpPr>
          <p:cNvPr id="102" name="Group 101">
            <a:extLst>
              <a:ext uri="{FF2B5EF4-FFF2-40B4-BE49-F238E27FC236}">
                <a16:creationId xmlns:a16="http://schemas.microsoft.com/office/drawing/2014/main" id="{ADBB2CC4-76DF-4684-B647-ED9957759CCD}"/>
              </a:ext>
            </a:extLst>
          </p:cNvPr>
          <p:cNvGrpSpPr/>
          <p:nvPr/>
        </p:nvGrpSpPr>
        <p:grpSpPr>
          <a:xfrm>
            <a:off x="5222432" y="3653614"/>
            <a:ext cx="3915371" cy="2904535"/>
            <a:chOff x="238695" y="224777"/>
            <a:chExt cx="4298133" cy="2922120"/>
          </a:xfrm>
        </p:grpSpPr>
        <p:grpSp>
          <p:nvGrpSpPr>
            <p:cNvPr id="103" name="Group 102">
              <a:extLst>
                <a:ext uri="{FF2B5EF4-FFF2-40B4-BE49-F238E27FC236}">
                  <a16:creationId xmlns:a16="http://schemas.microsoft.com/office/drawing/2014/main" id="{984C3FDE-BACA-4E92-8B3F-F64B47FA2FDF}"/>
                </a:ext>
              </a:extLst>
            </p:cNvPr>
            <p:cNvGrpSpPr/>
            <p:nvPr/>
          </p:nvGrpSpPr>
          <p:grpSpPr>
            <a:xfrm>
              <a:off x="238695" y="224777"/>
              <a:ext cx="4298133" cy="2922120"/>
              <a:chOff x="13433685" y="6630827"/>
              <a:chExt cx="3769979" cy="3127336"/>
            </a:xfrm>
          </p:grpSpPr>
          <p:sp>
            <p:nvSpPr>
              <p:cNvPr id="116" name="Rectangle 115">
                <a:extLst>
                  <a:ext uri="{FF2B5EF4-FFF2-40B4-BE49-F238E27FC236}">
                    <a16:creationId xmlns:a16="http://schemas.microsoft.com/office/drawing/2014/main" id="{40704200-B244-49A6-8A1C-89E51EC54481}"/>
                  </a:ext>
                </a:extLst>
              </p:cNvPr>
              <p:cNvSpPr/>
              <p:nvPr/>
            </p:nvSpPr>
            <p:spPr>
              <a:xfrm>
                <a:off x="13433685" y="6649647"/>
                <a:ext cx="3769979" cy="3108516"/>
              </a:xfrm>
              <a:prstGeom prst="rect">
                <a:avLst/>
              </a:prstGeom>
              <a:noFill/>
              <a:ln w="76200"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1400"/>
              </a:p>
            </p:txBody>
          </p:sp>
          <p:sp>
            <p:nvSpPr>
              <p:cNvPr id="117" name="TextBox 116">
                <a:extLst>
                  <a:ext uri="{FF2B5EF4-FFF2-40B4-BE49-F238E27FC236}">
                    <a16:creationId xmlns:a16="http://schemas.microsoft.com/office/drawing/2014/main" id="{981990AC-30E2-49AD-B76D-4F7577719A84}"/>
                  </a:ext>
                </a:extLst>
              </p:cNvPr>
              <p:cNvSpPr txBox="1"/>
              <p:nvPr/>
            </p:nvSpPr>
            <p:spPr>
              <a:xfrm>
                <a:off x="13433688" y="6630827"/>
                <a:ext cx="3769976" cy="296953"/>
              </a:xfrm>
              <a:prstGeom prst="rect">
                <a:avLst/>
              </a:prstGeom>
              <a:solidFill>
                <a:srgbClr val="00B0F0"/>
              </a:solidFill>
              <a:ln>
                <a:solidFill>
                  <a:srgbClr val="00B0F0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600" dirty="0">
                    <a:latin typeface="SassoonPrimaryInfant" pitchFamily="2" charset="0"/>
                  </a:rPr>
                  <a:t>Dividing Fractions by Whole Numbers</a:t>
                </a:r>
              </a:p>
            </p:txBody>
          </p:sp>
        </p:grpSp>
        <p:grpSp>
          <p:nvGrpSpPr>
            <p:cNvPr id="104" name="Group 103">
              <a:extLst>
                <a:ext uri="{FF2B5EF4-FFF2-40B4-BE49-F238E27FC236}">
                  <a16:creationId xmlns:a16="http://schemas.microsoft.com/office/drawing/2014/main" id="{290360EB-1968-4C9C-82F2-E469A2793310}"/>
                </a:ext>
              </a:extLst>
            </p:cNvPr>
            <p:cNvGrpSpPr/>
            <p:nvPr/>
          </p:nvGrpSpPr>
          <p:grpSpPr>
            <a:xfrm>
              <a:off x="460985" y="634034"/>
              <a:ext cx="924379" cy="646331"/>
              <a:chOff x="10793849" y="6910087"/>
              <a:chExt cx="924379" cy="646331"/>
            </a:xfrm>
          </p:grpSpPr>
          <p:sp>
            <p:nvSpPr>
              <p:cNvPr id="112" name="TextBox 111">
                <a:extLst>
                  <a:ext uri="{FF2B5EF4-FFF2-40B4-BE49-F238E27FC236}">
                    <a16:creationId xmlns:a16="http://schemas.microsoft.com/office/drawing/2014/main" id="{263BFD20-55DF-46B0-B3A1-C5B6D03A1B3D}"/>
                  </a:ext>
                </a:extLst>
              </p:cNvPr>
              <p:cNvSpPr txBox="1"/>
              <p:nvPr/>
            </p:nvSpPr>
            <p:spPr>
              <a:xfrm>
                <a:off x="11305389" y="6910087"/>
                <a:ext cx="412839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3600" b="1" dirty="0">
                    <a:latin typeface="SassoonPrimaryInfant" pitchFamily="2" charset="0"/>
                  </a:rPr>
                  <a:t>2</a:t>
                </a:r>
              </a:p>
            </p:txBody>
          </p:sp>
          <p:grpSp>
            <p:nvGrpSpPr>
              <p:cNvPr id="113" name="Group 112">
                <a:extLst>
                  <a:ext uri="{FF2B5EF4-FFF2-40B4-BE49-F238E27FC236}">
                    <a16:creationId xmlns:a16="http://schemas.microsoft.com/office/drawing/2014/main" id="{BF91D69E-2A93-44F3-B8BF-727E6EAC3979}"/>
                  </a:ext>
                </a:extLst>
              </p:cNvPr>
              <p:cNvGrpSpPr/>
              <p:nvPr/>
            </p:nvGrpSpPr>
            <p:grpSpPr>
              <a:xfrm>
                <a:off x="10793849" y="6973353"/>
                <a:ext cx="698380" cy="523220"/>
                <a:chOff x="1143720" y="1740221"/>
                <a:chExt cx="1120575" cy="523220"/>
              </a:xfrm>
            </p:grpSpPr>
            <p:sp>
              <p:nvSpPr>
                <p:cNvPr id="114" name="TextBox 113">
                  <a:extLst>
                    <a:ext uri="{FF2B5EF4-FFF2-40B4-BE49-F238E27FC236}">
                      <a16:creationId xmlns:a16="http://schemas.microsoft.com/office/drawing/2014/main" id="{4B5E5700-EBF5-45DC-B2DA-16FAD342B54F}"/>
                    </a:ext>
                  </a:extLst>
                </p:cNvPr>
                <p:cNvSpPr txBox="1"/>
                <p:nvPr/>
              </p:nvSpPr>
              <p:spPr>
                <a:xfrm>
                  <a:off x="1143720" y="1740221"/>
                  <a:ext cx="772407" cy="5232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GB" sz="1400" b="1" u="sng" dirty="0">
                      <a:latin typeface="SassoonPrimaryInfant" pitchFamily="2" charset="0"/>
                    </a:rPr>
                    <a:t>1</a:t>
                  </a:r>
                </a:p>
                <a:p>
                  <a:pPr algn="ctr"/>
                  <a:r>
                    <a:rPr lang="en-GB" sz="1400" b="1" dirty="0">
                      <a:latin typeface="SassoonPrimaryInfant" pitchFamily="2" charset="0"/>
                    </a:rPr>
                    <a:t>5</a:t>
                  </a:r>
                </a:p>
              </p:txBody>
            </p:sp>
            <p:sp>
              <p:nvSpPr>
                <p:cNvPr id="115" name="TextBox 114">
                  <a:extLst>
                    <a:ext uri="{FF2B5EF4-FFF2-40B4-BE49-F238E27FC236}">
                      <a16:creationId xmlns:a16="http://schemas.microsoft.com/office/drawing/2014/main" id="{3EBCD81A-DC53-4846-B9FF-D156858D7CD7}"/>
                    </a:ext>
                  </a:extLst>
                </p:cNvPr>
                <p:cNvSpPr txBox="1"/>
                <p:nvPr/>
              </p:nvSpPr>
              <p:spPr>
                <a:xfrm>
                  <a:off x="1529924" y="1799797"/>
                  <a:ext cx="734371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GB" sz="1400" b="1" dirty="0">
                      <a:latin typeface="SassoonPrimaryInfant" pitchFamily="2" charset="0"/>
                    </a:rPr>
                    <a:t>÷</a:t>
                  </a:r>
                </a:p>
              </p:txBody>
            </p:sp>
          </p:grpSp>
        </p:grpSp>
        <p:sp>
          <p:nvSpPr>
            <p:cNvPr id="105" name="TextBox 104">
              <a:extLst>
                <a:ext uri="{FF2B5EF4-FFF2-40B4-BE49-F238E27FC236}">
                  <a16:creationId xmlns:a16="http://schemas.microsoft.com/office/drawing/2014/main" id="{435357FC-2330-4DA8-8D67-653EBF88A22A}"/>
                </a:ext>
              </a:extLst>
            </p:cNvPr>
            <p:cNvSpPr txBox="1"/>
            <p:nvPr/>
          </p:nvSpPr>
          <p:spPr>
            <a:xfrm>
              <a:off x="1896638" y="1199398"/>
              <a:ext cx="2271422" cy="646331"/>
            </a:xfrm>
            <a:prstGeom prst="rect">
              <a:avLst/>
            </a:prstGeom>
            <a:solidFill>
              <a:srgbClr val="FFFF00"/>
            </a:solidFill>
          </p:spPr>
          <p:txBody>
            <a:bodyPr wrap="square" rtlCol="0">
              <a:spAutoFit/>
            </a:bodyPr>
            <a:lstStyle/>
            <a:p>
              <a:pPr marL="228600" indent="-228600" algn="ctr">
                <a:buAutoNum type="arabicPeriod"/>
              </a:pPr>
              <a:r>
                <a:rPr lang="en-GB" sz="1200" dirty="0">
                  <a:latin typeface="SassoonPrimaryInfant" pitchFamily="2" charset="0"/>
                </a:rPr>
                <a:t>Integer to fraction</a:t>
              </a:r>
            </a:p>
            <a:p>
              <a:pPr marL="228600" indent="-228600" algn="ctr">
                <a:buAutoNum type="arabicPeriod"/>
              </a:pPr>
              <a:r>
                <a:rPr lang="en-GB" sz="1200" dirty="0">
                  <a:latin typeface="SassoonPrimaryInfant" pitchFamily="2" charset="0"/>
                </a:rPr>
                <a:t>Flip the integer</a:t>
              </a:r>
            </a:p>
            <a:p>
              <a:pPr marL="228600" indent="-228600" algn="ctr">
                <a:buAutoNum type="arabicPeriod"/>
              </a:pPr>
              <a:r>
                <a:rPr lang="en-GB" sz="1200" dirty="0">
                  <a:latin typeface="SassoonPrimaryInfant" pitchFamily="2" charset="0"/>
                </a:rPr>
                <a:t>Multiply</a:t>
              </a:r>
            </a:p>
          </p:txBody>
        </p:sp>
        <p:grpSp>
          <p:nvGrpSpPr>
            <p:cNvPr id="106" name="Group 105">
              <a:extLst>
                <a:ext uri="{FF2B5EF4-FFF2-40B4-BE49-F238E27FC236}">
                  <a16:creationId xmlns:a16="http://schemas.microsoft.com/office/drawing/2014/main" id="{ED997BC0-67C5-4C61-8844-331499065DEA}"/>
                </a:ext>
              </a:extLst>
            </p:cNvPr>
            <p:cNvGrpSpPr/>
            <p:nvPr/>
          </p:nvGrpSpPr>
          <p:grpSpPr>
            <a:xfrm>
              <a:off x="460985" y="1439542"/>
              <a:ext cx="884553" cy="535330"/>
              <a:chOff x="1170537" y="1475355"/>
              <a:chExt cx="1419296" cy="535330"/>
            </a:xfrm>
          </p:grpSpPr>
          <p:sp>
            <p:nvSpPr>
              <p:cNvPr id="110" name="TextBox 109">
                <a:extLst>
                  <a:ext uri="{FF2B5EF4-FFF2-40B4-BE49-F238E27FC236}">
                    <a16:creationId xmlns:a16="http://schemas.microsoft.com/office/drawing/2014/main" id="{BBA7B6E9-E0E6-432A-988D-7BA0A2765288}"/>
                  </a:ext>
                </a:extLst>
              </p:cNvPr>
              <p:cNvSpPr txBox="1"/>
              <p:nvPr/>
            </p:nvSpPr>
            <p:spPr>
              <a:xfrm>
                <a:off x="1817426" y="1475355"/>
                <a:ext cx="772407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400" b="1" u="sng" dirty="0">
                    <a:latin typeface="SassoonPrimaryInfant" pitchFamily="2" charset="0"/>
                  </a:rPr>
                  <a:t>2</a:t>
                </a:r>
              </a:p>
              <a:p>
                <a:pPr algn="ctr"/>
                <a:r>
                  <a:rPr lang="en-GB" sz="1400" b="1" dirty="0">
                    <a:latin typeface="SassoonPrimaryInfant" pitchFamily="2" charset="0"/>
                  </a:rPr>
                  <a:t>1</a:t>
                </a:r>
              </a:p>
            </p:txBody>
          </p:sp>
          <p:sp>
            <p:nvSpPr>
              <p:cNvPr id="111" name="TextBox 110">
                <a:extLst>
                  <a:ext uri="{FF2B5EF4-FFF2-40B4-BE49-F238E27FC236}">
                    <a16:creationId xmlns:a16="http://schemas.microsoft.com/office/drawing/2014/main" id="{A303013F-8F89-4754-8392-6798AAEFD775}"/>
                  </a:ext>
                </a:extLst>
              </p:cNvPr>
              <p:cNvSpPr txBox="1"/>
              <p:nvPr/>
            </p:nvSpPr>
            <p:spPr>
              <a:xfrm>
                <a:off x="1170537" y="1487465"/>
                <a:ext cx="772407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400" b="1" u="sng" dirty="0">
                    <a:latin typeface="SassoonPrimaryInfant" pitchFamily="2" charset="0"/>
                  </a:rPr>
                  <a:t>1</a:t>
                </a:r>
              </a:p>
              <a:p>
                <a:pPr algn="ctr"/>
                <a:r>
                  <a:rPr lang="en-GB" sz="1400" b="1" dirty="0">
                    <a:latin typeface="SassoonPrimaryInfant" pitchFamily="2" charset="0"/>
                  </a:rPr>
                  <a:t>5</a:t>
                </a:r>
              </a:p>
            </p:txBody>
          </p:sp>
        </p:grpSp>
        <p:grpSp>
          <p:nvGrpSpPr>
            <p:cNvPr id="107" name="Group 106">
              <a:extLst>
                <a:ext uri="{FF2B5EF4-FFF2-40B4-BE49-F238E27FC236}">
                  <a16:creationId xmlns:a16="http://schemas.microsoft.com/office/drawing/2014/main" id="{4007D9CB-A002-466A-97D6-3064E01EAB8E}"/>
                </a:ext>
              </a:extLst>
            </p:cNvPr>
            <p:cNvGrpSpPr/>
            <p:nvPr/>
          </p:nvGrpSpPr>
          <p:grpSpPr>
            <a:xfrm>
              <a:off x="1166289" y="1985983"/>
              <a:ext cx="726605" cy="523220"/>
              <a:chOff x="-850566" y="2641192"/>
              <a:chExt cx="726605" cy="523220"/>
            </a:xfrm>
          </p:grpSpPr>
          <p:sp>
            <p:nvSpPr>
              <p:cNvPr id="108" name="TextBox 107">
                <a:extLst>
                  <a:ext uri="{FF2B5EF4-FFF2-40B4-BE49-F238E27FC236}">
                    <a16:creationId xmlns:a16="http://schemas.microsoft.com/office/drawing/2014/main" id="{982CBBC3-F116-40D5-AB04-4B8A4B509833}"/>
                  </a:ext>
                </a:extLst>
              </p:cNvPr>
              <p:cNvSpPr txBox="1"/>
              <p:nvPr/>
            </p:nvSpPr>
            <p:spPr>
              <a:xfrm>
                <a:off x="-850566" y="2748026"/>
                <a:ext cx="457685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400" b="1" dirty="0">
                    <a:latin typeface="SassoonPrimaryInfant" pitchFamily="2" charset="0"/>
                  </a:rPr>
                  <a:t>=</a:t>
                </a:r>
              </a:p>
            </p:txBody>
          </p:sp>
          <p:sp>
            <p:nvSpPr>
              <p:cNvPr id="109" name="TextBox 108">
                <a:extLst>
                  <a:ext uri="{FF2B5EF4-FFF2-40B4-BE49-F238E27FC236}">
                    <a16:creationId xmlns:a16="http://schemas.microsoft.com/office/drawing/2014/main" id="{125447FD-33F2-4279-85FE-6DA8E089B7DB}"/>
                  </a:ext>
                </a:extLst>
              </p:cNvPr>
              <p:cNvSpPr txBox="1"/>
              <p:nvPr/>
            </p:nvSpPr>
            <p:spPr>
              <a:xfrm>
                <a:off x="-605351" y="2641192"/>
                <a:ext cx="48139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400" b="1" u="sng" dirty="0">
                    <a:latin typeface="SassoonPrimaryInfant" pitchFamily="2" charset="0"/>
                  </a:rPr>
                  <a:t>1</a:t>
                </a:r>
              </a:p>
              <a:p>
                <a:pPr algn="ctr"/>
                <a:r>
                  <a:rPr lang="en-GB" sz="1400" b="1" dirty="0">
                    <a:latin typeface="SassoonPrimaryInfant" pitchFamily="2" charset="0"/>
                  </a:rPr>
                  <a:t>10</a:t>
                </a:r>
              </a:p>
            </p:txBody>
          </p:sp>
        </p:grpSp>
      </p:grpSp>
      <p:sp>
        <p:nvSpPr>
          <p:cNvPr id="118" name="TextBox 117">
            <a:extLst>
              <a:ext uri="{FF2B5EF4-FFF2-40B4-BE49-F238E27FC236}">
                <a16:creationId xmlns:a16="http://schemas.microsoft.com/office/drawing/2014/main" id="{1F495572-B5B9-4D16-BF77-061EED3CF63F}"/>
              </a:ext>
            </a:extLst>
          </p:cNvPr>
          <p:cNvSpPr txBox="1"/>
          <p:nvPr/>
        </p:nvSpPr>
        <p:spPr>
          <a:xfrm>
            <a:off x="5667121" y="4984669"/>
            <a:ext cx="416927" cy="3059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latin typeface="SassoonPrimaryInfant" pitchFamily="2" charset="0"/>
              </a:rPr>
              <a:t>÷</a:t>
            </a:r>
          </a:p>
        </p:txBody>
      </p:sp>
      <p:sp>
        <p:nvSpPr>
          <p:cNvPr id="119" name="TextBox 118">
            <a:extLst>
              <a:ext uri="{FF2B5EF4-FFF2-40B4-BE49-F238E27FC236}">
                <a16:creationId xmlns:a16="http://schemas.microsoft.com/office/drawing/2014/main" id="{B4CA63BE-0450-45E3-99AF-9430E011D11D}"/>
              </a:ext>
            </a:extLst>
          </p:cNvPr>
          <p:cNvSpPr txBox="1"/>
          <p:nvPr/>
        </p:nvSpPr>
        <p:spPr>
          <a:xfrm>
            <a:off x="5697269" y="5531196"/>
            <a:ext cx="416927" cy="3059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latin typeface="SassoonPrimaryInfant" pitchFamily="2" charset="0"/>
              </a:rPr>
              <a:t>x</a:t>
            </a:r>
          </a:p>
        </p:txBody>
      </p:sp>
      <p:sp>
        <p:nvSpPr>
          <p:cNvPr id="120" name="TextBox 119">
            <a:extLst>
              <a:ext uri="{FF2B5EF4-FFF2-40B4-BE49-F238E27FC236}">
                <a16:creationId xmlns:a16="http://schemas.microsoft.com/office/drawing/2014/main" id="{E285A5C1-F097-4DCE-8CDF-F5485052A8BB}"/>
              </a:ext>
            </a:extLst>
          </p:cNvPr>
          <p:cNvSpPr txBox="1"/>
          <p:nvPr/>
        </p:nvSpPr>
        <p:spPr>
          <a:xfrm>
            <a:off x="5444722" y="5425959"/>
            <a:ext cx="438521" cy="5200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u="sng" dirty="0">
                <a:latin typeface="SassoonPrimaryInfant" pitchFamily="2" charset="0"/>
              </a:rPr>
              <a:t>1</a:t>
            </a:r>
          </a:p>
          <a:p>
            <a:pPr algn="ctr"/>
            <a:r>
              <a:rPr lang="en-GB" sz="1400" b="1" dirty="0">
                <a:latin typeface="SassoonPrimaryInfant" pitchFamily="2" charset="0"/>
              </a:rPr>
              <a:t>5</a:t>
            </a:r>
          </a:p>
        </p:txBody>
      </p:sp>
      <p:sp>
        <p:nvSpPr>
          <p:cNvPr id="121" name="TextBox 120">
            <a:extLst>
              <a:ext uri="{FF2B5EF4-FFF2-40B4-BE49-F238E27FC236}">
                <a16:creationId xmlns:a16="http://schemas.microsoft.com/office/drawing/2014/main" id="{6A329AC7-3033-456B-90E1-87C41FFE2D12}"/>
              </a:ext>
            </a:extLst>
          </p:cNvPr>
          <p:cNvSpPr txBox="1"/>
          <p:nvPr/>
        </p:nvSpPr>
        <p:spPr>
          <a:xfrm>
            <a:off x="5884232" y="5417022"/>
            <a:ext cx="438521" cy="5200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u="sng" dirty="0">
                <a:latin typeface="SassoonPrimaryInfant" pitchFamily="2" charset="0"/>
              </a:rPr>
              <a:t>1</a:t>
            </a:r>
          </a:p>
          <a:p>
            <a:pPr algn="ctr"/>
            <a:r>
              <a:rPr lang="en-GB" sz="1400" b="1" dirty="0">
                <a:latin typeface="SassoonPrimaryInfant" pitchFamily="2" charset="0"/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288019605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" name="Picture 2" descr="Pictur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489" y="187986"/>
            <a:ext cx="4023361" cy="30175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5" name="Picture 2" descr="Pictur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49065" y="187986"/>
            <a:ext cx="4023361" cy="30175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6" name="Picture 2" descr="Pictur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489" y="3588913"/>
            <a:ext cx="4023361" cy="30175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7" name="Picture 2" descr="Pictur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49065" y="3588913"/>
            <a:ext cx="4023361" cy="30175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7161418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87780" y="187987"/>
            <a:ext cx="4436721" cy="30175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Rectangle 13"/>
          <p:cNvSpPr/>
          <p:nvPr/>
        </p:nvSpPr>
        <p:spPr>
          <a:xfrm>
            <a:off x="5249065" y="187987"/>
            <a:ext cx="4436721" cy="30175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Rectangle 17"/>
          <p:cNvSpPr/>
          <p:nvPr/>
        </p:nvSpPr>
        <p:spPr>
          <a:xfrm>
            <a:off x="187780" y="3588914"/>
            <a:ext cx="4436721" cy="30175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Rectangle 21"/>
          <p:cNvSpPr/>
          <p:nvPr/>
        </p:nvSpPr>
        <p:spPr>
          <a:xfrm>
            <a:off x="5249065" y="3588914"/>
            <a:ext cx="4436721" cy="30175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3" name="Group 2"/>
          <p:cNvGrpSpPr/>
          <p:nvPr/>
        </p:nvGrpSpPr>
        <p:grpSpPr>
          <a:xfrm>
            <a:off x="187780" y="187989"/>
            <a:ext cx="4436720" cy="3017518"/>
            <a:chOff x="187780" y="187989"/>
            <a:chExt cx="4436720" cy="3017518"/>
          </a:xfrm>
        </p:grpSpPr>
        <p:grpSp>
          <p:nvGrpSpPr>
            <p:cNvPr id="20" name="Group 19"/>
            <p:cNvGrpSpPr/>
            <p:nvPr/>
          </p:nvGrpSpPr>
          <p:grpSpPr>
            <a:xfrm>
              <a:off x="187780" y="329166"/>
              <a:ext cx="4062102" cy="2735161"/>
              <a:chOff x="5300842" y="456101"/>
              <a:chExt cx="4062102" cy="2735161"/>
            </a:xfrm>
          </p:grpSpPr>
          <p:grpSp>
            <p:nvGrpSpPr>
              <p:cNvPr id="16" name="Group 15"/>
              <p:cNvGrpSpPr/>
              <p:nvPr/>
            </p:nvGrpSpPr>
            <p:grpSpPr>
              <a:xfrm>
                <a:off x="5538360" y="2116716"/>
                <a:ext cx="3638905" cy="853663"/>
                <a:chOff x="5425051" y="2206216"/>
                <a:chExt cx="2901369" cy="680642"/>
              </a:xfrm>
            </p:grpSpPr>
            <p:sp>
              <p:nvSpPr>
                <p:cNvPr id="7" name="Octagon 6"/>
                <p:cNvSpPr/>
                <p:nvPr/>
              </p:nvSpPr>
              <p:spPr>
                <a:xfrm>
                  <a:off x="5425051" y="2208509"/>
                  <a:ext cx="618614" cy="618614"/>
                </a:xfrm>
                <a:prstGeom prst="octagon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8" name="Decagon 7"/>
                <p:cNvSpPr/>
                <p:nvPr/>
              </p:nvSpPr>
              <p:spPr>
                <a:xfrm>
                  <a:off x="6978660" y="2208509"/>
                  <a:ext cx="618614" cy="618614"/>
                </a:xfrm>
                <a:prstGeom prst="decagon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9" name="Dodecagon 8"/>
                <p:cNvSpPr/>
                <p:nvPr/>
              </p:nvSpPr>
              <p:spPr>
                <a:xfrm>
                  <a:off x="7705514" y="2206216"/>
                  <a:ext cx="620906" cy="620906"/>
                </a:xfrm>
                <a:prstGeom prst="dodecagon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pic>
              <p:nvPicPr>
                <p:cNvPr id="2052" name="Picture 4" descr="Image result for nonagon"/>
                <p:cNvPicPr>
                  <a:picLocks noChangeAspect="1" noChangeArrowheads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6192072" y="2208509"/>
                  <a:ext cx="678349" cy="678349"/>
                </a:xfrm>
                <a:prstGeom prst="rect">
                  <a:avLst/>
                </a:prstGeom>
                <a:noFill/>
                <a:ln w="19050"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</p:grpSp>
          <p:grpSp>
            <p:nvGrpSpPr>
              <p:cNvPr id="15" name="Group 14"/>
              <p:cNvGrpSpPr/>
              <p:nvPr/>
            </p:nvGrpSpPr>
            <p:grpSpPr>
              <a:xfrm>
                <a:off x="5355690" y="456101"/>
                <a:ext cx="3895887" cy="624474"/>
                <a:chOff x="5366447" y="380302"/>
                <a:chExt cx="5509699" cy="883153"/>
              </a:xfrm>
            </p:grpSpPr>
            <p:sp>
              <p:nvSpPr>
                <p:cNvPr id="2" name="Regular Pentagon 1"/>
                <p:cNvSpPr/>
                <p:nvPr/>
              </p:nvSpPr>
              <p:spPr>
                <a:xfrm>
                  <a:off x="7735191" y="380302"/>
                  <a:ext cx="925457" cy="881387"/>
                </a:xfrm>
                <a:prstGeom prst="pentagon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4" name="Hexagon 3"/>
                <p:cNvSpPr/>
                <p:nvPr/>
              </p:nvSpPr>
              <p:spPr>
                <a:xfrm>
                  <a:off x="8789788" y="380302"/>
                  <a:ext cx="1022408" cy="881387"/>
                </a:xfrm>
                <a:prstGeom prst="hexagon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6" name="Heptagon 5"/>
                <p:cNvSpPr/>
                <p:nvPr/>
              </p:nvSpPr>
              <p:spPr>
                <a:xfrm>
                  <a:off x="9994759" y="380302"/>
                  <a:ext cx="881387" cy="881387"/>
                </a:xfrm>
                <a:prstGeom prst="heptagon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1" name="Isosceles Triangle 10"/>
                <p:cNvSpPr/>
                <p:nvPr/>
              </p:nvSpPr>
              <p:spPr>
                <a:xfrm>
                  <a:off x="5366447" y="380303"/>
                  <a:ext cx="1024456" cy="883152"/>
                </a:xfrm>
                <a:prstGeom prst="triangle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dirty="0"/>
                </a:p>
              </p:txBody>
            </p:sp>
            <p:sp>
              <p:nvSpPr>
                <p:cNvPr id="12" name="Rectangle 11"/>
                <p:cNvSpPr/>
                <p:nvPr/>
              </p:nvSpPr>
              <p:spPr>
                <a:xfrm>
                  <a:off x="6627246" y="380303"/>
                  <a:ext cx="881387" cy="881387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sp>
            <p:nvSpPr>
              <p:cNvPr id="17" name="TextBox 16"/>
              <p:cNvSpPr txBox="1"/>
              <p:nvPr/>
            </p:nvSpPr>
            <p:spPr>
              <a:xfrm>
                <a:off x="5300842" y="1076240"/>
                <a:ext cx="83163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GB" sz="1200" dirty="0">
                    <a:latin typeface="SassoonPrimaryInfant" pitchFamily="2" charset="0"/>
                  </a:rPr>
                  <a:t>equilateral</a:t>
                </a:r>
              </a:p>
              <a:p>
                <a:pPr algn="ctr"/>
                <a:r>
                  <a:rPr lang="en-GB" sz="1200" dirty="0">
                    <a:latin typeface="SassoonPrimaryInfant" pitchFamily="2" charset="0"/>
                  </a:rPr>
                  <a:t>triangle</a:t>
                </a:r>
              </a:p>
            </p:txBody>
          </p:sp>
          <p:sp>
            <p:nvSpPr>
              <p:cNvPr id="23" name="TextBox 22"/>
              <p:cNvSpPr txBox="1"/>
              <p:nvPr/>
            </p:nvSpPr>
            <p:spPr>
              <a:xfrm>
                <a:off x="6268231" y="1057385"/>
                <a:ext cx="58958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GB" sz="1200" dirty="0">
                    <a:latin typeface="SassoonPrimaryInfant" pitchFamily="2" charset="0"/>
                  </a:rPr>
                  <a:t>square</a:t>
                </a:r>
              </a:p>
            </p:txBody>
          </p:sp>
          <p:sp>
            <p:nvSpPr>
              <p:cNvPr id="24" name="TextBox 23"/>
              <p:cNvSpPr txBox="1"/>
              <p:nvPr/>
            </p:nvSpPr>
            <p:spPr>
              <a:xfrm>
                <a:off x="6988088" y="1057384"/>
                <a:ext cx="76335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GB" sz="1200" dirty="0">
                    <a:latin typeface="SassoonPrimaryInfant" pitchFamily="2" charset="0"/>
                  </a:rPr>
                  <a:t>pentagon</a:t>
                </a:r>
              </a:p>
            </p:txBody>
          </p:sp>
          <p:sp>
            <p:nvSpPr>
              <p:cNvPr id="25" name="TextBox 24"/>
              <p:cNvSpPr txBox="1"/>
              <p:nvPr/>
            </p:nvSpPr>
            <p:spPr>
              <a:xfrm>
                <a:off x="7820105" y="1082788"/>
                <a:ext cx="704039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GB" sz="1200" dirty="0">
                    <a:latin typeface="SassoonPrimaryInfant" pitchFamily="2" charset="0"/>
                  </a:rPr>
                  <a:t>hexagon</a:t>
                </a:r>
              </a:p>
            </p:txBody>
          </p:sp>
          <p:sp>
            <p:nvSpPr>
              <p:cNvPr id="26" name="TextBox 25"/>
              <p:cNvSpPr txBox="1"/>
              <p:nvPr/>
            </p:nvSpPr>
            <p:spPr>
              <a:xfrm>
                <a:off x="8599593" y="1076240"/>
                <a:ext cx="76335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GB" sz="1200" dirty="0">
                    <a:latin typeface="SassoonPrimaryInfant" pitchFamily="2" charset="0"/>
                  </a:rPr>
                  <a:t>heptagon</a:t>
                </a:r>
              </a:p>
            </p:txBody>
          </p:sp>
          <p:sp>
            <p:nvSpPr>
              <p:cNvPr id="27" name="TextBox 26"/>
              <p:cNvSpPr txBox="1"/>
              <p:nvPr/>
            </p:nvSpPr>
            <p:spPr>
              <a:xfrm>
                <a:off x="5582251" y="2888860"/>
                <a:ext cx="681597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GB" sz="1200" dirty="0">
                    <a:latin typeface="SassoonPrimaryInfant" pitchFamily="2" charset="0"/>
                  </a:rPr>
                  <a:t>octagon</a:t>
                </a:r>
              </a:p>
            </p:txBody>
          </p:sp>
          <p:sp>
            <p:nvSpPr>
              <p:cNvPr id="28" name="TextBox 27"/>
              <p:cNvSpPr txBox="1"/>
              <p:nvPr/>
            </p:nvSpPr>
            <p:spPr>
              <a:xfrm>
                <a:off x="6617070" y="2888860"/>
                <a:ext cx="723275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GB" sz="1200" dirty="0">
                    <a:latin typeface="SassoonPrimaryInfant" pitchFamily="2" charset="0"/>
                  </a:rPr>
                  <a:t>nonagon</a:t>
                </a:r>
              </a:p>
            </p:txBody>
          </p:sp>
          <p:sp>
            <p:nvSpPr>
              <p:cNvPr id="29" name="TextBox 28"/>
              <p:cNvSpPr txBox="1"/>
              <p:nvPr/>
            </p:nvSpPr>
            <p:spPr>
              <a:xfrm>
                <a:off x="7542376" y="2914263"/>
                <a:ext cx="702436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GB" sz="1200" dirty="0">
                    <a:latin typeface="SassoonPrimaryInfant" pitchFamily="2" charset="0"/>
                  </a:rPr>
                  <a:t>decagon</a:t>
                </a:r>
              </a:p>
            </p:txBody>
          </p:sp>
          <p:sp>
            <p:nvSpPr>
              <p:cNvPr id="30" name="TextBox 29"/>
              <p:cNvSpPr txBox="1"/>
              <p:nvPr/>
            </p:nvSpPr>
            <p:spPr>
              <a:xfrm>
                <a:off x="8378718" y="2911983"/>
                <a:ext cx="85953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GB" sz="1200" dirty="0">
                    <a:latin typeface="SassoonPrimaryInfant" pitchFamily="2" charset="0"/>
                  </a:rPr>
                  <a:t>dodecagon</a:t>
                </a:r>
              </a:p>
            </p:txBody>
          </p:sp>
          <p:grpSp>
            <p:nvGrpSpPr>
              <p:cNvPr id="19" name="Group 18"/>
              <p:cNvGrpSpPr/>
              <p:nvPr/>
            </p:nvGrpSpPr>
            <p:grpSpPr>
              <a:xfrm>
                <a:off x="5553796" y="596726"/>
                <a:ext cx="3571927" cy="505686"/>
                <a:chOff x="5553796" y="596726"/>
                <a:chExt cx="3571927" cy="505686"/>
              </a:xfrm>
            </p:grpSpPr>
            <p:sp>
              <p:nvSpPr>
                <p:cNvPr id="31" name="TextBox 30"/>
                <p:cNvSpPr txBox="1"/>
                <p:nvPr/>
              </p:nvSpPr>
              <p:spPr>
                <a:xfrm>
                  <a:off x="5553796" y="702302"/>
                  <a:ext cx="325730" cy="4001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en-GB" sz="2000" dirty="0">
                      <a:solidFill>
                        <a:srgbClr val="FF0000"/>
                      </a:solidFill>
                      <a:latin typeface="SassoonPrimaryInfant" pitchFamily="2" charset="0"/>
                    </a:rPr>
                    <a:t>3</a:t>
                  </a:r>
                </a:p>
              </p:txBody>
            </p:sp>
            <p:sp>
              <p:nvSpPr>
                <p:cNvPr id="32" name="TextBox 31"/>
                <p:cNvSpPr txBox="1"/>
                <p:nvPr/>
              </p:nvSpPr>
              <p:spPr>
                <a:xfrm>
                  <a:off x="6402558" y="596726"/>
                  <a:ext cx="325730" cy="4001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en-GB" sz="2000" dirty="0">
                      <a:solidFill>
                        <a:srgbClr val="FF0000"/>
                      </a:solidFill>
                      <a:latin typeface="SassoonPrimaryInfant" pitchFamily="2" charset="0"/>
                    </a:rPr>
                    <a:t>4</a:t>
                  </a:r>
                </a:p>
              </p:txBody>
            </p:sp>
            <p:sp>
              <p:nvSpPr>
                <p:cNvPr id="33" name="TextBox 32"/>
                <p:cNvSpPr txBox="1"/>
                <p:nvPr/>
              </p:nvSpPr>
              <p:spPr>
                <a:xfrm>
                  <a:off x="7194948" y="634185"/>
                  <a:ext cx="325730" cy="4001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en-GB" sz="2000" dirty="0">
                      <a:solidFill>
                        <a:srgbClr val="FF0000"/>
                      </a:solidFill>
                      <a:latin typeface="SassoonPrimaryInfant" pitchFamily="2" charset="0"/>
                    </a:rPr>
                    <a:t>5</a:t>
                  </a:r>
                </a:p>
              </p:txBody>
            </p:sp>
            <p:sp>
              <p:nvSpPr>
                <p:cNvPr id="34" name="TextBox 33"/>
                <p:cNvSpPr txBox="1"/>
                <p:nvPr/>
              </p:nvSpPr>
              <p:spPr>
                <a:xfrm>
                  <a:off x="7974926" y="596726"/>
                  <a:ext cx="325730" cy="4001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en-GB" sz="2000" dirty="0">
                      <a:solidFill>
                        <a:srgbClr val="FF0000"/>
                      </a:solidFill>
                      <a:latin typeface="SassoonPrimaryInfant" pitchFamily="2" charset="0"/>
                    </a:rPr>
                    <a:t>6</a:t>
                  </a:r>
                </a:p>
              </p:txBody>
            </p:sp>
            <p:sp>
              <p:nvSpPr>
                <p:cNvPr id="35" name="TextBox 34"/>
                <p:cNvSpPr txBox="1"/>
                <p:nvPr/>
              </p:nvSpPr>
              <p:spPr>
                <a:xfrm>
                  <a:off x="8799993" y="596726"/>
                  <a:ext cx="325730" cy="4001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en-GB" sz="2000" dirty="0">
                      <a:solidFill>
                        <a:srgbClr val="FF0000"/>
                      </a:solidFill>
                      <a:latin typeface="SassoonPrimaryInfant" pitchFamily="2" charset="0"/>
                    </a:rPr>
                    <a:t>7</a:t>
                  </a:r>
                </a:p>
              </p:txBody>
            </p:sp>
          </p:grpSp>
          <p:grpSp>
            <p:nvGrpSpPr>
              <p:cNvPr id="37" name="Group 36"/>
              <p:cNvGrpSpPr/>
              <p:nvPr/>
            </p:nvGrpSpPr>
            <p:grpSpPr>
              <a:xfrm>
                <a:off x="5784640" y="2315118"/>
                <a:ext cx="3236651" cy="459640"/>
                <a:chOff x="5543331" y="677569"/>
                <a:chExt cx="3236651" cy="459640"/>
              </a:xfrm>
            </p:grpSpPr>
            <p:sp>
              <p:nvSpPr>
                <p:cNvPr id="38" name="TextBox 37"/>
                <p:cNvSpPr txBox="1"/>
                <p:nvPr/>
              </p:nvSpPr>
              <p:spPr>
                <a:xfrm>
                  <a:off x="5543331" y="677569"/>
                  <a:ext cx="325731" cy="4001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en-GB" sz="2000" dirty="0">
                      <a:solidFill>
                        <a:srgbClr val="FF0000"/>
                      </a:solidFill>
                      <a:latin typeface="SassoonPrimaryInfant" pitchFamily="2" charset="0"/>
                    </a:rPr>
                    <a:t>8</a:t>
                  </a:r>
                </a:p>
              </p:txBody>
            </p:sp>
            <p:sp>
              <p:nvSpPr>
                <p:cNvPr id="39" name="TextBox 38"/>
                <p:cNvSpPr txBox="1"/>
                <p:nvPr/>
              </p:nvSpPr>
              <p:spPr>
                <a:xfrm>
                  <a:off x="6521578" y="737099"/>
                  <a:ext cx="325731" cy="4001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en-GB" sz="2000" dirty="0">
                      <a:solidFill>
                        <a:srgbClr val="FF0000"/>
                      </a:solidFill>
                      <a:latin typeface="SassoonPrimaryInfant" pitchFamily="2" charset="0"/>
                    </a:rPr>
                    <a:t>9</a:t>
                  </a:r>
                </a:p>
              </p:txBody>
            </p:sp>
            <p:sp>
              <p:nvSpPr>
                <p:cNvPr id="40" name="TextBox 39"/>
                <p:cNvSpPr txBox="1"/>
                <p:nvPr/>
              </p:nvSpPr>
              <p:spPr>
                <a:xfrm>
                  <a:off x="7372365" y="719209"/>
                  <a:ext cx="466795" cy="4001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en-GB" sz="2000" dirty="0">
                      <a:solidFill>
                        <a:srgbClr val="FF0000"/>
                      </a:solidFill>
                      <a:latin typeface="SassoonPrimaryInfant" pitchFamily="2" charset="0"/>
                    </a:rPr>
                    <a:t>10</a:t>
                  </a:r>
                </a:p>
              </p:txBody>
            </p:sp>
            <p:sp>
              <p:nvSpPr>
                <p:cNvPr id="41" name="TextBox 40"/>
                <p:cNvSpPr txBox="1"/>
                <p:nvPr/>
              </p:nvSpPr>
              <p:spPr>
                <a:xfrm>
                  <a:off x="8313187" y="707381"/>
                  <a:ext cx="466795" cy="4001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en-GB" sz="2000" dirty="0">
                      <a:solidFill>
                        <a:srgbClr val="FF0000"/>
                      </a:solidFill>
                      <a:latin typeface="SassoonPrimaryInfant" pitchFamily="2" charset="0"/>
                    </a:rPr>
                    <a:t>12</a:t>
                  </a:r>
                </a:p>
              </p:txBody>
            </p:sp>
          </p:grpSp>
        </p:grpSp>
        <p:sp>
          <p:nvSpPr>
            <p:cNvPr id="42" name="Rectangle 41"/>
            <p:cNvSpPr/>
            <p:nvPr/>
          </p:nvSpPr>
          <p:spPr>
            <a:xfrm rot="5400000">
              <a:off x="2951199" y="1532205"/>
              <a:ext cx="3017518" cy="329085"/>
            </a:xfrm>
            <a:prstGeom prst="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>
                  <a:solidFill>
                    <a:schemeClr val="tx1"/>
                  </a:solidFill>
                  <a:latin typeface="SassoonPrimaryInfant" pitchFamily="2" charset="0"/>
                </a:rPr>
                <a:t>Regular Polygons</a:t>
              </a:r>
            </a:p>
          </p:txBody>
        </p:sp>
      </p:grpSp>
      <p:grpSp>
        <p:nvGrpSpPr>
          <p:cNvPr id="43" name="Group 42"/>
          <p:cNvGrpSpPr/>
          <p:nvPr/>
        </p:nvGrpSpPr>
        <p:grpSpPr>
          <a:xfrm>
            <a:off x="5244924" y="187987"/>
            <a:ext cx="4436720" cy="3017518"/>
            <a:chOff x="187780" y="187989"/>
            <a:chExt cx="4436720" cy="3017518"/>
          </a:xfrm>
        </p:grpSpPr>
        <p:grpSp>
          <p:nvGrpSpPr>
            <p:cNvPr id="44" name="Group 43"/>
            <p:cNvGrpSpPr/>
            <p:nvPr/>
          </p:nvGrpSpPr>
          <p:grpSpPr>
            <a:xfrm>
              <a:off x="187780" y="329166"/>
              <a:ext cx="4062102" cy="2735161"/>
              <a:chOff x="5300842" y="456101"/>
              <a:chExt cx="4062102" cy="2735161"/>
            </a:xfrm>
          </p:grpSpPr>
          <p:grpSp>
            <p:nvGrpSpPr>
              <p:cNvPr id="46" name="Group 45"/>
              <p:cNvGrpSpPr/>
              <p:nvPr/>
            </p:nvGrpSpPr>
            <p:grpSpPr>
              <a:xfrm>
                <a:off x="5538360" y="2116716"/>
                <a:ext cx="3638905" cy="853663"/>
                <a:chOff x="5425051" y="2206216"/>
                <a:chExt cx="2901369" cy="680642"/>
              </a:xfrm>
            </p:grpSpPr>
            <p:sp>
              <p:nvSpPr>
                <p:cNvPr id="74" name="Octagon 73"/>
                <p:cNvSpPr/>
                <p:nvPr/>
              </p:nvSpPr>
              <p:spPr>
                <a:xfrm>
                  <a:off x="5425051" y="2208509"/>
                  <a:ext cx="618614" cy="618614"/>
                </a:xfrm>
                <a:prstGeom prst="octagon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75" name="Decagon 74"/>
                <p:cNvSpPr/>
                <p:nvPr/>
              </p:nvSpPr>
              <p:spPr>
                <a:xfrm>
                  <a:off x="6978660" y="2208509"/>
                  <a:ext cx="618614" cy="618614"/>
                </a:xfrm>
                <a:prstGeom prst="decagon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76" name="Dodecagon 75"/>
                <p:cNvSpPr/>
                <p:nvPr/>
              </p:nvSpPr>
              <p:spPr>
                <a:xfrm>
                  <a:off x="7705514" y="2206216"/>
                  <a:ext cx="620906" cy="620906"/>
                </a:xfrm>
                <a:prstGeom prst="dodecagon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pic>
              <p:nvPicPr>
                <p:cNvPr id="77" name="Picture 4" descr="Image result for nonagon"/>
                <p:cNvPicPr>
                  <a:picLocks noChangeAspect="1" noChangeArrowheads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6192072" y="2208509"/>
                  <a:ext cx="678349" cy="678349"/>
                </a:xfrm>
                <a:prstGeom prst="rect">
                  <a:avLst/>
                </a:prstGeom>
                <a:noFill/>
                <a:ln w="19050"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</p:grpSp>
          <p:grpSp>
            <p:nvGrpSpPr>
              <p:cNvPr id="47" name="Group 46"/>
              <p:cNvGrpSpPr/>
              <p:nvPr/>
            </p:nvGrpSpPr>
            <p:grpSpPr>
              <a:xfrm>
                <a:off x="5355690" y="456101"/>
                <a:ext cx="3895887" cy="624474"/>
                <a:chOff x="5366447" y="380302"/>
                <a:chExt cx="5509699" cy="883153"/>
              </a:xfrm>
            </p:grpSpPr>
            <p:sp>
              <p:nvSpPr>
                <p:cNvPr id="69" name="Regular Pentagon 68"/>
                <p:cNvSpPr/>
                <p:nvPr/>
              </p:nvSpPr>
              <p:spPr>
                <a:xfrm>
                  <a:off x="7735191" y="380302"/>
                  <a:ext cx="925457" cy="881387"/>
                </a:xfrm>
                <a:prstGeom prst="pentagon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70" name="Hexagon 69"/>
                <p:cNvSpPr/>
                <p:nvPr/>
              </p:nvSpPr>
              <p:spPr>
                <a:xfrm>
                  <a:off x="8789788" y="380302"/>
                  <a:ext cx="1022408" cy="881387"/>
                </a:xfrm>
                <a:prstGeom prst="hexagon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71" name="Heptagon 70"/>
                <p:cNvSpPr/>
                <p:nvPr/>
              </p:nvSpPr>
              <p:spPr>
                <a:xfrm>
                  <a:off x="9994759" y="380302"/>
                  <a:ext cx="881387" cy="881387"/>
                </a:xfrm>
                <a:prstGeom prst="heptagon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72" name="Isosceles Triangle 71"/>
                <p:cNvSpPr/>
                <p:nvPr/>
              </p:nvSpPr>
              <p:spPr>
                <a:xfrm>
                  <a:off x="5366447" y="380303"/>
                  <a:ext cx="1024456" cy="883152"/>
                </a:xfrm>
                <a:prstGeom prst="triangle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dirty="0"/>
                </a:p>
              </p:txBody>
            </p:sp>
            <p:sp>
              <p:nvSpPr>
                <p:cNvPr id="73" name="Rectangle 72"/>
                <p:cNvSpPr/>
                <p:nvPr/>
              </p:nvSpPr>
              <p:spPr>
                <a:xfrm>
                  <a:off x="6627246" y="380303"/>
                  <a:ext cx="881387" cy="881387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sp>
            <p:nvSpPr>
              <p:cNvPr id="48" name="TextBox 47"/>
              <p:cNvSpPr txBox="1"/>
              <p:nvPr/>
            </p:nvSpPr>
            <p:spPr>
              <a:xfrm>
                <a:off x="5300842" y="1076240"/>
                <a:ext cx="83163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GB" sz="1200" dirty="0">
                    <a:latin typeface="SassoonPrimaryInfant" pitchFamily="2" charset="0"/>
                  </a:rPr>
                  <a:t>equilateral</a:t>
                </a:r>
              </a:p>
              <a:p>
                <a:pPr algn="ctr"/>
                <a:r>
                  <a:rPr lang="en-GB" sz="1200" dirty="0">
                    <a:latin typeface="SassoonPrimaryInfant" pitchFamily="2" charset="0"/>
                  </a:rPr>
                  <a:t>triangle</a:t>
                </a:r>
              </a:p>
            </p:txBody>
          </p:sp>
          <p:sp>
            <p:nvSpPr>
              <p:cNvPr id="49" name="TextBox 48"/>
              <p:cNvSpPr txBox="1"/>
              <p:nvPr/>
            </p:nvSpPr>
            <p:spPr>
              <a:xfrm>
                <a:off x="6268231" y="1057385"/>
                <a:ext cx="58958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GB" sz="1200" dirty="0">
                    <a:latin typeface="SassoonPrimaryInfant" pitchFamily="2" charset="0"/>
                  </a:rPr>
                  <a:t>square</a:t>
                </a:r>
              </a:p>
            </p:txBody>
          </p:sp>
          <p:sp>
            <p:nvSpPr>
              <p:cNvPr id="51" name="TextBox 50"/>
              <p:cNvSpPr txBox="1"/>
              <p:nvPr/>
            </p:nvSpPr>
            <p:spPr>
              <a:xfrm>
                <a:off x="6988088" y="1057384"/>
                <a:ext cx="76335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GB" sz="1200" dirty="0">
                    <a:latin typeface="SassoonPrimaryInfant" pitchFamily="2" charset="0"/>
                  </a:rPr>
                  <a:t>pentagon</a:t>
                </a:r>
              </a:p>
            </p:txBody>
          </p:sp>
          <p:sp>
            <p:nvSpPr>
              <p:cNvPr id="52" name="TextBox 51"/>
              <p:cNvSpPr txBox="1"/>
              <p:nvPr/>
            </p:nvSpPr>
            <p:spPr>
              <a:xfrm>
                <a:off x="7820105" y="1082788"/>
                <a:ext cx="704039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GB" sz="1200" dirty="0">
                    <a:latin typeface="SassoonPrimaryInfant" pitchFamily="2" charset="0"/>
                  </a:rPr>
                  <a:t>hexagon</a:t>
                </a:r>
              </a:p>
            </p:txBody>
          </p:sp>
          <p:sp>
            <p:nvSpPr>
              <p:cNvPr id="53" name="TextBox 52"/>
              <p:cNvSpPr txBox="1"/>
              <p:nvPr/>
            </p:nvSpPr>
            <p:spPr>
              <a:xfrm>
                <a:off x="8599593" y="1076240"/>
                <a:ext cx="76335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GB" sz="1200" dirty="0">
                    <a:latin typeface="SassoonPrimaryInfant" pitchFamily="2" charset="0"/>
                  </a:rPr>
                  <a:t>heptagon</a:t>
                </a:r>
              </a:p>
            </p:txBody>
          </p:sp>
          <p:sp>
            <p:nvSpPr>
              <p:cNvPr id="54" name="TextBox 53"/>
              <p:cNvSpPr txBox="1"/>
              <p:nvPr/>
            </p:nvSpPr>
            <p:spPr>
              <a:xfrm>
                <a:off x="5582251" y="2888860"/>
                <a:ext cx="681597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GB" sz="1200" dirty="0">
                    <a:latin typeface="SassoonPrimaryInfant" pitchFamily="2" charset="0"/>
                  </a:rPr>
                  <a:t>octagon</a:t>
                </a:r>
              </a:p>
            </p:txBody>
          </p:sp>
          <p:sp>
            <p:nvSpPr>
              <p:cNvPr id="55" name="TextBox 54"/>
              <p:cNvSpPr txBox="1"/>
              <p:nvPr/>
            </p:nvSpPr>
            <p:spPr>
              <a:xfrm>
                <a:off x="6617070" y="2888860"/>
                <a:ext cx="723275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GB" sz="1200" dirty="0">
                    <a:latin typeface="SassoonPrimaryInfant" pitchFamily="2" charset="0"/>
                  </a:rPr>
                  <a:t>nonagon</a:t>
                </a:r>
              </a:p>
            </p:txBody>
          </p:sp>
          <p:sp>
            <p:nvSpPr>
              <p:cNvPr id="56" name="TextBox 55"/>
              <p:cNvSpPr txBox="1"/>
              <p:nvPr/>
            </p:nvSpPr>
            <p:spPr>
              <a:xfrm>
                <a:off x="7542376" y="2914263"/>
                <a:ext cx="702436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GB" sz="1200" dirty="0">
                    <a:latin typeface="SassoonPrimaryInfant" pitchFamily="2" charset="0"/>
                  </a:rPr>
                  <a:t>decagon</a:t>
                </a:r>
              </a:p>
            </p:txBody>
          </p:sp>
          <p:sp>
            <p:nvSpPr>
              <p:cNvPr id="57" name="TextBox 56"/>
              <p:cNvSpPr txBox="1"/>
              <p:nvPr/>
            </p:nvSpPr>
            <p:spPr>
              <a:xfrm>
                <a:off x="8378718" y="2911983"/>
                <a:ext cx="85953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GB" sz="1200" dirty="0">
                    <a:latin typeface="SassoonPrimaryInfant" pitchFamily="2" charset="0"/>
                  </a:rPr>
                  <a:t>dodecagon</a:t>
                </a:r>
              </a:p>
            </p:txBody>
          </p:sp>
          <p:grpSp>
            <p:nvGrpSpPr>
              <p:cNvPr id="58" name="Group 57"/>
              <p:cNvGrpSpPr/>
              <p:nvPr/>
            </p:nvGrpSpPr>
            <p:grpSpPr>
              <a:xfrm>
                <a:off x="5553796" y="596726"/>
                <a:ext cx="3571927" cy="505686"/>
                <a:chOff x="5553796" y="596726"/>
                <a:chExt cx="3571927" cy="505686"/>
              </a:xfrm>
            </p:grpSpPr>
            <p:sp>
              <p:nvSpPr>
                <p:cNvPr id="64" name="TextBox 63"/>
                <p:cNvSpPr txBox="1"/>
                <p:nvPr/>
              </p:nvSpPr>
              <p:spPr>
                <a:xfrm>
                  <a:off x="5553796" y="702302"/>
                  <a:ext cx="325730" cy="4001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en-GB" sz="2000" dirty="0">
                      <a:solidFill>
                        <a:srgbClr val="FF0000"/>
                      </a:solidFill>
                      <a:latin typeface="SassoonPrimaryInfant" pitchFamily="2" charset="0"/>
                    </a:rPr>
                    <a:t>3</a:t>
                  </a:r>
                </a:p>
              </p:txBody>
            </p:sp>
            <p:sp>
              <p:nvSpPr>
                <p:cNvPr id="65" name="TextBox 64"/>
                <p:cNvSpPr txBox="1"/>
                <p:nvPr/>
              </p:nvSpPr>
              <p:spPr>
                <a:xfrm>
                  <a:off x="6402558" y="596726"/>
                  <a:ext cx="325730" cy="4001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en-GB" sz="2000" dirty="0">
                      <a:solidFill>
                        <a:srgbClr val="FF0000"/>
                      </a:solidFill>
                      <a:latin typeface="SassoonPrimaryInfant" pitchFamily="2" charset="0"/>
                    </a:rPr>
                    <a:t>4</a:t>
                  </a:r>
                </a:p>
              </p:txBody>
            </p:sp>
            <p:sp>
              <p:nvSpPr>
                <p:cNvPr id="66" name="TextBox 65"/>
                <p:cNvSpPr txBox="1"/>
                <p:nvPr/>
              </p:nvSpPr>
              <p:spPr>
                <a:xfrm>
                  <a:off x="7194948" y="634185"/>
                  <a:ext cx="325730" cy="4001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en-GB" sz="2000" dirty="0">
                      <a:solidFill>
                        <a:srgbClr val="FF0000"/>
                      </a:solidFill>
                      <a:latin typeface="SassoonPrimaryInfant" pitchFamily="2" charset="0"/>
                    </a:rPr>
                    <a:t>5</a:t>
                  </a:r>
                </a:p>
              </p:txBody>
            </p:sp>
            <p:sp>
              <p:nvSpPr>
                <p:cNvPr id="67" name="TextBox 66"/>
                <p:cNvSpPr txBox="1"/>
                <p:nvPr/>
              </p:nvSpPr>
              <p:spPr>
                <a:xfrm>
                  <a:off x="7974926" y="596726"/>
                  <a:ext cx="325730" cy="4001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en-GB" sz="2000" dirty="0">
                      <a:solidFill>
                        <a:srgbClr val="FF0000"/>
                      </a:solidFill>
                      <a:latin typeface="SassoonPrimaryInfant" pitchFamily="2" charset="0"/>
                    </a:rPr>
                    <a:t>6</a:t>
                  </a:r>
                </a:p>
              </p:txBody>
            </p:sp>
            <p:sp>
              <p:nvSpPr>
                <p:cNvPr id="68" name="TextBox 67"/>
                <p:cNvSpPr txBox="1"/>
                <p:nvPr/>
              </p:nvSpPr>
              <p:spPr>
                <a:xfrm>
                  <a:off x="8799993" y="596726"/>
                  <a:ext cx="325730" cy="4001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en-GB" sz="2000" dirty="0">
                      <a:solidFill>
                        <a:srgbClr val="FF0000"/>
                      </a:solidFill>
                      <a:latin typeface="SassoonPrimaryInfant" pitchFamily="2" charset="0"/>
                    </a:rPr>
                    <a:t>7</a:t>
                  </a:r>
                </a:p>
              </p:txBody>
            </p:sp>
          </p:grpSp>
          <p:grpSp>
            <p:nvGrpSpPr>
              <p:cNvPr id="59" name="Group 58"/>
              <p:cNvGrpSpPr/>
              <p:nvPr/>
            </p:nvGrpSpPr>
            <p:grpSpPr>
              <a:xfrm>
                <a:off x="5784640" y="2315118"/>
                <a:ext cx="3236651" cy="459640"/>
                <a:chOff x="5543331" y="677569"/>
                <a:chExt cx="3236651" cy="459640"/>
              </a:xfrm>
            </p:grpSpPr>
            <p:sp>
              <p:nvSpPr>
                <p:cNvPr id="60" name="TextBox 59"/>
                <p:cNvSpPr txBox="1"/>
                <p:nvPr/>
              </p:nvSpPr>
              <p:spPr>
                <a:xfrm>
                  <a:off x="5543331" y="677569"/>
                  <a:ext cx="325731" cy="4001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en-GB" sz="2000" dirty="0">
                      <a:solidFill>
                        <a:srgbClr val="FF0000"/>
                      </a:solidFill>
                      <a:latin typeface="SassoonPrimaryInfant" pitchFamily="2" charset="0"/>
                    </a:rPr>
                    <a:t>8</a:t>
                  </a:r>
                </a:p>
              </p:txBody>
            </p:sp>
            <p:sp>
              <p:nvSpPr>
                <p:cNvPr id="61" name="TextBox 60"/>
                <p:cNvSpPr txBox="1"/>
                <p:nvPr/>
              </p:nvSpPr>
              <p:spPr>
                <a:xfrm>
                  <a:off x="6521578" y="737099"/>
                  <a:ext cx="325731" cy="4001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en-GB" sz="2000" dirty="0">
                      <a:solidFill>
                        <a:srgbClr val="FF0000"/>
                      </a:solidFill>
                      <a:latin typeface="SassoonPrimaryInfant" pitchFamily="2" charset="0"/>
                    </a:rPr>
                    <a:t>9</a:t>
                  </a:r>
                </a:p>
              </p:txBody>
            </p:sp>
            <p:sp>
              <p:nvSpPr>
                <p:cNvPr id="62" name="TextBox 61"/>
                <p:cNvSpPr txBox="1"/>
                <p:nvPr/>
              </p:nvSpPr>
              <p:spPr>
                <a:xfrm>
                  <a:off x="7372365" y="719209"/>
                  <a:ext cx="466795" cy="4001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en-GB" sz="2000" dirty="0">
                      <a:solidFill>
                        <a:srgbClr val="FF0000"/>
                      </a:solidFill>
                      <a:latin typeface="SassoonPrimaryInfant" pitchFamily="2" charset="0"/>
                    </a:rPr>
                    <a:t>10</a:t>
                  </a:r>
                </a:p>
              </p:txBody>
            </p:sp>
            <p:sp>
              <p:nvSpPr>
                <p:cNvPr id="63" name="TextBox 62"/>
                <p:cNvSpPr txBox="1"/>
                <p:nvPr/>
              </p:nvSpPr>
              <p:spPr>
                <a:xfrm>
                  <a:off x="8313187" y="707381"/>
                  <a:ext cx="466795" cy="4001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en-GB" sz="2000" dirty="0">
                      <a:solidFill>
                        <a:srgbClr val="FF0000"/>
                      </a:solidFill>
                      <a:latin typeface="SassoonPrimaryInfant" pitchFamily="2" charset="0"/>
                    </a:rPr>
                    <a:t>12</a:t>
                  </a:r>
                </a:p>
              </p:txBody>
            </p:sp>
          </p:grpSp>
        </p:grpSp>
        <p:sp>
          <p:nvSpPr>
            <p:cNvPr id="45" name="Rectangle 44"/>
            <p:cNvSpPr/>
            <p:nvPr/>
          </p:nvSpPr>
          <p:spPr>
            <a:xfrm rot="5400000">
              <a:off x="2951199" y="1532205"/>
              <a:ext cx="3017518" cy="329085"/>
            </a:xfrm>
            <a:prstGeom prst="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>
                  <a:solidFill>
                    <a:schemeClr val="tx1"/>
                  </a:solidFill>
                  <a:latin typeface="SassoonPrimaryInfant" pitchFamily="2" charset="0"/>
                </a:rPr>
                <a:t>Regular Polygons</a:t>
              </a:r>
            </a:p>
          </p:txBody>
        </p:sp>
      </p:grpSp>
      <p:grpSp>
        <p:nvGrpSpPr>
          <p:cNvPr id="78" name="Group 77"/>
          <p:cNvGrpSpPr/>
          <p:nvPr/>
        </p:nvGrpSpPr>
        <p:grpSpPr>
          <a:xfrm>
            <a:off x="187353" y="3588916"/>
            <a:ext cx="4436720" cy="3017518"/>
            <a:chOff x="187780" y="187989"/>
            <a:chExt cx="4436720" cy="3017518"/>
          </a:xfrm>
        </p:grpSpPr>
        <p:grpSp>
          <p:nvGrpSpPr>
            <p:cNvPr id="79" name="Group 78"/>
            <p:cNvGrpSpPr/>
            <p:nvPr/>
          </p:nvGrpSpPr>
          <p:grpSpPr>
            <a:xfrm>
              <a:off x="187780" y="329166"/>
              <a:ext cx="4062102" cy="2735161"/>
              <a:chOff x="5300842" y="456101"/>
              <a:chExt cx="4062102" cy="2735161"/>
            </a:xfrm>
          </p:grpSpPr>
          <p:grpSp>
            <p:nvGrpSpPr>
              <p:cNvPr id="81" name="Group 80"/>
              <p:cNvGrpSpPr/>
              <p:nvPr/>
            </p:nvGrpSpPr>
            <p:grpSpPr>
              <a:xfrm>
                <a:off x="5538360" y="2116716"/>
                <a:ext cx="3638905" cy="853663"/>
                <a:chOff x="5425051" y="2206216"/>
                <a:chExt cx="2901369" cy="680642"/>
              </a:xfrm>
            </p:grpSpPr>
            <p:sp>
              <p:nvSpPr>
                <p:cNvPr id="108" name="Octagon 107"/>
                <p:cNvSpPr/>
                <p:nvPr/>
              </p:nvSpPr>
              <p:spPr>
                <a:xfrm>
                  <a:off x="5425051" y="2208509"/>
                  <a:ext cx="618614" cy="618614"/>
                </a:xfrm>
                <a:prstGeom prst="octagon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09" name="Decagon 108"/>
                <p:cNvSpPr/>
                <p:nvPr/>
              </p:nvSpPr>
              <p:spPr>
                <a:xfrm>
                  <a:off x="6978660" y="2208509"/>
                  <a:ext cx="618614" cy="618614"/>
                </a:xfrm>
                <a:prstGeom prst="decagon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10" name="Dodecagon 109"/>
                <p:cNvSpPr/>
                <p:nvPr/>
              </p:nvSpPr>
              <p:spPr>
                <a:xfrm>
                  <a:off x="7705514" y="2206216"/>
                  <a:ext cx="620906" cy="620906"/>
                </a:xfrm>
                <a:prstGeom prst="dodecagon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pic>
              <p:nvPicPr>
                <p:cNvPr id="111" name="Picture 4" descr="Image result for nonagon"/>
                <p:cNvPicPr>
                  <a:picLocks noChangeAspect="1" noChangeArrowheads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6192072" y="2208509"/>
                  <a:ext cx="678349" cy="678349"/>
                </a:xfrm>
                <a:prstGeom prst="rect">
                  <a:avLst/>
                </a:prstGeom>
                <a:noFill/>
                <a:ln w="19050"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</p:grpSp>
          <p:grpSp>
            <p:nvGrpSpPr>
              <p:cNvPr id="82" name="Group 81"/>
              <p:cNvGrpSpPr/>
              <p:nvPr/>
            </p:nvGrpSpPr>
            <p:grpSpPr>
              <a:xfrm>
                <a:off x="5355690" y="456101"/>
                <a:ext cx="3895887" cy="624474"/>
                <a:chOff x="5366447" y="380302"/>
                <a:chExt cx="5509699" cy="883153"/>
              </a:xfrm>
            </p:grpSpPr>
            <p:sp>
              <p:nvSpPr>
                <p:cNvPr id="103" name="Regular Pentagon 102"/>
                <p:cNvSpPr/>
                <p:nvPr/>
              </p:nvSpPr>
              <p:spPr>
                <a:xfrm>
                  <a:off x="7735191" y="380302"/>
                  <a:ext cx="925457" cy="881387"/>
                </a:xfrm>
                <a:prstGeom prst="pentagon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04" name="Hexagon 103"/>
                <p:cNvSpPr/>
                <p:nvPr/>
              </p:nvSpPr>
              <p:spPr>
                <a:xfrm>
                  <a:off x="8789788" y="380302"/>
                  <a:ext cx="1022408" cy="881387"/>
                </a:xfrm>
                <a:prstGeom prst="hexagon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05" name="Heptagon 104"/>
                <p:cNvSpPr/>
                <p:nvPr/>
              </p:nvSpPr>
              <p:spPr>
                <a:xfrm>
                  <a:off x="9994759" y="380302"/>
                  <a:ext cx="881387" cy="881387"/>
                </a:xfrm>
                <a:prstGeom prst="heptagon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06" name="Isosceles Triangle 105"/>
                <p:cNvSpPr/>
                <p:nvPr/>
              </p:nvSpPr>
              <p:spPr>
                <a:xfrm>
                  <a:off x="5366447" y="380303"/>
                  <a:ext cx="1024456" cy="883152"/>
                </a:xfrm>
                <a:prstGeom prst="triangle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dirty="0"/>
                </a:p>
              </p:txBody>
            </p:sp>
            <p:sp>
              <p:nvSpPr>
                <p:cNvPr id="107" name="Rectangle 106"/>
                <p:cNvSpPr/>
                <p:nvPr/>
              </p:nvSpPr>
              <p:spPr>
                <a:xfrm>
                  <a:off x="6627246" y="380303"/>
                  <a:ext cx="881387" cy="881387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sp>
            <p:nvSpPr>
              <p:cNvPr id="83" name="TextBox 82"/>
              <p:cNvSpPr txBox="1"/>
              <p:nvPr/>
            </p:nvSpPr>
            <p:spPr>
              <a:xfrm>
                <a:off x="5300842" y="1076240"/>
                <a:ext cx="83163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GB" sz="1200" dirty="0">
                    <a:latin typeface="SassoonPrimaryInfant" pitchFamily="2" charset="0"/>
                  </a:rPr>
                  <a:t>equilateral</a:t>
                </a:r>
              </a:p>
              <a:p>
                <a:pPr algn="ctr"/>
                <a:r>
                  <a:rPr lang="en-GB" sz="1200" dirty="0">
                    <a:latin typeface="SassoonPrimaryInfant" pitchFamily="2" charset="0"/>
                  </a:rPr>
                  <a:t>triangle</a:t>
                </a:r>
              </a:p>
            </p:txBody>
          </p:sp>
          <p:sp>
            <p:nvSpPr>
              <p:cNvPr id="84" name="TextBox 83"/>
              <p:cNvSpPr txBox="1"/>
              <p:nvPr/>
            </p:nvSpPr>
            <p:spPr>
              <a:xfrm>
                <a:off x="6268231" y="1057385"/>
                <a:ext cx="58958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GB" sz="1200" dirty="0">
                    <a:latin typeface="SassoonPrimaryInfant" pitchFamily="2" charset="0"/>
                  </a:rPr>
                  <a:t>square</a:t>
                </a:r>
              </a:p>
            </p:txBody>
          </p:sp>
          <p:sp>
            <p:nvSpPr>
              <p:cNvPr id="85" name="TextBox 84"/>
              <p:cNvSpPr txBox="1"/>
              <p:nvPr/>
            </p:nvSpPr>
            <p:spPr>
              <a:xfrm>
                <a:off x="6988088" y="1057384"/>
                <a:ext cx="76335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GB" sz="1200" dirty="0">
                    <a:latin typeface="SassoonPrimaryInfant" pitchFamily="2" charset="0"/>
                  </a:rPr>
                  <a:t>pentagon</a:t>
                </a:r>
              </a:p>
            </p:txBody>
          </p:sp>
          <p:sp>
            <p:nvSpPr>
              <p:cNvPr id="86" name="TextBox 85"/>
              <p:cNvSpPr txBox="1"/>
              <p:nvPr/>
            </p:nvSpPr>
            <p:spPr>
              <a:xfrm>
                <a:off x="7820105" y="1082788"/>
                <a:ext cx="704039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GB" sz="1200" dirty="0">
                    <a:latin typeface="SassoonPrimaryInfant" pitchFamily="2" charset="0"/>
                  </a:rPr>
                  <a:t>hexagon</a:t>
                </a:r>
              </a:p>
            </p:txBody>
          </p:sp>
          <p:sp>
            <p:nvSpPr>
              <p:cNvPr id="87" name="TextBox 86"/>
              <p:cNvSpPr txBox="1"/>
              <p:nvPr/>
            </p:nvSpPr>
            <p:spPr>
              <a:xfrm>
                <a:off x="8599593" y="1076240"/>
                <a:ext cx="76335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GB" sz="1200" dirty="0">
                    <a:latin typeface="SassoonPrimaryInfant" pitchFamily="2" charset="0"/>
                  </a:rPr>
                  <a:t>heptagon</a:t>
                </a:r>
              </a:p>
            </p:txBody>
          </p:sp>
          <p:sp>
            <p:nvSpPr>
              <p:cNvPr id="88" name="TextBox 87"/>
              <p:cNvSpPr txBox="1"/>
              <p:nvPr/>
            </p:nvSpPr>
            <p:spPr>
              <a:xfrm>
                <a:off x="5582251" y="2888860"/>
                <a:ext cx="681597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GB" sz="1200" dirty="0">
                    <a:latin typeface="SassoonPrimaryInfant" pitchFamily="2" charset="0"/>
                  </a:rPr>
                  <a:t>octagon</a:t>
                </a:r>
              </a:p>
            </p:txBody>
          </p:sp>
          <p:sp>
            <p:nvSpPr>
              <p:cNvPr id="89" name="TextBox 88"/>
              <p:cNvSpPr txBox="1"/>
              <p:nvPr/>
            </p:nvSpPr>
            <p:spPr>
              <a:xfrm>
                <a:off x="6617070" y="2888860"/>
                <a:ext cx="723275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GB" sz="1200" dirty="0">
                    <a:latin typeface="SassoonPrimaryInfant" pitchFamily="2" charset="0"/>
                  </a:rPr>
                  <a:t>nonagon</a:t>
                </a:r>
              </a:p>
            </p:txBody>
          </p:sp>
          <p:sp>
            <p:nvSpPr>
              <p:cNvPr id="90" name="TextBox 89"/>
              <p:cNvSpPr txBox="1"/>
              <p:nvPr/>
            </p:nvSpPr>
            <p:spPr>
              <a:xfrm>
                <a:off x="7542376" y="2914263"/>
                <a:ext cx="702436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GB" sz="1200" dirty="0">
                    <a:latin typeface="SassoonPrimaryInfant" pitchFamily="2" charset="0"/>
                  </a:rPr>
                  <a:t>decagon</a:t>
                </a:r>
              </a:p>
            </p:txBody>
          </p:sp>
          <p:sp>
            <p:nvSpPr>
              <p:cNvPr id="91" name="TextBox 90"/>
              <p:cNvSpPr txBox="1"/>
              <p:nvPr/>
            </p:nvSpPr>
            <p:spPr>
              <a:xfrm>
                <a:off x="8378718" y="2911983"/>
                <a:ext cx="85953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GB" sz="1200" dirty="0">
                    <a:latin typeface="SassoonPrimaryInfant" pitchFamily="2" charset="0"/>
                  </a:rPr>
                  <a:t>dodecagon</a:t>
                </a:r>
              </a:p>
            </p:txBody>
          </p:sp>
          <p:grpSp>
            <p:nvGrpSpPr>
              <p:cNvPr id="92" name="Group 91"/>
              <p:cNvGrpSpPr/>
              <p:nvPr/>
            </p:nvGrpSpPr>
            <p:grpSpPr>
              <a:xfrm>
                <a:off x="5553796" y="596726"/>
                <a:ext cx="3571927" cy="505686"/>
                <a:chOff x="5553796" y="596726"/>
                <a:chExt cx="3571927" cy="505686"/>
              </a:xfrm>
            </p:grpSpPr>
            <p:sp>
              <p:nvSpPr>
                <p:cNvPr id="98" name="TextBox 97"/>
                <p:cNvSpPr txBox="1"/>
                <p:nvPr/>
              </p:nvSpPr>
              <p:spPr>
                <a:xfrm>
                  <a:off x="5553796" y="702302"/>
                  <a:ext cx="325730" cy="4001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en-GB" sz="2000" dirty="0">
                      <a:solidFill>
                        <a:srgbClr val="FF0000"/>
                      </a:solidFill>
                      <a:latin typeface="SassoonPrimaryInfant" pitchFamily="2" charset="0"/>
                    </a:rPr>
                    <a:t>3</a:t>
                  </a:r>
                </a:p>
              </p:txBody>
            </p:sp>
            <p:sp>
              <p:nvSpPr>
                <p:cNvPr id="99" name="TextBox 98"/>
                <p:cNvSpPr txBox="1"/>
                <p:nvPr/>
              </p:nvSpPr>
              <p:spPr>
                <a:xfrm>
                  <a:off x="6402558" y="596726"/>
                  <a:ext cx="325730" cy="4001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en-GB" sz="2000" dirty="0">
                      <a:solidFill>
                        <a:srgbClr val="FF0000"/>
                      </a:solidFill>
                      <a:latin typeface="SassoonPrimaryInfant" pitchFamily="2" charset="0"/>
                    </a:rPr>
                    <a:t>4</a:t>
                  </a:r>
                </a:p>
              </p:txBody>
            </p:sp>
            <p:sp>
              <p:nvSpPr>
                <p:cNvPr id="100" name="TextBox 99"/>
                <p:cNvSpPr txBox="1"/>
                <p:nvPr/>
              </p:nvSpPr>
              <p:spPr>
                <a:xfrm>
                  <a:off x="7194948" y="634185"/>
                  <a:ext cx="325730" cy="4001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en-GB" sz="2000" dirty="0">
                      <a:solidFill>
                        <a:srgbClr val="FF0000"/>
                      </a:solidFill>
                      <a:latin typeface="SassoonPrimaryInfant" pitchFamily="2" charset="0"/>
                    </a:rPr>
                    <a:t>5</a:t>
                  </a:r>
                </a:p>
              </p:txBody>
            </p:sp>
            <p:sp>
              <p:nvSpPr>
                <p:cNvPr id="101" name="TextBox 100"/>
                <p:cNvSpPr txBox="1"/>
                <p:nvPr/>
              </p:nvSpPr>
              <p:spPr>
                <a:xfrm>
                  <a:off x="7974926" y="596726"/>
                  <a:ext cx="325730" cy="4001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en-GB" sz="2000" dirty="0">
                      <a:solidFill>
                        <a:srgbClr val="FF0000"/>
                      </a:solidFill>
                      <a:latin typeface="SassoonPrimaryInfant" pitchFamily="2" charset="0"/>
                    </a:rPr>
                    <a:t>6</a:t>
                  </a:r>
                </a:p>
              </p:txBody>
            </p:sp>
            <p:sp>
              <p:nvSpPr>
                <p:cNvPr id="102" name="TextBox 101"/>
                <p:cNvSpPr txBox="1"/>
                <p:nvPr/>
              </p:nvSpPr>
              <p:spPr>
                <a:xfrm>
                  <a:off x="8799993" y="596726"/>
                  <a:ext cx="325730" cy="4001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en-GB" sz="2000" dirty="0">
                      <a:solidFill>
                        <a:srgbClr val="FF0000"/>
                      </a:solidFill>
                      <a:latin typeface="SassoonPrimaryInfant" pitchFamily="2" charset="0"/>
                    </a:rPr>
                    <a:t>7</a:t>
                  </a:r>
                </a:p>
              </p:txBody>
            </p:sp>
          </p:grpSp>
          <p:grpSp>
            <p:nvGrpSpPr>
              <p:cNvPr id="93" name="Group 92"/>
              <p:cNvGrpSpPr/>
              <p:nvPr/>
            </p:nvGrpSpPr>
            <p:grpSpPr>
              <a:xfrm>
                <a:off x="5784640" y="2315118"/>
                <a:ext cx="3236651" cy="459640"/>
                <a:chOff x="5543331" y="677569"/>
                <a:chExt cx="3236651" cy="459640"/>
              </a:xfrm>
            </p:grpSpPr>
            <p:sp>
              <p:nvSpPr>
                <p:cNvPr id="94" name="TextBox 93"/>
                <p:cNvSpPr txBox="1"/>
                <p:nvPr/>
              </p:nvSpPr>
              <p:spPr>
                <a:xfrm>
                  <a:off x="5543331" y="677569"/>
                  <a:ext cx="325731" cy="4001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en-GB" sz="2000" dirty="0">
                      <a:solidFill>
                        <a:srgbClr val="FF0000"/>
                      </a:solidFill>
                      <a:latin typeface="SassoonPrimaryInfant" pitchFamily="2" charset="0"/>
                    </a:rPr>
                    <a:t>8</a:t>
                  </a:r>
                </a:p>
              </p:txBody>
            </p:sp>
            <p:sp>
              <p:nvSpPr>
                <p:cNvPr id="95" name="TextBox 94"/>
                <p:cNvSpPr txBox="1"/>
                <p:nvPr/>
              </p:nvSpPr>
              <p:spPr>
                <a:xfrm>
                  <a:off x="6521578" y="737099"/>
                  <a:ext cx="325731" cy="4001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en-GB" sz="2000" dirty="0">
                      <a:solidFill>
                        <a:srgbClr val="FF0000"/>
                      </a:solidFill>
                      <a:latin typeface="SassoonPrimaryInfant" pitchFamily="2" charset="0"/>
                    </a:rPr>
                    <a:t>9</a:t>
                  </a:r>
                </a:p>
              </p:txBody>
            </p:sp>
            <p:sp>
              <p:nvSpPr>
                <p:cNvPr id="96" name="TextBox 95"/>
                <p:cNvSpPr txBox="1"/>
                <p:nvPr/>
              </p:nvSpPr>
              <p:spPr>
                <a:xfrm>
                  <a:off x="7372365" y="719209"/>
                  <a:ext cx="466795" cy="4001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en-GB" sz="2000" dirty="0">
                      <a:solidFill>
                        <a:srgbClr val="FF0000"/>
                      </a:solidFill>
                      <a:latin typeface="SassoonPrimaryInfant" pitchFamily="2" charset="0"/>
                    </a:rPr>
                    <a:t>10</a:t>
                  </a:r>
                </a:p>
              </p:txBody>
            </p:sp>
            <p:sp>
              <p:nvSpPr>
                <p:cNvPr id="97" name="TextBox 96"/>
                <p:cNvSpPr txBox="1"/>
                <p:nvPr/>
              </p:nvSpPr>
              <p:spPr>
                <a:xfrm>
                  <a:off x="8313187" y="707381"/>
                  <a:ext cx="466795" cy="4001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en-GB" sz="2000" dirty="0">
                      <a:solidFill>
                        <a:srgbClr val="FF0000"/>
                      </a:solidFill>
                      <a:latin typeface="SassoonPrimaryInfant" pitchFamily="2" charset="0"/>
                    </a:rPr>
                    <a:t>12</a:t>
                  </a:r>
                </a:p>
              </p:txBody>
            </p:sp>
          </p:grpSp>
        </p:grpSp>
        <p:sp>
          <p:nvSpPr>
            <p:cNvPr id="80" name="Rectangle 79"/>
            <p:cNvSpPr/>
            <p:nvPr/>
          </p:nvSpPr>
          <p:spPr>
            <a:xfrm rot="5400000">
              <a:off x="2951199" y="1532205"/>
              <a:ext cx="3017518" cy="329085"/>
            </a:xfrm>
            <a:prstGeom prst="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>
                  <a:solidFill>
                    <a:schemeClr val="tx1"/>
                  </a:solidFill>
                  <a:latin typeface="SassoonPrimaryInfant" pitchFamily="2" charset="0"/>
                </a:rPr>
                <a:t>Regular Polygons</a:t>
              </a:r>
            </a:p>
          </p:txBody>
        </p:sp>
      </p:grpSp>
      <p:grpSp>
        <p:nvGrpSpPr>
          <p:cNvPr id="112" name="Group 111"/>
          <p:cNvGrpSpPr/>
          <p:nvPr/>
        </p:nvGrpSpPr>
        <p:grpSpPr>
          <a:xfrm>
            <a:off x="5246400" y="3592833"/>
            <a:ext cx="4436720" cy="3017518"/>
            <a:chOff x="187780" y="187989"/>
            <a:chExt cx="4436720" cy="3017518"/>
          </a:xfrm>
        </p:grpSpPr>
        <p:grpSp>
          <p:nvGrpSpPr>
            <p:cNvPr id="113" name="Group 112"/>
            <p:cNvGrpSpPr/>
            <p:nvPr/>
          </p:nvGrpSpPr>
          <p:grpSpPr>
            <a:xfrm>
              <a:off x="187780" y="329166"/>
              <a:ext cx="4062102" cy="2735161"/>
              <a:chOff x="5300842" y="456101"/>
              <a:chExt cx="4062102" cy="2735161"/>
            </a:xfrm>
          </p:grpSpPr>
          <p:grpSp>
            <p:nvGrpSpPr>
              <p:cNvPr id="115" name="Group 114"/>
              <p:cNvGrpSpPr/>
              <p:nvPr/>
            </p:nvGrpSpPr>
            <p:grpSpPr>
              <a:xfrm>
                <a:off x="5538360" y="2116716"/>
                <a:ext cx="3638905" cy="853663"/>
                <a:chOff x="5425051" y="2206216"/>
                <a:chExt cx="2901369" cy="680642"/>
              </a:xfrm>
            </p:grpSpPr>
            <p:sp>
              <p:nvSpPr>
                <p:cNvPr id="142" name="Octagon 141"/>
                <p:cNvSpPr/>
                <p:nvPr/>
              </p:nvSpPr>
              <p:spPr>
                <a:xfrm>
                  <a:off x="5425051" y="2208509"/>
                  <a:ext cx="618614" cy="618614"/>
                </a:xfrm>
                <a:prstGeom prst="octagon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43" name="Decagon 142"/>
                <p:cNvSpPr/>
                <p:nvPr/>
              </p:nvSpPr>
              <p:spPr>
                <a:xfrm>
                  <a:off x="6978660" y="2208509"/>
                  <a:ext cx="618614" cy="618614"/>
                </a:xfrm>
                <a:prstGeom prst="decagon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44" name="Dodecagon 143"/>
                <p:cNvSpPr/>
                <p:nvPr/>
              </p:nvSpPr>
              <p:spPr>
                <a:xfrm>
                  <a:off x="7705514" y="2206216"/>
                  <a:ext cx="620906" cy="620906"/>
                </a:xfrm>
                <a:prstGeom prst="dodecagon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pic>
              <p:nvPicPr>
                <p:cNvPr id="145" name="Picture 4" descr="Image result for nonagon"/>
                <p:cNvPicPr>
                  <a:picLocks noChangeAspect="1" noChangeArrowheads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6192072" y="2208509"/>
                  <a:ext cx="678349" cy="678349"/>
                </a:xfrm>
                <a:prstGeom prst="rect">
                  <a:avLst/>
                </a:prstGeom>
                <a:noFill/>
                <a:ln w="19050"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</p:grpSp>
          <p:grpSp>
            <p:nvGrpSpPr>
              <p:cNvPr id="116" name="Group 115"/>
              <p:cNvGrpSpPr/>
              <p:nvPr/>
            </p:nvGrpSpPr>
            <p:grpSpPr>
              <a:xfrm>
                <a:off x="5355690" y="456101"/>
                <a:ext cx="3895887" cy="624474"/>
                <a:chOff x="5366447" y="380302"/>
                <a:chExt cx="5509699" cy="883153"/>
              </a:xfrm>
            </p:grpSpPr>
            <p:sp>
              <p:nvSpPr>
                <p:cNvPr id="137" name="Regular Pentagon 136"/>
                <p:cNvSpPr/>
                <p:nvPr/>
              </p:nvSpPr>
              <p:spPr>
                <a:xfrm>
                  <a:off x="7735191" y="380302"/>
                  <a:ext cx="925457" cy="881387"/>
                </a:xfrm>
                <a:prstGeom prst="pentagon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38" name="Hexagon 137"/>
                <p:cNvSpPr/>
                <p:nvPr/>
              </p:nvSpPr>
              <p:spPr>
                <a:xfrm>
                  <a:off x="8789788" y="380302"/>
                  <a:ext cx="1022408" cy="881387"/>
                </a:xfrm>
                <a:prstGeom prst="hexagon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39" name="Heptagon 138"/>
                <p:cNvSpPr/>
                <p:nvPr/>
              </p:nvSpPr>
              <p:spPr>
                <a:xfrm>
                  <a:off x="9994759" y="380302"/>
                  <a:ext cx="881387" cy="881387"/>
                </a:xfrm>
                <a:prstGeom prst="heptagon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40" name="Isosceles Triangle 139"/>
                <p:cNvSpPr/>
                <p:nvPr/>
              </p:nvSpPr>
              <p:spPr>
                <a:xfrm>
                  <a:off x="5366447" y="380303"/>
                  <a:ext cx="1024456" cy="883152"/>
                </a:xfrm>
                <a:prstGeom prst="triangle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dirty="0"/>
                </a:p>
              </p:txBody>
            </p:sp>
            <p:sp>
              <p:nvSpPr>
                <p:cNvPr id="141" name="Rectangle 140"/>
                <p:cNvSpPr/>
                <p:nvPr/>
              </p:nvSpPr>
              <p:spPr>
                <a:xfrm>
                  <a:off x="6627246" y="380303"/>
                  <a:ext cx="881387" cy="881387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sp>
            <p:nvSpPr>
              <p:cNvPr id="117" name="TextBox 116"/>
              <p:cNvSpPr txBox="1"/>
              <p:nvPr/>
            </p:nvSpPr>
            <p:spPr>
              <a:xfrm>
                <a:off x="5300842" y="1076240"/>
                <a:ext cx="83163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GB" sz="1200" dirty="0">
                    <a:latin typeface="SassoonPrimaryInfant" pitchFamily="2" charset="0"/>
                  </a:rPr>
                  <a:t>equilateral</a:t>
                </a:r>
              </a:p>
              <a:p>
                <a:pPr algn="ctr"/>
                <a:r>
                  <a:rPr lang="en-GB" sz="1200" dirty="0">
                    <a:latin typeface="SassoonPrimaryInfant" pitchFamily="2" charset="0"/>
                  </a:rPr>
                  <a:t>triangle</a:t>
                </a:r>
              </a:p>
            </p:txBody>
          </p:sp>
          <p:sp>
            <p:nvSpPr>
              <p:cNvPr id="118" name="TextBox 117"/>
              <p:cNvSpPr txBox="1"/>
              <p:nvPr/>
            </p:nvSpPr>
            <p:spPr>
              <a:xfrm>
                <a:off x="6268231" y="1057385"/>
                <a:ext cx="58958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GB" sz="1200" dirty="0">
                    <a:latin typeface="SassoonPrimaryInfant" pitchFamily="2" charset="0"/>
                  </a:rPr>
                  <a:t>square</a:t>
                </a:r>
              </a:p>
            </p:txBody>
          </p:sp>
          <p:sp>
            <p:nvSpPr>
              <p:cNvPr id="119" name="TextBox 118"/>
              <p:cNvSpPr txBox="1"/>
              <p:nvPr/>
            </p:nvSpPr>
            <p:spPr>
              <a:xfrm>
                <a:off x="6988088" y="1057384"/>
                <a:ext cx="76335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GB" sz="1200" dirty="0">
                    <a:latin typeface="SassoonPrimaryInfant" pitchFamily="2" charset="0"/>
                  </a:rPr>
                  <a:t>pentagon</a:t>
                </a:r>
              </a:p>
            </p:txBody>
          </p:sp>
          <p:sp>
            <p:nvSpPr>
              <p:cNvPr id="120" name="TextBox 119"/>
              <p:cNvSpPr txBox="1"/>
              <p:nvPr/>
            </p:nvSpPr>
            <p:spPr>
              <a:xfrm>
                <a:off x="7820105" y="1082788"/>
                <a:ext cx="704039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GB" sz="1200" dirty="0">
                    <a:latin typeface="SassoonPrimaryInfant" pitchFamily="2" charset="0"/>
                  </a:rPr>
                  <a:t>hexagon</a:t>
                </a:r>
              </a:p>
            </p:txBody>
          </p:sp>
          <p:sp>
            <p:nvSpPr>
              <p:cNvPr id="121" name="TextBox 120"/>
              <p:cNvSpPr txBox="1"/>
              <p:nvPr/>
            </p:nvSpPr>
            <p:spPr>
              <a:xfrm>
                <a:off x="8599593" y="1076240"/>
                <a:ext cx="76335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GB" sz="1200" dirty="0">
                    <a:latin typeface="SassoonPrimaryInfant" pitchFamily="2" charset="0"/>
                  </a:rPr>
                  <a:t>heptagon</a:t>
                </a:r>
              </a:p>
            </p:txBody>
          </p:sp>
          <p:sp>
            <p:nvSpPr>
              <p:cNvPr id="122" name="TextBox 121"/>
              <p:cNvSpPr txBox="1"/>
              <p:nvPr/>
            </p:nvSpPr>
            <p:spPr>
              <a:xfrm>
                <a:off x="5582251" y="2888860"/>
                <a:ext cx="681597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GB" sz="1200" dirty="0">
                    <a:latin typeface="SassoonPrimaryInfant" pitchFamily="2" charset="0"/>
                  </a:rPr>
                  <a:t>octagon</a:t>
                </a:r>
              </a:p>
            </p:txBody>
          </p:sp>
          <p:sp>
            <p:nvSpPr>
              <p:cNvPr id="123" name="TextBox 122"/>
              <p:cNvSpPr txBox="1"/>
              <p:nvPr/>
            </p:nvSpPr>
            <p:spPr>
              <a:xfrm>
                <a:off x="6617070" y="2888860"/>
                <a:ext cx="723275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GB" sz="1200" dirty="0">
                    <a:latin typeface="SassoonPrimaryInfant" pitchFamily="2" charset="0"/>
                  </a:rPr>
                  <a:t>nonagon</a:t>
                </a:r>
              </a:p>
            </p:txBody>
          </p:sp>
          <p:sp>
            <p:nvSpPr>
              <p:cNvPr id="124" name="TextBox 123"/>
              <p:cNvSpPr txBox="1"/>
              <p:nvPr/>
            </p:nvSpPr>
            <p:spPr>
              <a:xfrm>
                <a:off x="7542376" y="2914263"/>
                <a:ext cx="702436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GB" sz="1200" dirty="0">
                    <a:latin typeface="SassoonPrimaryInfant" pitchFamily="2" charset="0"/>
                  </a:rPr>
                  <a:t>decagon</a:t>
                </a:r>
              </a:p>
            </p:txBody>
          </p:sp>
          <p:sp>
            <p:nvSpPr>
              <p:cNvPr id="125" name="TextBox 124"/>
              <p:cNvSpPr txBox="1"/>
              <p:nvPr/>
            </p:nvSpPr>
            <p:spPr>
              <a:xfrm>
                <a:off x="8378718" y="2911983"/>
                <a:ext cx="85953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GB" sz="1200" dirty="0">
                    <a:latin typeface="SassoonPrimaryInfant" pitchFamily="2" charset="0"/>
                  </a:rPr>
                  <a:t>dodecagon</a:t>
                </a:r>
              </a:p>
            </p:txBody>
          </p:sp>
          <p:grpSp>
            <p:nvGrpSpPr>
              <p:cNvPr id="126" name="Group 125"/>
              <p:cNvGrpSpPr/>
              <p:nvPr/>
            </p:nvGrpSpPr>
            <p:grpSpPr>
              <a:xfrm>
                <a:off x="5553796" y="596726"/>
                <a:ext cx="3571927" cy="505686"/>
                <a:chOff x="5553796" y="596726"/>
                <a:chExt cx="3571927" cy="505686"/>
              </a:xfrm>
            </p:grpSpPr>
            <p:sp>
              <p:nvSpPr>
                <p:cNvPr id="132" name="TextBox 131"/>
                <p:cNvSpPr txBox="1"/>
                <p:nvPr/>
              </p:nvSpPr>
              <p:spPr>
                <a:xfrm>
                  <a:off x="5553796" y="702302"/>
                  <a:ext cx="325730" cy="4001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en-GB" sz="2000" dirty="0">
                      <a:solidFill>
                        <a:srgbClr val="FF0000"/>
                      </a:solidFill>
                      <a:latin typeface="SassoonPrimaryInfant" pitchFamily="2" charset="0"/>
                    </a:rPr>
                    <a:t>3</a:t>
                  </a:r>
                </a:p>
              </p:txBody>
            </p:sp>
            <p:sp>
              <p:nvSpPr>
                <p:cNvPr id="133" name="TextBox 132"/>
                <p:cNvSpPr txBox="1"/>
                <p:nvPr/>
              </p:nvSpPr>
              <p:spPr>
                <a:xfrm>
                  <a:off x="6402558" y="596726"/>
                  <a:ext cx="325730" cy="4001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en-GB" sz="2000" dirty="0">
                      <a:solidFill>
                        <a:srgbClr val="FF0000"/>
                      </a:solidFill>
                      <a:latin typeface="SassoonPrimaryInfant" pitchFamily="2" charset="0"/>
                    </a:rPr>
                    <a:t>4</a:t>
                  </a:r>
                </a:p>
              </p:txBody>
            </p:sp>
            <p:sp>
              <p:nvSpPr>
                <p:cNvPr id="134" name="TextBox 133"/>
                <p:cNvSpPr txBox="1"/>
                <p:nvPr/>
              </p:nvSpPr>
              <p:spPr>
                <a:xfrm>
                  <a:off x="7194948" y="634185"/>
                  <a:ext cx="325730" cy="4001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en-GB" sz="2000" dirty="0">
                      <a:solidFill>
                        <a:srgbClr val="FF0000"/>
                      </a:solidFill>
                      <a:latin typeface="SassoonPrimaryInfant" pitchFamily="2" charset="0"/>
                    </a:rPr>
                    <a:t>5</a:t>
                  </a:r>
                </a:p>
              </p:txBody>
            </p:sp>
            <p:sp>
              <p:nvSpPr>
                <p:cNvPr id="135" name="TextBox 134"/>
                <p:cNvSpPr txBox="1"/>
                <p:nvPr/>
              </p:nvSpPr>
              <p:spPr>
                <a:xfrm>
                  <a:off x="7974926" y="596726"/>
                  <a:ext cx="325730" cy="4001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en-GB" sz="2000" dirty="0">
                      <a:solidFill>
                        <a:srgbClr val="FF0000"/>
                      </a:solidFill>
                      <a:latin typeface="SassoonPrimaryInfant" pitchFamily="2" charset="0"/>
                    </a:rPr>
                    <a:t>6</a:t>
                  </a:r>
                </a:p>
              </p:txBody>
            </p:sp>
            <p:sp>
              <p:nvSpPr>
                <p:cNvPr id="136" name="TextBox 135"/>
                <p:cNvSpPr txBox="1"/>
                <p:nvPr/>
              </p:nvSpPr>
              <p:spPr>
                <a:xfrm>
                  <a:off x="8799993" y="596726"/>
                  <a:ext cx="325730" cy="4001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en-GB" sz="2000" dirty="0">
                      <a:solidFill>
                        <a:srgbClr val="FF0000"/>
                      </a:solidFill>
                      <a:latin typeface="SassoonPrimaryInfant" pitchFamily="2" charset="0"/>
                    </a:rPr>
                    <a:t>7</a:t>
                  </a:r>
                </a:p>
              </p:txBody>
            </p:sp>
          </p:grpSp>
          <p:grpSp>
            <p:nvGrpSpPr>
              <p:cNvPr id="127" name="Group 126"/>
              <p:cNvGrpSpPr/>
              <p:nvPr/>
            </p:nvGrpSpPr>
            <p:grpSpPr>
              <a:xfrm>
                <a:off x="5784640" y="2315118"/>
                <a:ext cx="3236651" cy="459640"/>
                <a:chOff x="5543331" y="677569"/>
                <a:chExt cx="3236651" cy="459640"/>
              </a:xfrm>
            </p:grpSpPr>
            <p:sp>
              <p:nvSpPr>
                <p:cNvPr id="128" name="TextBox 127"/>
                <p:cNvSpPr txBox="1"/>
                <p:nvPr/>
              </p:nvSpPr>
              <p:spPr>
                <a:xfrm>
                  <a:off x="5543331" y="677569"/>
                  <a:ext cx="325731" cy="4001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en-GB" sz="2000" dirty="0">
                      <a:solidFill>
                        <a:srgbClr val="FF0000"/>
                      </a:solidFill>
                      <a:latin typeface="SassoonPrimaryInfant" pitchFamily="2" charset="0"/>
                    </a:rPr>
                    <a:t>8</a:t>
                  </a:r>
                </a:p>
              </p:txBody>
            </p:sp>
            <p:sp>
              <p:nvSpPr>
                <p:cNvPr id="129" name="TextBox 128"/>
                <p:cNvSpPr txBox="1"/>
                <p:nvPr/>
              </p:nvSpPr>
              <p:spPr>
                <a:xfrm>
                  <a:off x="6521578" y="737099"/>
                  <a:ext cx="325731" cy="4001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en-GB" sz="2000" dirty="0">
                      <a:solidFill>
                        <a:srgbClr val="FF0000"/>
                      </a:solidFill>
                      <a:latin typeface="SassoonPrimaryInfant" pitchFamily="2" charset="0"/>
                    </a:rPr>
                    <a:t>9</a:t>
                  </a:r>
                </a:p>
              </p:txBody>
            </p:sp>
            <p:sp>
              <p:nvSpPr>
                <p:cNvPr id="130" name="TextBox 129"/>
                <p:cNvSpPr txBox="1"/>
                <p:nvPr/>
              </p:nvSpPr>
              <p:spPr>
                <a:xfrm>
                  <a:off x="7372365" y="719209"/>
                  <a:ext cx="466795" cy="4001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en-GB" sz="2000" dirty="0">
                      <a:solidFill>
                        <a:srgbClr val="FF0000"/>
                      </a:solidFill>
                      <a:latin typeface="SassoonPrimaryInfant" pitchFamily="2" charset="0"/>
                    </a:rPr>
                    <a:t>10</a:t>
                  </a:r>
                </a:p>
              </p:txBody>
            </p:sp>
            <p:sp>
              <p:nvSpPr>
                <p:cNvPr id="131" name="TextBox 130"/>
                <p:cNvSpPr txBox="1"/>
                <p:nvPr/>
              </p:nvSpPr>
              <p:spPr>
                <a:xfrm>
                  <a:off x="8313187" y="707381"/>
                  <a:ext cx="466795" cy="4001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en-GB" sz="2000" dirty="0">
                      <a:solidFill>
                        <a:srgbClr val="FF0000"/>
                      </a:solidFill>
                      <a:latin typeface="SassoonPrimaryInfant" pitchFamily="2" charset="0"/>
                    </a:rPr>
                    <a:t>12</a:t>
                  </a:r>
                </a:p>
              </p:txBody>
            </p:sp>
          </p:grpSp>
        </p:grpSp>
        <p:sp>
          <p:nvSpPr>
            <p:cNvPr id="114" name="Rectangle 113"/>
            <p:cNvSpPr/>
            <p:nvPr/>
          </p:nvSpPr>
          <p:spPr>
            <a:xfrm rot="5400000">
              <a:off x="2951199" y="1532205"/>
              <a:ext cx="3017518" cy="329085"/>
            </a:xfrm>
            <a:prstGeom prst="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>
                  <a:solidFill>
                    <a:schemeClr val="tx1"/>
                  </a:solidFill>
                  <a:latin typeface="SassoonPrimaryInfant" pitchFamily="2" charset="0"/>
                </a:rPr>
                <a:t>Regular Polygons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44236580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87780" y="187987"/>
            <a:ext cx="4436721" cy="30175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Rectangle 13"/>
          <p:cNvSpPr/>
          <p:nvPr/>
        </p:nvSpPr>
        <p:spPr>
          <a:xfrm>
            <a:off x="5249065" y="187987"/>
            <a:ext cx="4436721" cy="30175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Rectangle 17"/>
          <p:cNvSpPr/>
          <p:nvPr/>
        </p:nvSpPr>
        <p:spPr>
          <a:xfrm>
            <a:off x="187780" y="3588914"/>
            <a:ext cx="4436721" cy="30175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Rectangle 21"/>
          <p:cNvSpPr/>
          <p:nvPr/>
        </p:nvSpPr>
        <p:spPr>
          <a:xfrm>
            <a:off x="5249065" y="3588914"/>
            <a:ext cx="4436721" cy="30175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4" name="Group 3"/>
          <p:cNvGrpSpPr/>
          <p:nvPr/>
        </p:nvGrpSpPr>
        <p:grpSpPr>
          <a:xfrm>
            <a:off x="119488" y="187989"/>
            <a:ext cx="4505012" cy="3101515"/>
            <a:chOff x="119488" y="187989"/>
            <a:chExt cx="4505012" cy="3101515"/>
          </a:xfrm>
        </p:grpSpPr>
        <p:sp>
          <p:nvSpPr>
            <p:cNvPr id="3" name="Rectangle 2"/>
            <p:cNvSpPr/>
            <p:nvPr/>
          </p:nvSpPr>
          <p:spPr>
            <a:xfrm rot="5400000">
              <a:off x="2951199" y="1532205"/>
              <a:ext cx="3017518" cy="329085"/>
            </a:xfrm>
            <a:prstGeom prst="rect">
              <a:avLst/>
            </a:prstGeom>
            <a:solidFill>
              <a:srgbClr val="00B05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>
                  <a:latin typeface="SassoonPrimaryInfant" pitchFamily="2" charset="0"/>
                </a:rPr>
                <a:t>Averages – the Mean</a:t>
              </a:r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187780" y="317078"/>
              <a:ext cx="4107635" cy="600164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050" b="1" dirty="0">
                  <a:latin typeface="SassoonPrimaryInfant" pitchFamily="2" charset="0"/>
                </a:rPr>
                <a:t>To find the mean average of a set of numbers, add them all together then divide by how many numbers there are.</a:t>
              </a:r>
            </a:p>
            <a:p>
              <a:pPr algn="ctr"/>
              <a:endParaRPr lang="en-GB" sz="1200" b="1" dirty="0">
                <a:latin typeface="SassoonPrimaryInfant" pitchFamily="2" charset="0"/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119488" y="867934"/>
              <a:ext cx="4107635" cy="438582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050" dirty="0">
                  <a:latin typeface="SassoonPrimaryInfant" pitchFamily="2" charset="0"/>
                </a:rPr>
                <a:t>4 people each bought a concert ticket.</a:t>
              </a:r>
            </a:p>
            <a:p>
              <a:pPr algn="ctr"/>
              <a:endParaRPr lang="en-GB" sz="1200" dirty="0">
                <a:latin typeface="SassoonPrimaryInfant" pitchFamily="2" charset="0"/>
              </a:endParaRPr>
            </a:p>
          </p:txBody>
        </p:sp>
        <p:pic>
          <p:nvPicPr>
            <p:cNvPr id="1026" name="Picture 2" descr="Image result for stick man clipart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97180" y="1280533"/>
              <a:ext cx="336167" cy="76294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" name="Picture 2" descr="Image result for stick man clipart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52055" y="1255663"/>
              <a:ext cx="336167" cy="76294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1" name="Picture 2" descr="Image result for stick man clipart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34034" y="1282837"/>
              <a:ext cx="336167" cy="76294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2" name="Picture 2" descr="Image result for stick man clipart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95956" y="1255663"/>
              <a:ext cx="336167" cy="76294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" name="Rectangle 1"/>
            <p:cNvSpPr/>
            <p:nvPr/>
          </p:nvSpPr>
          <p:spPr>
            <a:xfrm>
              <a:off x="436452" y="2134373"/>
              <a:ext cx="657625" cy="312380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400" dirty="0">
                  <a:solidFill>
                    <a:schemeClr val="tx1"/>
                  </a:solidFill>
                  <a:latin typeface="SassoonPrimaryInfant" pitchFamily="2" charset="0"/>
                </a:rPr>
                <a:t>£34</a:t>
              </a:r>
            </a:p>
          </p:txBody>
        </p:sp>
        <p:sp>
          <p:nvSpPr>
            <p:cNvPr id="15" name="Rectangle 14"/>
            <p:cNvSpPr/>
            <p:nvPr/>
          </p:nvSpPr>
          <p:spPr>
            <a:xfrm>
              <a:off x="1304879" y="2116654"/>
              <a:ext cx="657625" cy="312380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400" dirty="0">
                  <a:solidFill>
                    <a:schemeClr val="tx1"/>
                  </a:solidFill>
                  <a:latin typeface="SassoonPrimaryInfant" pitchFamily="2" charset="0"/>
                </a:rPr>
                <a:t>£36</a:t>
              </a:r>
            </a:p>
          </p:txBody>
        </p:sp>
        <p:sp>
          <p:nvSpPr>
            <p:cNvPr id="16" name="Rectangle 15"/>
            <p:cNvSpPr/>
            <p:nvPr/>
          </p:nvSpPr>
          <p:spPr>
            <a:xfrm>
              <a:off x="2173306" y="2116654"/>
              <a:ext cx="657625" cy="312380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400" dirty="0">
                  <a:solidFill>
                    <a:schemeClr val="tx1"/>
                  </a:solidFill>
                  <a:latin typeface="SassoonPrimaryInfant" pitchFamily="2" charset="0"/>
                </a:rPr>
                <a:t>£40</a:t>
              </a:r>
            </a:p>
          </p:txBody>
        </p:sp>
        <p:sp>
          <p:nvSpPr>
            <p:cNvPr id="17" name="Rectangle 16"/>
            <p:cNvSpPr/>
            <p:nvPr/>
          </p:nvSpPr>
          <p:spPr>
            <a:xfrm>
              <a:off x="3041733" y="2116654"/>
              <a:ext cx="657625" cy="312380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400" dirty="0">
                  <a:solidFill>
                    <a:schemeClr val="tx1"/>
                  </a:solidFill>
                  <a:latin typeface="SassoonPrimaryInfant" pitchFamily="2" charset="0"/>
                </a:rPr>
                <a:t>£30</a:t>
              </a: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187779" y="2527757"/>
              <a:ext cx="4107635" cy="761747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050" dirty="0">
                  <a:latin typeface="SassoonPrimaryInfant" pitchFamily="2" charset="0"/>
                </a:rPr>
                <a:t>34 + 36 + 40 + 30 = 140</a:t>
              </a:r>
            </a:p>
            <a:p>
              <a:pPr algn="ctr"/>
              <a:r>
                <a:rPr lang="en-GB" sz="1050" dirty="0">
                  <a:latin typeface="SassoonPrimaryInfant" pitchFamily="2" charset="0"/>
                </a:rPr>
                <a:t>140 ÷ 4 = 35</a:t>
              </a:r>
            </a:p>
            <a:p>
              <a:pPr algn="ctr"/>
              <a:r>
                <a:rPr lang="en-GB" sz="1050" b="1" dirty="0">
                  <a:latin typeface="SassoonPrimaryInfant" pitchFamily="2" charset="0"/>
                </a:rPr>
                <a:t>On average, each person paid £35</a:t>
              </a:r>
            </a:p>
            <a:p>
              <a:pPr algn="ctr"/>
              <a:endParaRPr lang="en-GB" sz="1200" dirty="0">
                <a:latin typeface="SassoonPrimaryInfant" pitchFamily="2" charset="0"/>
              </a:endParaRPr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5174600" y="187989"/>
            <a:ext cx="4505012" cy="3101515"/>
            <a:chOff x="119488" y="187989"/>
            <a:chExt cx="4505012" cy="3101515"/>
          </a:xfrm>
        </p:grpSpPr>
        <p:sp>
          <p:nvSpPr>
            <p:cNvPr id="21" name="Rectangle 20"/>
            <p:cNvSpPr/>
            <p:nvPr/>
          </p:nvSpPr>
          <p:spPr>
            <a:xfrm rot="5400000">
              <a:off x="2951199" y="1532205"/>
              <a:ext cx="3017518" cy="329085"/>
            </a:xfrm>
            <a:prstGeom prst="rect">
              <a:avLst/>
            </a:prstGeom>
            <a:solidFill>
              <a:srgbClr val="00B05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>
                  <a:latin typeface="SassoonPrimaryInfant" pitchFamily="2" charset="0"/>
                </a:rPr>
                <a:t>Averages – the Mean</a:t>
              </a: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187780" y="317078"/>
              <a:ext cx="4107635" cy="600164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050" b="1" dirty="0">
                  <a:latin typeface="SassoonPrimaryInfant" pitchFamily="2" charset="0"/>
                </a:rPr>
                <a:t>To find the mean average of a set of numbers, add them all together then divide by how many numbers there are.</a:t>
              </a:r>
            </a:p>
            <a:p>
              <a:pPr algn="ctr"/>
              <a:endParaRPr lang="en-GB" sz="1200" b="1" dirty="0">
                <a:latin typeface="SassoonPrimaryInfant" pitchFamily="2" charset="0"/>
              </a:endParaRP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119488" y="867934"/>
              <a:ext cx="4107635" cy="438582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050" dirty="0">
                  <a:latin typeface="SassoonPrimaryInfant" pitchFamily="2" charset="0"/>
                </a:rPr>
                <a:t>4 people each bought a concert ticket.</a:t>
              </a:r>
            </a:p>
            <a:p>
              <a:pPr algn="ctr"/>
              <a:endParaRPr lang="en-GB" sz="1200" dirty="0">
                <a:latin typeface="SassoonPrimaryInfant" pitchFamily="2" charset="0"/>
              </a:endParaRPr>
            </a:p>
          </p:txBody>
        </p:sp>
        <p:pic>
          <p:nvPicPr>
            <p:cNvPr id="25" name="Picture 2" descr="Image result for stick man clipart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97180" y="1280533"/>
              <a:ext cx="336167" cy="76294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6" name="Picture 2" descr="Image result for stick man clipart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52055" y="1255663"/>
              <a:ext cx="336167" cy="76294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7" name="Picture 2" descr="Image result for stick man clipart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34034" y="1282837"/>
              <a:ext cx="336167" cy="76294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8" name="Picture 2" descr="Image result for stick man clipart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95956" y="1255663"/>
              <a:ext cx="336167" cy="76294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9" name="Rectangle 28"/>
            <p:cNvSpPr/>
            <p:nvPr/>
          </p:nvSpPr>
          <p:spPr>
            <a:xfrm>
              <a:off x="436452" y="2134373"/>
              <a:ext cx="657625" cy="312380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400" dirty="0">
                  <a:solidFill>
                    <a:schemeClr val="tx1"/>
                  </a:solidFill>
                  <a:latin typeface="SassoonPrimaryInfant" pitchFamily="2" charset="0"/>
                </a:rPr>
                <a:t>£34</a:t>
              </a:r>
            </a:p>
          </p:txBody>
        </p:sp>
        <p:sp>
          <p:nvSpPr>
            <p:cNvPr id="30" name="Rectangle 29"/>
            <p:cNvSpPr/>
            <p:nvPr/>
          </p:nvSpPr>
          <p:spPr>
            <a:xfrm>
              <a:off x="1304879" y="2116654"/>
              <a:ext cx="657625" cy="312380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400" dirty="0">
                  <a:solidFill>
                    <a:schemeClr val="tx1"/>
                  </a:solidFill>
                  <a:latin typeface="SassoonPrimaryInfant" pitchFamily="2" charset="0"/>
                </a:rPr>
                <a:t>£36</a:t>
              </a:r>
            </a:p>
          </p:txBody>
        </p:sp>
        <p:sp>
          <p:nvSpPr>
            <p:cNvPr id="31" name="Rectangle 30"/>
            <p:cNvSpPr/>
            <p:nvPr/>
          </p:nvSpPr>
          <p:spPr>
            <a:xfrm>
              <a:off x="2173306" y="2116654"/>
              <a:ext cx="657625" cy="312380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400" dirty="0">
                  <a:solidFill>
                    <a:schemeClr val="tx1"/>
                  </a:solidFill>
                  <a:latin typeface="SassoonPrimaryInfant" pitchFamily="2" charset="0"/>
                </a:rPr>
                <a:t>£40</a:t>
              </a:r>
            </a:p>
          </p:txBody>
        </p:sp>
        <p:sp>
          <p:nvSpPr>
            <p:cNvPr id="32" name="Rectangle 31"/>
            <p:cNvSpPr/>
            <p:nvPr/>
          </p:nvSpPr>
          <p:spPr>
            <a:xfrm>
              <a:off x="3041733" y="2116654"/>
              <a:ext cx="657625" cy="312380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400" dirty="0">
                  <a:solidFill>
                    <a:schemeClr val="tx1"/>
                  </a:solidFill>
                  <a:latin typeface="SassoonPrimaryInfant" pitchFamily="2" charset="0"/>
                </a:rPr>
                <a:t>£30</a:t>
              </a: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187779" y="2527757"/>
              <a:ext cx="4107635" cy="761747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050" dirty="0">
                  <a:latin typeface="SassoonPrimaryInfant" pitchFamily="2" charset="0"/>
                </a:rPr>
                <a:t>34 + 36 + 40 + 30 = 140</a:t>
              </a:r>
            </a:p>
            <a:p>
              <a:pPr algn="ctr"/>
              <a:r>
                <a:rPr lang="en-GB" sz="1050" dirty="0">
                  <a:latin typeface="SassoonPrimaryInfant" pitchFamily="2" charset="0"/>
                </a:rPr>
                <a:t>140 ÷ 4 = 35</a:t>
              </a:r>
            </a:p>
            <a:p>
              <a:pPr algn="ctr"/>
              <a:r>
                <a:rPr lang="en-GB" sz="1050" b="1" dirty="0">
                  <a:latin typeface="SassoonPrimaryInfant" pitchFamily="2" charset="0"/>
                </a:rPr>
                <a:t>On average, each person paid £35</a:t>
              </a:r>
            </a:p>
            <a:p>
              <a:pPr algn="ctr"/>
              <a:endParaRPr lang="en-GB" sz="1200" dirty="0">
                <a:latin typeface="SassoonPrimaryInfant" pitchFamily="2" charset="0"/>
              </a:endParaRPr>
            </a:p>
          </p:txBody>
        </p:sp>
      </p:grpSp>
      <p:grpSp>
        <p:nvGrpSpPr>
          <p:cNvPr id="34" name="Group 33"/>
          <p:cNvGrpSpPr/>
          <p:nvPr/>
        </p:nvGrpSpPr>
        <p:grpSpPr>
          <a:xfrm>
            <a:off x="119888" y="3588914"/>
            <a:ext cx="4505012" cy="3101515"/>
            <a:chOff x="119488" y="187989"/>
            <a:chExt cx="4505012" cy="3101515"/>
          </a:xfrm>
        </p:grpSpPr>
        <p:sp>
          <p:nvSpPr>
            <p:cNvPr id="35" name="Rectangle 34"/>
            <p:cNvSpPr/>
            <p:nvPr/>
          </p:nvSpPr>
          <p:spPr>
            <a:xfrm rot="5400000">
              <a:off x="2951199" y="1532205"/>
              <a:ext cx="3017518" cy="329085"/>
            </a:xfrm>
            <a:prstGeom prst="rect">
              <a:avLst/>
            </a:prstGeom>
            <a:solidFill>
              <a:srgbClr val="00B05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>
                  <a:latin typeface="SassoonPrimaryInfant" pitchFamily="2" charset="0"/>
                </a:rPr>
                <a:t>Averages – the Mean</a:t>
              </a:r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187780" y="317078"/>
              <a:ext cx="4107635" cy="600164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050" b="1" dirty="0">
                  <a:latin typeface="SassoonPrimaryInfant" pitchFamily="2" charset="0"/>
                </a:rPr>
                <a:t>To find the mean average of a set of numbers, add them all together then divide by how many numbers there are.</a:t>
              </a:r>
            </a:p>
            <a:p>
              <a:pPr algn="ctr"/>
              <a:endParaRPr lang="en-GB" sz="1200" b="1" dirty="0">
                <a:latin typeface="SassoonPrimaryInfant" pitchFamily="2" charset="0"/>
              </a:endParaRPr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119488" y="867934"/>
              <a:ext cx="4107635" cy="438582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050" dirty="0">
                  <a:latin typeface="SassoonPrimaryInfant" pitchFamily="2" charset="0"/>
                </a:rPr>
                <a:t>4 people each bought a concert ticket.</a:t>
              </a:r>
            </a:p>
            <a:p>
              <a:pPr algn="ctr"/>
              <a:endParaRPr lang="en-GB" sz="1200" dirty="0">
                <a:latin typeface="SassoonPrimaryInfant" pitchFamily="2" charset="0"/>
              </a:endParaRPr>
            </a:p>
          </p:txBody>
        </p:sp>
        <p:pic>
          <p:nvPicPr>
            <p:cNvPr id="38" name="Picture 2" descr="Image result for stick man clipart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97180" y="1280533"/>
              <a:ext cx="336167" cy="76294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9" name="Picture 2" descr="Image result for stick man clipart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52055" y="1255663"/>
              <a:ext cx="336167" cy="76294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0" name="Picture 2" descr="Image result for stick man clipart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34034" y="1282837"/>
              <a:ext cx="336167" cy="76294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1" name="Picture 2" descr="Image result for stick man clipart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95956" y="1255663"/>
              <a:ext cx="336167" cy="76294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2" name="Rectangle 41"/>
            <p:cNvSpPr/>
            <p:nvPr/>
          </p:nvSpPr>
          <p:spPr>
            <a:xfrm>
              <a:off x="436452" y="2134373"/>
              <a:ext cx="657625" cy="312380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400" dirty="0">
                  <a:solidFill>
                    <a:schemeClr val="tx1"/>
                  </a:solidFill>
                  <a:latin typeface="SassoonPrimaryInfant" pitchFamily="2" charset="0"/>
                </a:rPr>
                <a:t>£34</a:t>
              </a:r>
            </a:p>
          </p:txBody>
        </p:sp>
        <p:sp>
          <p:nvSpPr>
            <p:cNvPr id="43" name="Rectangle 42"/>
            <p:cNvSpPr/>
            <p:nvPr/>
          </p:nvSpPr>
          <p:spPr>
            <a:xfrm>
              <a:off x="1304879" y="2116654"/>
              <a:ext cx="657625" cy="312380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400" dirty="0">
                  <a:solidFill>
                    <a:schemeClr val="tx1"/>
                  </a:solidFill>
                  <a:latin typeface="SassoonPrimaryInfant" pitchFamily="2" charset="0"/>
                </a:rPr>
                <a:t>£36</a:t>
              </a:r>
            </a:p>
          </p:txBody>
        </p:sp>
        <p:sp>
          <p:nvSpPr>
            <p:cNvPr id="44" name="Rectangle 43"/>
            <p:cNvSpPr/>
            <p:nvPr/>
          </p:nvSpPr>
          <p:spPr>
            <a:xfrm>
              <a:off x="2173306" y="2116654"/>
              <a:ext cx="657625" cy="312380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400" dirty="0">
                  <a:solidFill>
                    <a:schemeClr val="tx1"/>
                  </a:solidFill>
                  <a:latin typeface="SassoonPrimaryInfant" pitchFamily="2" charset="0"/>
                </a:rPr>
                <a:t>£40</a:t>
              </a:r>
            </a:p>
          </p:txBody>
        </p:sp>
        <p:sp>
          <p:nvSpPr>
            <p:cNvPr id="45" name="Rectangle 44"/>
            <p:cNvSpPr/>
            <p:nvPr/>
          </p:nvSpPr>
          <p:spPr>
            <a:xfrm>
              <a:off x="3041733" y="2116654"/>
              <a:ext cx="657625" cy="312380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400" dirty="0">
                  <a:solidFill>
                    <a:schemeClr val="tx1"/>
                  </a:solidFill>
                  <a:latin typeface="SassoonPrimaryInfant" pitchFamily="2" charset="0"/>
                </a:rPr>
                <a:t>£30</a:t>
              </a:r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187779" y="2527757"/>
              <a:ext cx="4107635" cy="761747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050" dirty="0">
                  <a:latin typeface="SassoonPrimaryInfant" pitchFamily="2" charset="0"/>
                </a:rPr>
                <a:t>34 + 36 + 40 + 30 = 140</a:t>
              </a:r>
            </a:p>
            <a:p>
              <a:pPr algn="ctr"/>
              <a:r>
                <a:rPr lang="en-GB" sz="1050" dirty="0">
                  <a:latin typeface="SassoonPrimaryInfant" pitchFamily="2" charset="0"/>
                </a:rPr>
                <a:t>140 ÷ 4 = 35</a:t>
              </a:r>
            </a:p>
            <a:p>
              <a:pPr algn="ctr"/>
              <a:r>
                <a:rPr lang="en-GB" sz="1050" b="1" dirty="0">
                  <a:latin typeface="SassoonPrimaryInfant" pitchFamily="2" charset="0"/>
                </a:rPr>
                <a:t>On average, each person paid £35</a:t>
              </a:r>
            </a:p>
            <a:p>
              <a:pPr algn="ctr"/>
              <a:endParaRPr lang="en-GB" sz="1200" dirty="0">
                <a:latin typeface="SassoonPrimaryInfant" pitchFamily="2" charset="0"/>
              </a:endParaRPr>
            </a:p>
          </p:txBody>
        </p:sp>
      </p:grpSp>
      <p:grpSp>
        <p:nvGrpSpPr>
          <p:cNvPr id="47" name="Group 46"/>
          <p:cNvGrpSpPr/>
          <p:nvPr/>
        </p:nvGrpSpPr>
        <p:grpSpPr>
          <a:xfrm>
            <a:off x="5176355" y="3593922"/>
            <a:ext cx="4505012" cy="3101515"/>
            <a:chOff x="119488" y="187989"/>
            <a:chExt cx="4505012" cy="3101515"/>
          </a:xfrm>
        </p:grpSpPr>
        <p:sp>
          <p:nvSpPr>
            <p:cNvPr id="48" name="Rectangle 47"/>
            <p:cNvSpPr/>
            <p:nvPr/>
          </p:nvSpPr>
          <p:spPr>
            <a:xfrm rot="5400000">
              <a:off x="2951199" y="1532205"/>
              <a:ext cx="3017518" cy="329085"/>
            </a:xfrm>
            <a:prstGeom prst="rect">
              <a:avLst/>
            </a:prstGeom>
            <a:solidFill>
              <a:srgbClr val="00B05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>
                  <a:latin typeface="SassoonPrimaryInfant" pitchFamily="2" charset="0"/>
                </a:rPr>
                <a:t>Averages – the Mean</a:t>
              </a:r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187780" y="317078"/>
              <a:ext cx="4107635" cy="600164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050" b="1" dirty="0">
                  <a:latin typeface="SassoonPrimaryInfant" pitchFamily="2" charset="0"/>
                </a:rPr>
                <a:t>To find the mean average of a set of numbers, add them all together then divide by how many numbers there are.</a:t>
              </a:r>
            </a:p>
            <a:p>
              <a:pPr algn="ctr"/>
              <a:endParaRPr lang="en-GB" sz="1200" b="1" dirty="0">
                <a:latin typeface="SassoonPrimaryInfant" pitchFamily="2" charset="0"/>
              </a:endParaRPr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119488" y="867934"/>
              <a:ext cx="4107635" cy="438582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050" dirty="0">
                  <a:latin typeface="SassoonPrimaryInfant" pitchFamily="2" charset="0"/>
                </a:rPr>
                <a:t>4 people each bought a concert ticket.</a:t>
              </a:r>
            </a:p>
            <a:p>
              <a:pPr algn="ctr"/>
              <a:endParaRPr lang="en-GB" sz="1200" dirty="0">
                <a:latin typeface="SassoonPrimaryInfant" pitchFamily="2" charset="0"/>
              </a:endParaRPr>
            </a:p>
          </p:txBody>
        </p:sp>
        <p:pic>
          <p:nvPicPr>
            <p:cNvPr id="52" name="Picture 2" descr="Image result for stick man clipart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97180" y="1280533"/>
              <a:ext cx="336167" cy="76294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3" name="Picture 2" descr="Image result for stick man clipart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52055" y="1255663"/>
              <a:ext cx="336167" cy="76294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4" name="Picture 2" descr="Image result for stick man clipart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34034" y="1282837"/>
              <a:ext cx="336167" cy="76294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5" name="Picture 2" descr="Image result for stick man clipart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95956" y="1255663"/>
              <a:ext cx="336167" cy="76294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56" name="Rectangle 55"/>
            <p:cNvSpPr/>
            <p:nvPr/>
          </p:nvSpPr>
          <p:spPr>
            <a:xfrm>
              <a:off x="436452" y="2134373"/>
              <a:ext cx="657625" cy="312380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400" dirty="0">
                  <a:solidFill>
                    <a:schemeClr val="tx1"/>
                  </a:solidFill>
                  <a:latin typeface="SassoonPrimaryInfant" pitchFamily="2" charset="0"/>
                </a:rPr>
                <a:t>£34</a:t>
              </a:r>
            </a:p>
          </p:txBody>
        </p:sp>
        <p:sp>
          <p:nvSpPr>
            <p:cNvPr id="57" name="Rectangle 56"/>
            <p:cNvSpPr/>
            <p:nvPr/>
          </p:nvSpPr>
          <p:spPr>
            <a:xfrm>
              <a:off x="1304879" y="2116654"/>
              <a:ext cx="657625" cy="312380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400" dirty="0">
                  <a:solidFill>
                    <a:schemeClr val="tx1"/>
                  </a:solidFill>
                  <a:latin typeface="SassoonPrimaryInfant" pitchFamily="2" charset="0"/>
                </a:rPr>
                <a:t>£36</a:t>
              </a:r>
            </a:p>
          </p:txBody>
        </p:sp>
        <p:sp>
          <p:nvSpPr>
            <p:cNvPr id="58" name="Rectangle 57"/>
            <p:cNvSpPr/>
            <p:nvPr/>
          </p:nvSpPr>
          <p:spPr>
            <a:xfrm>
              <a:off x="2173306" y="2116654"/>
              <a:ext cx="657625" cy="312380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400" dirty="0">
                  <a:solidFill>
                    <a:schemeClr val="tx1"/>
                  </a:solidFill>
                  <a:latin typeface="SassoonPrimaryInfant" pitchFamily="2" charset="0"/>
                </a:rPr>
                <a:t>£40</a:t>
              </a:r>
            </a:p>
          </p:txBody>
        </p:sp>
        <p:sp>
          <p:nvSpPr>
            <p:cNvPr id="59" name="Rectangle 58"/>
            <p:cNvSpPr/>
            <p:nvPr/>
          </p:nvSpPr>
          <p:spPr>
            <a:xfrm>
              <a:off x="3041733" y="2116654"/>
              <a:ext cx="657625" cy="312380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400" dirty="0">
                  <a:solidFill>
                    <a:schemeClr val="tx1"/>
                  </a:solidFill>
                  <a:latin typeface="SassoonPrimaryInfant" pitchFamily="2" charset="0"/>
                </a:rPr>
                <a:t>£30</a:t>
              </a:r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187779" y="2527757"/>
              <a:ext cx="4107635" cy="761747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050" dirty="0">
                  <a:latin typeface="SassoonPrimaryInfant" pitchFamily="2" charset="0"/>
                </a:rPr>
                <a:t>34 + 36 + 40 + 30 = 140</a:t>
              </a:r>
            </a:p>
            <a:p>
              <a:pPr algn="ctr"/>
              <a:r>
                <a:rPr lang="en-GB" sz="1050" dirty="0">
                  <a:latin typeface="SassoonPrimaryInfant" pitchFamily="2" charset="0"/>
                </a:rPr>
                <a:t>140 ÷ 4 = 35</a:t>
              </a:r>
            </a:p>
            <a:p>
              <a:pPr algn="ctr"/>
              <a:r>
                <a:rPr lang="en-GB" sz="1050" b="1" dirty="0">
                  <a:latin typeface="SassoonPrimaryInfant" pitchFamily="2" charset="0"/>
                </a:rPr>
                <a:t>On average, each person paid £35</a:t>
              </a:r>
            </a:p>
            <a:p>
              <a:pPr algn="ctr"/>
              <a:endParaRPr lang="en-GB" sz="1200" dirty="0">
                <a:latin typeface="SassoonPrimaryInfant" pitchFamily="2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4735814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" name="Group 70"/>
          <p:cNvGrpSpPr/>
          <p:nvPr/>
        </p:nvGrpSpPr>
        <p:grpSpPr>
          <a:xfrm>
            <a:off x="120040" y="183281"/>
            <a:ext cx="4504461" cy="3029988"/>
            <a:chOff x="120040" y="183281"/>
            <a:chExt cx="4504461" cy="3029988"/>
          </a:xfrm>
        </p:grpSpPr>
        <p:sp>
          <p:nvSpPr>
            <p:cNvPr id="8" name="TextBox 7"/>
            <p:cNvSpPr txBox="1"/>
            <p:nvPr/>
          </p:nvSpPr>
          <p:spPr>
            <a:xfrm>
              <a:off x="187780" y="183281"/>
              <a:ext cx="4291290" cy="415498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GB" sz="1000" b="1" u="sng" dirty="0">
                  <a:latin typeface="SassoonPrimaryInfant" pitchFamily="2" charset="0"/>
                </a:rPr>
                <a:t>Perimeter - </a:t>
              </a:r>
              <a:r>
                <a:rPr lang="en-GB" sz="1000" dirty="0">
                  <a:latin typeface="SassoonPrimaryInfant" pitchFamily="2" charset="0"/>
                </a:rPr>
                <a:t>The perimeter is the measurement all the way around a shape.</a:t>
              </a:r>
            </a:p>
            <a:p>
              <a:endParaRPr lang="en-GB" sz="1100" b="1" dirty="0">
                <a:latin typeface="SassoonPrimaryInfant" pitchFamily="2" charset="0"/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1827258" y="505630"/>
              <a:ext cx="2739493" cy="707886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GB" sz="1000" dirty="0">
                  <a:solidFill>
                    <a:srgbClr val="FF0000"/>
                  </a:solidFill>
                  <a:latin typeface="SassoonPrimaryInfant" pitchFamily="2" charset="0"/>
                </a:rPr>
                <a:t>Label all of the sides of your shape</a:t>
              </a:r>
              <a:r>
                <a:rPr lang="en-GB" sz="1000" dirty="0">
                  <a:latin typeface="SassoonPrimaryInfant" pitchFamily="2" charset="0"/>
                </a:rPr>
                <a:t> using the information you have, and then add them all together.</a:t>
              </a:r>
            </a:p>
            <a:p>
              <a:r>
                <a:rPr lang="en-GB" sz="1000" b="1" dirty="0">
                  <a:latin typeface="SassoonPrimaryInfant" pitchFamily="2" charset="0"/>
                </a:rPr>
                <a:t>6m + 6m + 3m + 3m = 18m</a:t>
              </a:r>
              <a:endParaRPr lang="en-GB" sz="1100" b="1" dirty="0">
                <a:latin typeface="SassoonPrimaryInfant" pitchFamily="2" charset="0"/>
              </a:endParaRPr>
            </a:p>
          </p:txBody>
        </p:sp>
        <p:grpSp>
          <p:nvGrpSpPr>
            <p:cNvPr id="6" name="Group 5"/>
            <p:cNvGrpSpPr/>
            <p:nvPr/>
          </p:nvGrpSpPr>
          <p:grpSpPr>
            <a:xfrm>
              <a:off x="120040" y="400050"/>
              <a:ext cx="1735038" cy="931249"/>
              <a:chOff x="95167" y="679747"/>
              <a:chExt cx="2127507" cy="1141900"/>
            </a:xfrm>
          </p:grpSpPr>
          <p:sp>
            <p:nvSpPr>
              <p:cNvPr id="2" name="Rectangle 1"/>
              <p:cNvSpPr/>
              <p:nvPr/>
            </p:nvSpPr>
            <p:spPr>
              <a:xfrm>
                <a:off x="577475" y="904434"/>
                <a:ext cx="1162890" cy="594639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1000"/>
              </a:p>
            </p:txBody>
          </p:sp>
          <p:sp>
            <p:nvSpPr>
              <p:cNvPr id="13" name="TextBox 12"/>
              <p:cNvSpPr txBox="1"/>
              <p:nvPr/>
            </p:nvSpPr>
            <p:spPr>
              <a:xfrm>
                <a:off x="911922" y="679747"/>
                <a:ext cx="493996" cy="301917"/>
              </a:xfrm>
              <a:prstGeom prst="rect">
                <a:avLst/>
              </a:prstGeom>
              <a:noFill/>
              <a:ln w="28575"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GB" sz="1000" dirty="0">
                    <a:latin typeface="SassoonPrimaryInfant" pitchFamily="2" charset="0"/>
                  </a:rPr>
                  <a:t>6m</a:t>
                </a:r>
                <a:endParaRPr lang="en-GB" sz="1000" b="1" dirty="0">
                  <a:latin typeface="SassoonPrimaryInfant" pitchFamily="2" charset="0"/>
                </a:endParaRPr>
              </a:p>
            </p:txBody>
          </p:sp>
          <p:sp>
            <p:nvSpPr>
              <p:cNvPr id="15" name="TextBox 14"/>
              <p:cNvSpPr txBox="1"/>
              <p:nvPr/>
            </p:nvSpPr>
            <p:spPr>
              <a:xfrm>
                <a:off x="1728678" y="1054703"/>
                <a:ext cx="493996" cy="301917"/>
              </a:xfrm>
              <a:prstGeom prst="rect">
                <a:avLst/>
              </a:prstGeom>
              <a:noFill/>
              <a:ln w="28575"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GB" sz="1000" dirty="0">
                    <a:latin typeface="SassoonPrimaryInfant" pitchFamily="2" charset="0"/>
                  </a:rPr>
                  <a:t>3m</a:t>
                </a:r>
                <a:endParaRPr lang="en-GB" sz="1000" b="1" dirty="0">
                  <a:latin typeface="SassoonPrimaryInfant" pitchFamily="2" charset="0"/>
                </a:endParaRPr>
              </a:p>
            </p:txBody>
          </p:sp>
          <p:sp>
            <p:nvSpPr>
              <p:cNvPr id="17" name="TextBox 16"/>
              <p:cNvSpPr txBox="1"/>
              <p:nvPr/>
            </p:nvSpPr>
            <p:spPr>
              <a:xfrm>
                <a:off x="911922" y="1510295"/>
                <a:ext cx="534238" cy="311352"/>
              </a:xfrm>
              <a:prstGeom prst="rect">
                <a:avLst/>
              </a:prstGeom>
              <a:noFill/>
              <a:ln w="28575"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GB" sz="1000" dirty="0">
                    <a:solidFill>
                      <a:srgbClr val="FF0000"/>
                    </a:solidFill>
                    <a:latin typeface="Lucida Handwriting" panose="03010101010101010101" pitchFamily="66" charset="0"/>
                  </a:rPr>
                  <a:t>6m</a:t>
                </a:r>
                <a:endParaRPr lang="en-GB" sz="1000" b="1" dirty="0">
                  <a:solidFill>
                    <a:srgbClr val="FF0000"/>
                  </a:solidFill>
                  <a:latin typeface="Lucida Handwriting" panose="03010101010101010101" pitchFamily="66" charset="0"/>
                </a:endParaRPr>
              </a:p>
            </p:txBody>
          </p:sp>
          <p:sp>
            <p:nvSpPr>
              <p:cNvPr id="19" name="TextBox 18"/>
              <p:cNvSpPr txBox="1"/>
              <p:nvPr/>
            </p:nvSpPr>
            <p:spPr>
              <a:xfrm>
                <a:off x="95167" y="1083330"/>
                <a:ext cx="607868" cy="311352"/>
              </a:xfrm>
              <a:prstGeom prst="rect">
                <a:avLst/>
              </a:prstGeom>
              <a:noFill/>
              <a:ln w="28575"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GB" sz="1000" dirty="0">
                    <a:solidFill>
                      <a:srgbClr val="FF0000"/>
                    </a:solidFill>
                    <a:latin typeface="Lucida Handwriting" panose="03010101010101010101" pitchFamily="66" charset="0"/>
                  </a:rPr>
                  <a:t>3m</a:t>
                </a:r>
                <a:endParaRPr lang="en-GB" sz="1000" b="1" dirty="0">
                  <a:solidFill>
                    <a:srgbClr val="FF0000"/>
                  </a:solidFill>
                  <a:latin typeface="Lucida Handwriting" panose="03010101010101010101" pitchFamily="66" charset="0"/>
                </a:endParaRPr>
              </a:p>
            </p:txBody>
          </p:sp>
        </p:grpSp>
        <p:sp>
          <p:nvSpPr>
            <p:cNvPr id="24" name="TextBox 23"/>
            <p:cNvSpPr txBox="1"/>
            <p:nvPr/>
          </p:nvSpPr>
          <p:spPr>
            <a:xfrm>
              <a:off x="187780" y="1343721"/>
              <a:ext cx="3236828" cy="400110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GB" sz="1000" b="1" dirty="0">
                  <a:latin typeface="SassoonPrimaryInfant" pitchFamily="2" charset="0"/>
                </a:rPr>
                <a:t>Some shapes you might need to separate into rectangles to help you </a:t>
              </a:r>
              <a:r>
                <a:rPr lang="en-GB" sz="1000" b="1" dirty="0">
                  <a:solidFill>
                    <a:srgbClr val="FF0000"/>
                  </a:solidFill>
                  <a:latin typeface="SassoonPrimaryInfant" pitchFamily="2" charset="0"/>
                </a:rPr>
                <a:t>label all of the sides</a:t>
              </a:r>
              <a:r>
                <a:rPr lang="en-GB" sz="1000" b="1" dirty="0">
                  <a:latin typeface="SassoonPrimaryInfant" pitchFamily="2" charset="0"/>
                </a:rPr>
                <a:t>.</a:t>
              </a:r>
              <a:endParaRPr lang="en-GB" sz="1100" b="1" dirty="0">
                <a:latin typeface="SassoonPrimaryInfant" pitchFamily="2" charset="0"/>
              </a:endParaRPr>
            </a:p>
          </p:txBody>
        </p:sp>
        <p:grpSp>
          <p:nvGrpSpPr>
            <p:cNvPr id="37" name="Group 36"/>
            <p:cNvGrpSpPr/>
            <p:nvPr/>
          </p:nvGrpSpPr>
          <p:grpSpPr>
            <a:xfrm>
              <a:off x="230655" y="1952756"/>
              <a:ext cx="1286158" cy="745857"/>
              <a:chOff x="194082" y="2245234"/>
              <a:chExt cx="1692441" cy="981464"/>
            </a:xfrm>
          </p:grpSpPr>
          <p:grpSp>
            <p:nvGrpSpPr>
              <p:cNvPr id="4" name="Group 3"/>
              <p:cNvGrpSpPr/>
              <p:nvPr/>
            </p:nvGrpSpPr>
            <p:grpSpPr>
              <a:xfrm>
                <a:off x="541674" y="2245234"/>
                <a:ext cx="921091" cy="758954"/>
                <a:chOff x="978024" y="1476934"/>
                <a:chExt cx="1712217" cy="1410820"/>
              </a:xfrm>
            </p:grpSpPr>
            <p:sp>
              <p:nvSpPr>
                <p:cNvPr id="10" name="Rectangle 9"/>
                <p:cNvSpPr/>
                <p:nvPr/>
              </p:nvSpPr>
              <p:spPr>
                <a:xfrm>
                  <a:off x="978024" y="2102444"/>
                  <a:ext cx="1535769" cy="785310"/>
                </a:xfrm>
                <a:prstGeom prst="rect">
                  <a:avLst/>
                </a:prstGeom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1200"/>
                </a:p>
              </p:txBody>
            </p:sp>
            <p:sp>
              <p:nvSpPr>
                <p:cNvPr id="11" name="Rectangle 10"/>
                <p:cNvSpPr/>
                <p:nvPr/>
              </p:nvSpPr>
              <p:spPr>
                <a:xfrm>
                  <a:off x="1886970" y="1476934"/>
                  <a:ext cx="803271" cy="1410820"/>
                </a:xfrm>
                <a:prstGeom prst="rect">
                  <a:avLst/>
                </a:prstGeom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1200"/>
                </a:p>
              </p:txBody>
            </p:sp>
          </p:grpSp>
          <p:sp>
            <p:nvSpPr>
              <p:cNvPr id="25" name="TextBox 24"/>
              <p:cNvSpPr txBox="1"/>
              <p:nvPr/>
            </p:nvSpPr>
            <p:spPr>
              <a:xfrm>
                <a:off x="771885" y="2943198"/>
                <a:ext cx="524007" cy="283500"/>
              </a:xfrm>
              <a:prstGeom prst="rect">
                <a:avLst/>
              </a:prstGeom>
              <a:noFill/>
              <a:ln w="28575"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GB" sz="800" dirty="0">
                    <a:latin typeface="SassoonPrimaryInfant" pitchFamily="2" charset="0"/>
                  </a:rPr>
                  <a:t>5m</a:t>
                </a:r>
                <a:endParaRPr lang="en-GB" sz="1000" b="1" dirty="0">
                  <a:latin typeface="SassoonPrimaryInfant" pitchFamily="2" charset="0"/>
                </a:endParaRPr>
              </a:p>
            </p:txBody>
          </p:sp>
          <p:sp>
            <p:nvSpPr>
              <p:cNvPr id="26" name="TextBox 25"/>
              <p:cNvSpPr txBox="1"/>
              <p:nvPr/>
            </p:nvSpPr>
            <p:spPr>
              <a:xfrm>
                <a:off x="546129" y="2352718"/>
                <a:ext cx="498498" cy="283500"/>
              </a:xfrm>
              <a:prstGeom prst="rect">
                <a:avLst/>
              </a:prstGeom>
              <a:noFill/>
              <a:ln w="28575"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GB" sz="800" dirty="0">
                    <a:latin typeface="SassoonPrimaryInfant" pitchFamily="2" charset="0"/>
                  </a:rPr>
                  <a:t>3m</a:t>
                </a:r>
                <a:endParaRPr lang="en-GB" sz="1000" b="1" dirty="0">
                  <a:latin typeface="SassoonPrimaryInfant" pitchFamily="2" charset="0"/>
                </a:endParaRPr>
              </a:p>
            </p:txBody>
          </p:sp>
          <p:sp>
            <p:nvSpPr>
              <p:cNvPr id="27" name="TextBox 26"/>
              <p:cNvSpPr txBox="1"/>
              <p:nvPr/>
            </p:nvSpPr>
            <p:spPr>
              <a:xfrm>
                <a:off x="1381577" y="2502644"/>
                <a:ext cx="504946" cy="283500"/>
              </a:xfrm>
              <a:prstGeom prst="rect">
                <a:avLst/>
              </a:prstGeom>
              <a:noFill/>
              <a:ln w="28575"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GB" sz="800" dirty="0">
                    <a:latin typeface="SassoonPrimaryInfant" pitchFamily="2" charset="0"/>
                  </a:rPr>
                  <a:t>4m</a:t>
                </a:r>
                <a:endParaRPr lang="en-GB" sz="1000" b="1" dirty="0">
                  <a:latin typeface="SassoonPrimaryInfant" pitchFamily="2" charset="0"/>
                </a:endParaRPr>
              </a:p>
            </p:txBody>
          </p:sp>
          <p:sp>
            <p:nvSpPr>
              <p:cNvPr id="28" name="TextBox 27"/>
              <p:cNvSpPr txBox="1"/>
              <p:nvPr/>
            </p:nvSpPr>
            <p:spPr>
              <a:xfrm>
                <a:off x="194082" y="2622228"/>
                <a:ext cx="499610" cy="283500"/>
              </a:xfrm>
              <a:prstGeom prst="rect">
                <a:avLst/>
              </a:prstGeom>
              <a:noFill/>
              <a:ln w="28575"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GB" sz="800" dirty="0">
                    <a:latin typeface="SassoonPrimaryInfant" pitchFamily="2" charset="0"/>
                  </a:rPr>
                  <a:t>2m</a:t>
                </a:r>
                <a:endParaRPr lang="en-GB" sz="1000" b="1" dirty="0">
                  <a:latin typeface="SassoonPrimaryInfant" pitchFamily="2" charset="0"/>
                </a:endParaRPr>
              </a:p>
            </p:txBody>
          </p:sp>
        </p:grpSp>
        <p:grpSp>
          <p:nvGrpSpPr>
            <p:cNvPr id="68" name="Group 67"/>
            <p:cNvGrpSpPr/>
            <p:nvPr/>
          </p:nvGrpSpPr>
          <p:grpSpPr>
            <a:xfrm>
              <a:off x="1529902" y="1696747"/>
              <a:ext cx="1452534" cy="1229693"/>
              <a:chOff x="257933" y="1867261"/>
              <a:chExt cx="1452534" cy="1229693"/>
            </a:xfrm>
          </p:grpSpPr>
          <p:grpSp>
            <p:nvGrpSpPr>
              <p:cNvPr id="49" name="Group 48"/>
              <p:cNvGrpSpPr/>
              <p:nvPr/>
            </p:nvGrpSpPr>
            <p:grpSpPr>
              <a:xfrm>
                <a:off x="257933" y="1867261"/>
                <a:ext cx="1452534" cy="1054348"/>
                <a:chOff x="1692377" y="2011928"/>
                <a:chExt cx="1574589" cy="1163744"/>
              </a:xfrm>
            </p:grpSpPr>
            <p:grpSp>
              <p:nvGrpSpPr>
                <p:cNvPr id="20" name="Group 19"/>
                <p:cNvGrpSpPr/>
                <p:nvPr/>
              </p:nvGrpSpPr>
              <p:grpSpPr>
                <a:xfrm>
                  <a:off x="2000443" y="2212124"/>
                  <a:ext cx="921090" cy="758954"/>
                  <a:chOff x="844276" y="1403289"/>
                  <a:chExt cx="1712216" cy="1410820"/>
                </a:xfrm>
              </p:grpSpPr>
              <p:sp>
                <p:nvSpPr>
                  <p:cNvPr id="21" name="Rectangle 20"/>
                  <p:cNvSpPr/>
                  <p:nvPr/>
                </p:nvSpPr>
                <p:spPr>
                  <a:xfrm>
                    <a:off x="844276" y="2028800"/>
                    <a:ext cx="1535769" cy="785309"/>
                  </a:xfrm>
                  <a:prstGeom prst="rect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 sz="1400"/>
                  </a:p>
                </p:txBody>
              </p:sp>
              <p:sp>
                <p:nvSpPr>
                  <p:cNvPr id="23" name="Rectangle 22"/>
                  <p:cNvSpPr/>
                  <p:nvPr/>
                </p:nvSpPr>
                <p:spPr>
                  <a:xfrm>
                    <a:off x="1753220" y="1403289"/>
                    <a:ext cx="803272" cy="1410820"/>
                  </a:xfrm>
                  <a:prstGeom prst="rect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 sz="1400"/>
                  </a:p>
                </p:txBody>
              </p:sp>
            </p:grpSp>
            <p:sp>
              <p:nvSpPr>
                <p:cNvPr id="29" name="TextBox 28"/>
                <p:cNvSpPr txBox="1"/>
                <p:nvPr/>
              </p:nvSpPr>
              <p:spPr>
                <a:xfrm>
                  <a:off x="2270180" y="2944840"/>
                  <a:ext cx="402867" cy="230832"/>
                </a:xfrm>
                <a:prstGeom prst="rect">
                  <a:avLst/>
                </a:prstGeom>
                <a:noFill/>
                <a:ln w="28575">
                  <a:noFill/>
                </a:ln>
              </p:spPr>
              <p:txBody>
                <a:bodyPr wrap="square" rtlCol="0">
                  <a:spAutoFit/>
                </a:bodyPr>
                <a:lstStyle/>
                <a:p>
                  <a:r>
                    <a:rPr lang="en-GB" sz="900" dirty="0">
                      <a:latin typeface="SassoonPrimaryInfant" pitchFamily="2" charset="0"/>
                    </a:rPr>
                    <a:t>5m</a:t>
                  </a:r>
                  <a:endParaRPr lang="en-GB" sz="1050" b="1" dirty="0">
                    <a:latin typeface="SassoonPrimaryInfant" pitchFamily="2" charset="0"/>
                  </a:endParaRPr>
                </a:p>
              </p:txBody>
            </p:sp>
            <p:sp>
              <p:nvSpPr>
                <p:cNvPr id="30" name="TextBox 29"/>
                <p:cNvSpPr txBox="1"/>
                <p:nvPr/>
              </p:nvSpPr>
              <p:spPr>
                <a:xfrm>
                  <a:off x="2044423" y="2354358"/>
                  <a:ext cx="402867" cy="230832"/>
                </a:xfrm>
                <a:prstGeom prst="rect">
                  <a:avLst/>
                </a:prstGeom>
                <a:noFill/>
                <a:ln w="28575">
                  <a:noFill/>
                </a:ln>
              </p:spPr>
              <p:txBody>
                <a:bodyPr wrap="square" rtlCol="0">
                  <a:spAutoFit/>
                </a:bodyPr>
                <a:lstStyle/>
                <a:p>
                  <a:r>
                    <a:rPr lang="en-GB" sz="900" dirty="0">
                      <a:latin typeface="SassoonPrimaryInfant" pitchFamily="2" charset="0"/>
                    </a:rPr>
                    <a:t>3m</a:t>
                  </a:r>
                  <a:endParaRPr lang="en-GB" sz="1050" b="1" dirty="0">
                    <a:latin typeface="SassoonPrimaryInfant" pitchFamily="2" charset="0"/>
                  </a:endParaRPr>
                </a:p>
              </p:txBody>
            </p:sp>
            <p:sp>
              <p:nvSpPr>
                <p:cNvPr id="31" name="TextBox 30"/>
                <p:cNvSpPr txBox="1"/>
                <p:nvPr/>
              </p:nvSpPr>
              <p:spPr>
                <a:xfrm>
                  <a:off x="2864099" y="2421661"/>
                  <a:ext cx="402867" cy="230832"/>
                </a:xfrm>
                <a:prstGeom prst="rect">
                  <a:avLst/>
                </a:prstGeom>
                <a:noFill/>
                <a:ln w="28575">
                  <a:noFill/>
                </a:ln>
              </p:spPr>
              <p:txBody>
                <a:bodyPr wrap="square" rtlCol="0">
                  <a:spAutoFit/>
                </a:bodyPr>
                <a:lstStyle/>
                <a:p>
                  <a:r>
                    <a:rPr lang="en-GB" sz="900" dirty="0">
                      <a:latin typeface="SassoonPrimaryInfant" pitchFamily="2" charset="0"/>
                    </a:rPr>
                    <a:t>4m</a:t>
                  </a:r>
                  <a:endParaRPr lang="en-GB" sz="1050" b="1" dirty="0">
                    <a:latin typeface="SassoonPrimaryInfant" pitchFamily="2" charset="0"/>
                  </a:endParaRPr>
                </a:p>
              </p:txBody>
            </p:sp>
            <p:sp>
              <p:nvSpPr>
                <p:cNvPr id="32" name="TextBox 31"/>
                <p:cNvSpPr txBox="1"/>
                <p:nvPr/>
              </p:nvSpPr>
              <p:spPr>
                <a:xfrm>
                  <a:off x="1692377" y="2623868"/>
                  <a:ext cx="402867" cy="230832"/>
                </a:xfrm>
                <a:prstGeom prst="rect">
                  <a:avLst/>
                </a:prstGeom>
                <a:noFill/>
                <a:ln w="28575">
                  <a:noFill/>
                </a:ln>
              </p:spPr>
              <p:txBody>
                <a:bodyPr wrap="square" rtlCol="0">
                  <a:spAutoFit/>
                </a:bodyPr>
                <a:lstStyle/>
                <a:p>
                  <a:r>
                    <a:rPr lang="en-GB" sz="900" dirty="0">
                      <a:latin typeface="SassoonPrimaryInfant" pitchFamily="2" charset="0"/>
                    </a:rPr>
                    <a:t>2m</a:t>
                  </a:r>
                  <a:endParaRPr lang="en-GB" sz="1050" b="1" dirty="0">
                    <a:latin typeface="SassoonPrimaryInfant" pitchFamily="2" charset="0"/>
                  </a:endParaRPr>
                </a:p>
              </p:txBody>
            </p:sp>
            <p:sp>
              <p:nvSpPr>
                <p:cNvPr id="33" name="TextBox 32"/>
                <p:cNvSpPr txBox="1"/>
                <p:nvPr/>
              </p:nvSpPr>
              <p:spPr>
                <a:xfrm>
                  <a:off x="2490782" y="2011928"/>
                  <a:ext cx="649982" cy="230832"/>
                </a:xfrm>
                <a:prstGeom prst="rect">
                  <a:avLst/>
                </a:prstGeom>
                <a:noFill/>
                <a:ln w="28575">
                  <a:noFill/>
                </a:ln>
              </p:spPr>
              <p:txBody>
                <a:bodyPr wrap="square" rtlCol="0">
                  <a:spAutoFit/>
                </a:bodyPr>
                <a:lstStyle/>
                <a:p>
                  <a:r>
                    <a:rPr lang="en-GB" sz="900" dirty="0">
                      <a:solidFill>
                        <a:srgbClr val="FF0000"/>
                      </a:solidFill>
                      <a:latin typeface="Lucida Handwriting" panose="03010101010101010101" pitchFamily="66" charset="0"/>
                    </a:rPr>
                    <a:t>2m</a:t>
                  </a:r>
                  <a:endParaRPr lang="en-GB" sz="1050" b="1" dirty="0">
                    <a:solidFill>
                      <a:srgbClr val="FF0000"/>
                    </a:solidFill>
                    <a:latin typeface="Lucida Handwriting" panose="03010101010101010101" pitchFamily="66" charset="0"/>
                  </a:endParaRPr>
                </a:p>
              </p:txBody>
            </p:sp>
            <p:cxnSp>
              <p:nvCxnSpPr>
                <p:cNvPr id="9" name="Straight Arrow Connector 8"/>
                <p:cNvCxnSpPr/>
                <p:nvPr/>
              </p:nvCxnSpPr>
              <p:spPr>
                <a:xfrm>
                  <a:off x="2012467" y="2800840"/>
                  <a:ext cx="444988" cy="0"/>
                </a:xfrm>
                <a:prstGeom prst="straightConnector1">
                  <a:avLst/>
                </a:prstGeom>
                <a:ln>
                  <a:solidFill>
                    <a:srgbClr val="FF0000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" name="Straight Arrow Connector 33"/>
                <p:cNvCxnSpPr/>
                <p:nvPr/>
              </p:nvCxnSpPr>
              <p:spPr>
                <a:xfrm>
                  <a:off x="2489411" y="2800840"/>
                  <a:ext cx="444988" cy="0"/>
                </a:xfrm>
                <a:prstGeom prst="straightConnector1">
                  <a:avLst/>
                </a:prstGeom>
                <a:ln>
                  <a:solidFill>
                    <a:srgbClr val="FF0000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5" name="Straight Arrow Connector 34"/>
                <p:cNvCxnSpPr/>
                <p:nvPr/>
              </p:nvCxnSpPr>
              <p:spPr>
                <a:xfrm>
                  <a:off x="2012467" y="2927184"/>
                  <a:ext cx="909066" cy="0"/>
                </a:xfrm>
                <a:prstGeom prst="straightConnector1">
                  <a:avLst/>
                </a:prstGeom>
                <a:ln>
                  <a:solidFill>
                    <a:srgbClr val="FF0000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63" name="TextBox 62"/>
              <p:cNvSpPr txBox="1"/>
              <p:nvPr/>
            </p:nvSpPr>
            <p:spPr>
              <a:xfrm>
                <a:off x="477074" y="2866122"/>
                <a:ext cx="1018202" cy="230832"/>
              </a:xfrm>
              <a:prstGeom prst="rect">
                <a:avLst/>
              </a:prstGeom>
              <a:noFill/>
              <a:ln w="28575"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GB" sz="900" dirty="0">
                    <a:solidFill>
                      <a:srgbClr val="FF0000"/>
                    </a:solidFill>
                    <a:latin typeface="SassoonPrimaryInfant" pitchFamily="2" charset="0"/>
                  </a:rPr>
                  <a:t>5m – 3m = 2m</a:t>
                </a:r>
                <a:endParaRPr lang="en-GB" sz="1050" b="1" dirty="0">
                  <a:solidFill>
                    <a:srgbClr val="FF0000"/>
                  </a:solidFill>
                  <a:latin typeface="SassoonPrimaryInfant" pitchFamily="2" charset="0"/>
                </a:endParaRPr>
              </a:p>
            </p:txBody>
          </p:sp>
        </p:grpSp>
        <p:grpSp>
          <p:nvGrpSpPr>
            <p:cNvPr id="67" name="Group 66"/>
            <p:cNvGrpSpPr/>
            <p:nvPr/>
          </p:nvGrpSpPr>
          <p:grpSpPr>
            <a:xfrm>
              <a:off x="3099878" y="1646877"/>
              <a:ext cx="1345924" cy="1238655"/>
              <a:chOff x="3030685" y="1984050"/>
              <a:chExt cx="1574589" cy="1389136"/>
            </a:xfrm>
          </p:grpSpPr>
          <p:grpSp>
            <p:nvGrpSpPr>
              <p:cNvPr id="38" name="Group 37"/>
              <p:cNvGrpSpPr/>
              <p:nvPr/>
            </p:nvGrpSpPr>
            <p:grpSpPr>
              <a:xfrm>
                <a:off x="3338751" y="2184246"/>
                <a:ext cx="921090" cy="758954"/>
                <a:chOff x="844276" y="1403289"/>
                <a:chExt cx="1712216" cy="1410820"/>
              </a:xfrm>
            </p:grpSpPr>
            <p:sp>
              <p:nvSpPr>
                <p:cNvPr id="39" name="Rectangle 38"/>
                <p:cNvSpPr/>
                <p:nvPr/>
              </p:nvSpPr>
              <p:spPr>
                <a:xfrm>
                  <a:off x="844276" y="2028800"/>
                  <a:ext cx="1535769" cy="785309"/>
                </a:xfrm>
                <a:prstGeom prst="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1400"/>
                </a:p>
              </p:txBody>
            </p:sp>
            <p:sp>
              <p:nvSpPr>
                <p:cNvPr id="40" name="Rectangle 39"/>
                <p:cNvSpPr/>
                <p:nvPr/>
              </p:nvSpPr>
              <p:spPr>
                <a:xfrm>
                  <a:off x="1753220" y="1403289"/>
                  <a:ext cx="803272" cy="1410820"/>
                </a:xfrm>
                <a:prstGeom prst="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1400"/>
                </a:p>
              </p:txBody>
            </p:sp>
          </p:grpSp>
          <p:sp>
            <p:nvSpPr>
              <p:cNvPr id="41" name="TextBox 40"/>
              <p:cNvSpPr txBox="1"/>
              <p:nvPr/>
            </p:nvSpPr>
            <p:spPr>
              <a:xfrm>
                <a:off x="3608488" y="2916962"/>
                <a:ext cx="402867" cy="258875"/>
              </a:xfrm>
              <a:prstGeom prst="rect">
                <a:avLst/>
              </a:prstGeom>
              <a:noFill/>
              <a:ln w="28575"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GB" sz="900" dirty="0">
                    <a:latin typeface="SassoonPrimaryInfant" pitchFamily="2" charset="0"/>
                  </a:rPr>
                  <a:t>5m</a:t>
                </a:r>
                <a:endParaRPr lang="en-GB" sz="1050" b="1" dirty="0">
                  <a:latin typeface="SassoonPrimaryInfant" pitchFamily="2" charset="0"/>
                </a:endParaRPr>
              </a:p>
            </p:txBody>
          </p:sp>
          <p:sp>
            <p:nvSpPr>
              <p:cNvPr id="42" name="TextBox 41"/>
              <p:cNvSpPr txBox="1"/>
              <p:nvPr/>
            </p:nvSpPr>
            <p:spPr>
              <a:xfrm>
                <a:off x="3320200" y="2326417"/>
                <a:ext cx="402867" cy="258875"/>
              </a:xfrm>
              <a:prstGeom prst="rect">
                <a:avLst/>
              </a:prstGeom>
              <a:noFill/>
              <a:ln w="28575"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GB" sz="900" dirty="0">
                    <a:latin typeface="SassoonPrimaryInfant" pitchFamily="2" charset="0"/>
                  </a:rPr>
                  <a:t>3m</a:t>
                </a:r>
                <a:endParaRPr lang="en-GB" sz="1050" b="1" dirty="0">
                  <a:latin typeface="SassoonPrimaryInfant" pitchFamily="2" charset="0"/>
                </a:endParaRPr>
              </a:p>
            </p:txBody>
          </p:sp>
          <p:sp>
            <p:nvSpPr>
              <p:cNvPr id="43" name="TextBox 42"/>
              <p:cNvSpPr txBox="1"/>
              <p:nvPr/>
            </p:nvSpPr>
            <p:spPr>
              <a:xfrm>
                <a:off x="4202407" y="2393783"/>
                <a:ext cx="402867" cy="258875"/>
              </a:xfrm>
              <a:prstGeom prst="rect">
                <a:avLst/>
              </a:prstGeom>
              <a:noFill/>
              <a:ln w="28575"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GB" sz="900" dirty="0">
                    <a:latin typeface="SassoonPrimaryInfant" pitchFamily="2" charset="0"/>
                  </a:rPr>
                  <a:t>4m</a:t>
                </a:r>
                <a:endParaRPr lang="en-GB" sz="1050" b="1" dirty="0">
                  <a:latin typeface="SassoonPrimaryInfant" pitchFamily="2" charset="0"/>
                </a:endParaRPr>
              </a:p>
            </p:txBody>
          </p:sp>
          <p:sp>
            <p:nvSpPr>
              <p:cNvPr id="44" name="TextBox 43"/>
              <p:cNvSpPr txBox="1"/>
              <p:nvPr/>
            </p:nvSpPr>
            <p:spPr>
              <a:xfrm>
                <a:off x="3030685" y="2595989"/>
                <a:ext cx="402867" cy="258875"/>
              </a:xfrm>
              <a:prstGeom prst="rect">
                <a:avLst/>
              </a:prstGeom>
              <a:noFill/>
              <a:ln w="28575"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GB" sz="900" dirty="0">
                    <a:latin typeface="SassoonPrimaryInfant" pitchFamily="2" charset="0"/>
                  </a:rPr>
                  <a:t>2m</a:t>
                </a:r>
                <a:endParaRPr lang="en-GB" sz="1050" b="1" dirty="0">
                  <a:latin typeface="SassoonPrimaryInfant" pitchFamily="2" charset="0"/>
                </a:endParaRPr>
              </a:p>
            </p:txBody>
          </p:sp>
          <p:sp>
            <p:nvSpPr>
              <p:cNvPr id="45" name="TextBox 44"/>
              <p:cNvSpPr txBox="1"/>
              <p:nvPr/>
            </p:nvSpPr>
            <p:spPr>
              <a:xfrm>
                <a:off x="3829090" y="1984050"/>
                <a:ext cx="649982" cy="258875"/>
              </a:xfrm>
              <a:prstGeom prst="rect">
                <a:avLst/>
              </a:prstGeom>
              <a:noFill/>
              <a:ln w="28575"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GB" sz="900" dirty="0">
                    <a:latin typeface="Lucida Handwriting" panose="03010101010101010101" pitchFamily="66" charset="0"/>
                  </a:rPr>
                  <a:t>2m</a:t>
                </a:r>
                <a:endParaRPr lang="en-GB" sz="1050" b="1" dirty="0">
                  <a:latin typeface="Lucida Handwriting" panose="03010101010101010101" pitchFamily="66" charset="0"/>
                </a:endParaRPr>
              </a:p>
            </p:txBody>
          </p:sp>
          <p:cxnSp>
            <p:nvCxnSpPr>
              <p:cNvPr id="57" name="Straight Arrow Connector 56"/>
              <p:cNvCxnSpPr/>
              <p:nvPr/>
            </p:nvCxnSpPr>
            <p:spPr>
              <a:xfrm>
                <a:off x="4191649" y="2190696"/>
                <a:ext cx="0" cy="726266"/>
              </a:xfrm>
              <a:prstGeom prst="straightConnector1">
                <a:avLst/>
              </a:prstGeom>
              <a:ln>
                <a:solidFill>
                  <a:srgbClr val="FF000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" name="Straight Arrow Connector 58"/>
              <p:cNvCxnSpPr/>
              <p:nvPr/>
            </p:nvCxnSpPr>
            <p:spPr>
              <a:xfrm>
                <a:off x="3924501" y="2184246"/>
                <a:ext cx="0" cy="336495"/>
              </a:xfrm>
              <a:prstGeom prst="straightConnector1">
                <a:avLst/>
              </a:prstGeom>
              <a:ln>
                <a:solidFill>
                  <a:srgbClr val="FF000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1" name="Straight Arrow Connector 60"/>
              <p:cNvCxnSpPr/>
              <p:nvPr/>
            </p:nvCxnSpPr>
            <p:spPr>
              <a:xfrm>
                <a:off x="3924501" y="2520741"/>
                <a:ext cx="0" cy="396221"/>
              </a:xfrm>
              <a:prstGeom prst="straightConnector1">
                <a:avLst/>
              </a:prstGeom>
              <a:ln>
                <a:solidFill>
                  <a:srgbClr val="FF000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4" name="TextBox 63"/>
              <p:cNvSpPr txBox="1"/>
              <p:nvPr/>
            </p:nvSpPr>
            <p:spPr>
              <a:xfrm>
                <a:off x="3254895" y="3114311"/>
                <a:ext cx="1103761" cy="258875"/>
              </a:xfrm>
              <a:prstGeom prst="rect">
                <a:avLst/>
              </a:prstGeom>
              <a:noFill/>
              <a:ln w="28575"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GB" sz="900" dirty="0">
                    <a:solidFill>
                      <a:srgbClr val="FF0000"/>
                    </a:solidFill>
                    <a:latin typeface="SassoonPrimaryInfant" pitchFamily="2" charset="0"/>
                  </a:rPr>
                  <a:t>4m – 2m = 2m</a:t>
                </a:r>
                <a:endParaRPr lang="en-GB" sz="1050" b="1" dirty="0">
                  <a:solidFill>
                    <a:srgbClr val="FF0000"/>
                  </a:solidFill>
                  <a:latin typeface="SassoonPrimaryInfant" pitchFamily="2" charset="0"/>
                </a:endParaRPr>
              </a:p>
            </p:txBody>
          </p:sp>
          <p:sp>
            <p:nvSpPr>
              <p:cNvPr id="65" name="TextBox 64"/>
              <p:cNvSpPr txBox="1"/>
              <p:nvPr/>
            </p:nvSpPr>
            <p:spPr>
              <a:xfrm>
                <a:off x="3424804" y="2143086"/>
                <a:ext cx="649982" cy="258875"/>
              </a:xfrm>
              <a:prstGeom prst="rect">
                <a:avLst/>
              </a:prstGeom>
              <a:noFill/>
              <a:ln w="28575"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GB" sz="900" dirty="0">
                    <a:solidFill>
                      <a:srgbClr val="FF0000"/>
                    </a:solidFill>
                    <a:latin typeface="Lucida Handwriting" panose="03010101010101010101" pitchFamily="66" charset="0"/>
                  </a:rPr>
                  <a:t>2m</a:t>
                </a:r>
                <a:endParaRPr lang="en-GB" sz="1050" b="1" dirty="0">
                  <a:solidFill>
                    <a:srgbClr val="FF0000"/>
                  </a:solidFill>
                  <a:latin typeface="Lucida Handwriting" panose="03010101010101010101" pitchFamily="66" charset="0"/>
                </a:endParaRPr>
              </a:p>
            </p:txBody>
          </p:sp>
        </p:grpSp>
        <p:sp>
          <p:nvSpPr>
            <p:cNvPr id="66" name="Rectangle 65"/>
            <p:cNvSpPr/>
            <p:nvPr/>
          </p:nvSpPr>
          <p:spPr>
            <a:xfrm>
              <a:off x="187780" y="187987"/>
              <a:ext cx="4423632" cy="1138079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9" name="TextBox 68"/>
            <p:cNvSpPr txBox="1"/>
            <p:nvPr/>
          </p:nvSpPr>
          <p:spPr>
            <a:xfrm>
              <a:off x="843222" y="2982437"/>
              <a:ext cx="2937943" cy="230832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GB" sz="900" dirty="0">
                  <a:solidFill>
                    <a:srgbClr val="00B050"/>
                  </a:solidFill>
                  <a:latin typeface="SassoonPrimaryInfant" pitchFamily="2" charset="0"/>
                </a:rPr>
                <a:t>Perimeter = 2m + 2m + 4m + 5m + 2m + 3m = </a:t>
              </a:r>
              <a:r>
                <a:rPr lang="en-GB" sz="900" b="1" dirty="0">
                  <a:solidFill>
                    <a:srgbClr val="00B050"/>
                  </a:solidFill>
                  <a:latin typeface="SassoonPrimaryInfant" pitchFamily="2" charset="0"/>
                </a:rPr>
                <a:t>18m </a:t>
              </a:r>
              <a:endParaRPr lang="en-GB" sz="1050" b="1" dirty="0">
                <a:solidFill>
                  <a:srgbClr val="00B050"/>
                </a:solidFill>
                <a:latin typeface="SassoonPrimaryInfant" pitchFamily="2" charset="0"/>
              </a:endParaRPr>
            </a:p>
          </p:txBody>
        </p:sp>
        <p:sp>
          <p:nvSpPr>
            <p:cNvPr id="70" name="Rectangle 69"/>
            <p:cNvSpPr/>
            <p:nvPr/>
          </p:nvSpPr>
          <p:spPr>
            <a:xfrm rot="5400000">
              <a:off x="2996740" y="1580146"/>
              <a:ext cx="3017518" cy="237772"/>
            </a:xfrm>
            <a:prstGeom prst="rect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400" dirty="0">
                  <a:solidFill>
                    <a:schemeClr val="bg1"/>
                  </a:solidFill>
                  <a:latin typeface="SassoonPrimaryInfant" pitchFamily="2" charset="0"/>
                </a:rPr>
                <a:t>Perimeter</a:t>
              </a:r>
            </a:p>
          </p:txBody>
        </p:sp>
        <p:sp>
          <p:nvSpPr>
            <p:cNvPr id="5" name="Rectangle 4"/>
            <p:cNvSpPr/>
            <p:nvPr/>
          </p:nvSpPr>
          <p:spPr>
            <a:xfrm>
              <a:off x="187780" y="187987"/>
              <a:ext cx="4436721" cy="301752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72" name="Group 71"/>
          <p:cNvGrpSpPr/>
          <p:nvPr/>
        </p:nvGrpSpPr>
        <p:grpSpPr>
          <a:xfrm>
            <a:off x="5185020" y="183281"/>
            <a:ext cx="4504461" cy="3029988"/>
            <a:chOff x="120040" y="183281"/>
            <a:chExt cx="4504461" cy="3029988"/>
          </a:xfrm>
        </p:grpSpPr>
        <p:sp>
          <p:nvSpPr>
            <p:cNvPr id="73" name="TextBox 72"/>
            <p:cNvSpPr txBox="1"/>
            <p:nvPr/>
          </p:nvSpPr>
          <p:spPr>
            <a:xfrm>
              <a:off x="187780" y="183281"/>
              <a:ext cx="4291290" cy="415498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GB" sz="1000" b="1" u="sng" dirty="0">
                  <a:latin typeface="SassoonPrimaryInfant" pitchFamily="2" charset="0"/>
                </a:rPr>
                <a:t>Perimeter - </a:t>
              </a:r>
              <a:r>
                <a:rPr lang="en-GB" sz="1000" dirty="0">
                  <a:latin typeface="SassoonPrimaryInfant" pitchFamily="2" charset="0"/>
                </a:rPr>
                <a:t>The perimeter is the measurement all the way around a shape.</a:t>
              </a:r>
            </a:p>
            <a:p>
              <a:endParaRPr lang="en-GB" sz="1100" b="1" dirty="0">
                <a:latin typeface="SassoonPrimaryInfant" pitchFamily="2" charset="0"/>
              </a:endParaRPr>
            </a:p>
          </p:txBody>
        </p:sp>
        <p:sp>
          <p:nvSpPr>
            <p:cNvPr id="74" name="TextBox 73"/>
            <p:cNvSpPr txBox="1"/>
            <p:nvPr/>
          </p:nvSpPr>
          <p:spPr>
            <a:xfrm>
              <a:off x="1827258" y="505630"/>
              <a:ext cx="2739493" cy="707886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GB" sz="1000" dirty="0">
                  <a:solidFill>
                    <a:srgbClr val="FF0000"/>
                  </a:solidFill>
                  <a:latin typeface="SassoonPrimaryInfant" pitchFamily="2" charset="0"/>
                </a:rPr>
                <a:t>Label all of the sides of your shape</a:t>
              </a:r>
              <a:r>
                <a:rPr lang="en-GB" sz="1000" dirty="0">
                  <a:latin typeface="SassoonPrimaryInfant" pitchFamily="2" charset="0"/>
                </a:rPr>
                <a:t> using the information you have, and then add them all together.</a:t>
              </a:r>
            </a:p>
            <a:p>
              <a:r>
                <a:rPr lang="en-GB" sz="1000" b="1" dirty="0">
                  <a:latin typeface="SassoonPrimaryInfant" pitchFamily="2" charset="0"/>
                </a:rPr>
                <a:t>6m + 6m + 3m + 3m = 18m</a:t>
              </a:r>
              <a:endParaRPr lang="en-GB" sz="1100" b="1" dirty="0">
                <a:latin typeface="SassoonPrimaryInfant" pitchFamily="2" charset="0"/>
              </a:endParaRPr>
            </a:p>
          </p:txBody>
        </p:sp>
        <p:grpSp>
          <p:nvGrpSpPr>
            <p:cNvPr id="75" name="Group 74"/>
            <p:cNvGrpSpPr/>
            <p:nvPr/>
          </p:nvGrpSpPr>
          <p:grpSpPr>
            <a:xfrm>
              <a:off x="120040" y="400050"/>
              <a:ext cx="1735038" cy="931249"/>
              <a:chOff x="95167" y="679747"/>
              <a:chExt cx="2127507" cy="1141900"/>
            </a:xfrm>
          </p:grpSpPr>
          <p:sp>
            <p:nvSpPr>
              <p:cNvPr id="117" name="Rectangle 116"/>
              <p:cNvSpPr/>
              <p:nvPr/>
            </p:nvSpPr>
            <p:spPr>
              <a:xfrm>
                <a:off x="577475" y="904434"/>
                <a:ext cx="1162890" cy="594639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1000"/>
              </a:p>
            </p:txBody>
          </p:sp>
          <p:sp>
            <p:nvSpPr>
              <p:cNvPr id="118" name="TextBox 117"/>
              <p:cNvSpPr txBox="1"/>
              <p:nvPr/>
            </p:nvSpPr>
            <p:spPr>
              <a:xfrm>
                <a:off x="911922" y="679747"/>
                <a:ext cx="493996" cy="301917"/>
              </a:xfrm>
              <a:prstGeom prst="rect">
                <a:avLst/>
              </a:prstGeom>
              <a:noFill/>
              <a:ln w="28575"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GB" sz="1000" dirty="0">
                    <a:latin typeface="SassoonPrimaryInfant" pitchFamily="2" charset="0"/>
                  </a:rPr>
                  <a:t>6m</a:t>
                </a:r>
                <a:endParaRPr lang="en-GB" sz="1000" b="1" dirty="0">
                  <a:latin typeface="SassoonPrimaryInfant" pitchFamily="2" charset="0"/>
                </a:endParaRPr>
              </a:p>
            </p:txBody>
          </p:sp>
          <p:sp>
            <p:nvSpPr>
              <p:cNvPr id="119" name="TextBox 118"/>
              <p:cNvSpPr txBox="1"/>
              <p:nvPr/>
            </p:nvSpPr>
            <p:spPr>
              <a:xfrm>
                <a:off x="1728678" y="1054703"/>
                <a:ext cx="493996" cy="301917"/>
              </a:xfrm>
              <a:prstGeom prst="rect">
                <a:avLst/>
              </a:prstGeom>
              <a:noFill/>
              <a:ln w="28575"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GB" sz="1000" dirty="0">
                    <a:latin typeface="SassoonPrimaryInfant" pitchFamily="2" charset="0"/>
                  </a:rPr>
                  <a:t>3m</a:t>
                </a:r>
                <a:endParaRPr lang="en-GB" sz="1000" b="1" dirty="0">
                  <a:latin typeface="SassoonPrimaryInfant" pitchFamily="2" charset="0"/>
                </a:endParaRPr>
              </a:p>
            </p:txBody>
          </p:sp>
          <p:sp>
            <p:nvSpPr>
              <p:cNvPr id="120" name="TextBox 119"/>
              <p:cNvSpPr txBox="1"/>
              <p:nvPr/>
            </p:nvSpPr>
            <p:spPr>
              <a:xfrm>
                <a:off x="911922" y="1510295"/>
                <a:ext cx="534238" cy="311352"/>
              </a:xfrm>
              <a:prstGeom prst="rect">
                <a:avLst/>
              </a:prstGeom>
              <a:noFill/>
              <a:ln w="28575"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GB" sz="1000" dirty="0">
                    <a:solidFill>
                      <a:srgbClr val="FF0000"/>
                    </a:solidFill>
                    <a:latin typeface="Lucida Handwriting" panose="03010101010101010101" pitchFamily="66" charset="0"/>
                  </a:rPr>
                  <a:t>6m</a:t>
                </a:r>
                <a:endParaRPr lang="en-GB" sz="1000" b="1" dirty="0">
                  <a:solidFill>
                    <a:srgbClr val="FF0000"/>
                  </a:solidFill>
                  <a:latin typeface="Lucida Handwriting" panose="03010101010101010101" pitchFamily="66" charset="0"/>
                </a:endParaRPr>
              </a:p>
            </p:txBody>
          </p:sp>
          <p:sp>
            <p:nvSpPr>
              <p:cNvPr id="121" name="TextBox 120"/>
              <p:cNvSpPr txBox="1"/>
              <p:nvPr/>
            </p:nvSpPr>
            <p:spPr>
              <a:xfrm>
                <a:off x="95167" y="1083330"/>
                <a:ext cx="607868" cy="311352"/>
              </a:xfrm>
              <a:prstGeom prst="rect">
                <a:avLst/>
              </a:prstGeom>
              <a:noFill/>
              <a:ln w="28575"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GB" sz="1000" dirty="0">
                    <a:solidFill>
                      <a:srgbClr val="FF0000"/>
                    </a:solidFill>
                    <a:latin typeface="Lucida Handwriting" panose="03010101010101010101" pitchFamily="66" charset="0"/>
                  </a:rPr>
                  <a:t>3m</a:t>
                </a:r>
                <a:endParaRPr lang="en-GB" sz="1000" b="1" dirty="0">
                  <a:solidFill>
                    <a:srgbClr val="FF0000"/>
                  </a:solidFill>
                  <a:latin typeface="Lucida Handwriting" panose="03010101010101010101" pitchFamily="66" charset="0"/>
                </a:endParaRPr>
              </a:p>
            </p:txBody>
          </p:sp>
        </p:grpSp>
        <p:sp>
          <p:nvSpPr>
            <p:cNvPr id="76" name="TextBox 75"/>
            <p:cNvSpPr txBox="1"/>
            <p:nvPr/>
          </p:nvSpPr>
          <p:spPr>
            <a:xfrm>
              <a:off x="187780" y="1343721"/>
              <a:ext cx="3236828" cy="400110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GB" sz="1000" b="1" dirty="0">
                  <a:latin typeface="SassoonPrimaryInfant" pitchFamily="2" charset="0"/>
                </a:rPr>
                <a:t>Some shapes you might need to separate into rectangles to help you </a:t>
              </a:r>
              <a:r>
                <a:rPr lang="en-GB" sz="1000" b="1" dirty="0">
                  <a:solidFill>
                    <a:srgbClr val="FF0000"/>
                  </a:solidFill>
                  <a:latin typeface="SassoonPrimaryInfant" pitchFamily="2" charset="0"/>
                </a:rPr>
                <a:t>label all of the sides</a:t>
              </a:r>
              <a:r>
                <a:rPr lang="en-GB" sz="1000" b="1" dirty="0">
                  <a:latin typeface="SassoonPrimaryInfant" pitchFamily="2" charset="0"/>
                </a:rPr>
                <a:t>.</a:t>
              </a:r>
              <a:endParaRPr lang="en-GB" sz="1100" b="1" dirty="0">
                <a:latin typeface="SassoonPrimaryInfant" pitchFamily="2" charset="0"/>
              </a:endParaRPr>
            </a:p>
          </p:txBody>
        </p:sp>
        <p:grpSp>
          <p:nvGrpSpPr>
            <p:cNvPr id="77" name="Group 76"/>
            <p:cNvGrpSpPr/>
            <p:nvPr/>
          </p:nvGrpSpPr>
          <p:grpSpPr>
            <a:xfrm>
              <a:off x="230655" y="1952756"/>
              <a:ext cx="1286158" cy="745857"/>
              <a:chOff x="194082" y="2245234"/>
              <a:chExt cx="1692441" cy="981464"/>
            </a:xfrm>
          </p:grpSpPr>
          <p:grpSp>
            <p:nvGrpSpPr>
              <p:cNvPr id="110" name="Group 109"/>
              <p:cNvGrpSpPr/>
              <p:nvPr/>
            </p:nvGrpSpPr>
            <p:grpSpPr>
              <a:xfrm>
                <a:off x="541674" y="2245234"/>
                <a:ext cx="921091" cy="758954"/>
                <a:chOff x="978024" y="1476934"/>
                <a:chExt cx="1712217" cy="141082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78024" y="2102444"/>
                  <a:ext cx="1535769" cy="785310"/>
                </a:xfrm>
                <a:prstGeom prst="rect">
                  <a:avLst/>
                </a:prstGeom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1200"/>
                </a:p>
              </p:txBody>
            </p:sp>
            <p:sp>
              <p:nvSpPr>
                <p:cNvPr id="116" name="Rectangle 115"/>
                <p:cNvSpPr/>
                <p:nvPr/>
              </p:nvSpPr>
              <p:spPr>
                <a:xfrm>
                  <a:off x="1886970" y="1476934"/>
                  <a:ext cx="803271" cy="1410820"/>
                </a:xfrm>
                <a:prstGeom prst="rect">
                  <a:avLst/>
                </a:prstGeom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1200"/>
                </a:p>
              </p:txBody>
            </p:sp>
          </p:grpSp>
          <p:sp>
            <p:nvSpPr>
              <p:cNvPr id="111" name="TextBox 110"/>
              <p:cNvSpPr txBox="1"/>
              <p:nvPr/>
            </p:nvSpPr>
            <p:spPr>
              <a:xfrm>
                <a:off x="771885" y="2943198"/>
                <a:ext cx="524007" cy="283500"/>
              </a:xfrm>
              <a:prstGeom prst="rect">
                <a:avLst/>
              </a:prstGeom>
              <a:noFill/>
              <a:ln w="28575"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GB" sz="800" dirty="0">
                    <a:latin typeface="SassoonPrimaryInfant" pitchFamily="2" charset="0"/>
                  </a:rPr>
                  <a:t>5m</a:t>
                </a:r>
                <a:endParaRPr lang="en-GB" sz="1000" b="1" dirty="0">
                  <a:latin typeface="SassoonPrimaryInfant" pitchFamily="2" charset="0"/>
                </a:endParaRPr>
              </a:p>
            </p:txBody>
          </p:sp>
          <p:sp>
            <p:nvSpPr>
              <p:cNvPr id="112" name="TextBox 111"/>
              <p:cNvSpPr txBox="1"/>
              <p:nvPr/>
            </p:nvSpPr>
            <p:spPr>
              <a:xfrm>
                <a:off x="546129" y="2352718"/>
                <a:ext cx="498498" cy="283500"/>
              </a:xfrm>
              <a:prstGeom prst="rect">
                <a:avLst/>
              </a:prstGeom>
              <a:noFill/>
              <a:ln w="28575"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GB" sz="800" dirty="0">
                    <a:latin typeface="SassoonPrimaryInfant" pitchFamily="2" charset="0"/>
                  </a:rPr>
                  <a:t>3m</a:t>
                </a:r>
                <a:endParaRPr lang="en-GB" sz="1000" b="1" dirty="0">
                  <a:latin typeface="SassoonPrimaryInfant" pitchFamily="2" charset="0"/>
                </a:endParaRPr>
              </a:p>
            </p:txBody>
          </p:sp>
          <p:sp>
            <p:nvSpPr>
              <p:cNvPr id="113" name="TextBox 112"/>
              <p:cNvSpPr txBox="1"/>
              <p:nvPr/>
            </p:nvSpPr>
            <p:spPr>
              <a:xfrm>
                <a:off x="1381577" y="2502644"/>
                <a:ext cx="504946" cy="283500"/>
              </a:xfrm>
              <a:prstGeom prst="rect">
                <a:avLst/>
              </a:prstGeom>
              <a:noFill/>
              <a:ln w="28575"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GB" sz="800" dirty="0">
                    <a:latin typeface="SassoonPrimaryInfant" pitchFamily="2" charset="0"/>
                  </a:rPr>
                  <a:t>4m</a:t>
                </a:r>
                <a:endParaRPr lang="en-GB" sz="1000" b="1" dirty="0">
                  <a:latin typeface="SassoonPrimaryInfant" pitchFamily="2" charset="0"/>
                </a:endParaRPr>
              </a:p>
            </p:txBody>
          </p:sp>
          <p:sp>
            <p:nvSpPr>
              <p:cNvPr id="114" name="TextBox 113"/>
              <p:cNvSpPr txBox="1"/>
              <p:nvPr/>
            </p:nvSpPr>
            <p:spPr>
              <a:xfrm>
                <a:off x="194082" y="2622228"/>
                <a:ext cx="499610" cy="283500"/>
              </a:xfrm>
              <a:prstGeom prst="rect">
                <a:avLst/>
              </a:prstGeom>
              <a:noFill/>
              <a:ln w="28575"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GB" sz="800" dirty="0">
                    <a:latin typeface="SassoonPrimaryInfant" pitchFamily="2" charset="0"/>
                  </a:rPr>
                  <a:t>2m</a:t>
                </a:r>
                <a:endParaRPr lang="en-GB" sz="1000" b="1" dirty="0">
                  <a:latin typeface="SassoonPrimaryInfant" pitchFamily="2" charset="0"/>
                </a:endParaRPr>
              </a:p>
            </p:txBody>
          </p:sp>
        </p:grpSp>
        <p:grpSp>
          <p:nvGrpSpPr>
            <p:cNvPr id="78" name="Group 77"/>
            <p:cNvGrpSpPr/>
            <p:nvPr/>
          </p:nvGrpSpPr>
          <p:grpSpPr>
            <a:xfrm>
              <a:off x="1529902" y="1696747"/>
              <a:ext cx="1452534" cy="1229693"/>
              <a:chOff x="257933" y="1867261"/>
              <a:chExt cx="1452534" cy="1229693"/>
            </a:xfrm>
          </p:grpSpPr>
          <p:grpSp>
            <p:nvGrpSpPr>
              <p:cNvPr id="97" name="Group 96"/>
              <p:cNvGrpSpPr/>
              <p:nvPr/>
            </p:nvGrpSpPr>
            <p:grpSpPr>
              <a:xfrm>
                <a:off x="257933" y="1867261"/>
                <a:ext cx="1452534" cy="1054348"/>
                <a:chOff x="1692377" y="2011928"/>
                <a:chExt cx="1574589" cy="1163744"/>
              </a:xfrm>
            </p:grpSpPr>
            <p:grpSp>
              <p:nvGrpSpPr>
                <p:cNvPr id="99" name="Group 98"/>
                <p:cNvGrpSpPr/>
                <p:nvPr/>
              </p:nvGrpSpPr>
              <p:grpSpPr>
                <a:xfrm>
                  <a:off x="2000443" y="2212124"/>
                  <a:ext cx="921090" cy="758954"/>
                  <a:chOff x="844276" y="1403289"/>
                  <a:chExt cx="1712216" cy="1410820"/>
                </a:xfrm>
              </p:grpSpPr>
              <p:sp>
                <p:nvSpPr>
                  <p:cNvPr id="108" name="Rectangle 107"/>
                  <p:cNvSpPr/>
                  <p:nvPr/>
                </p:nvSpPr>
                <p:spPr>
                  <a:xfrm>
                    <a:off x="844276" y="2028800"/>
                    <a:ext cx="1535769" cy="785309"/>
                  </a:xfrm>
                  <a:prstGeom prst="rect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 sz="1400"/>
                  </a:p>
                </p:txBody>
              </p:sp>
              <p:sp>
                <p:nvSpPr>
                  <p:cNvPr id="109" name="Rectangle 108"/>
                  <p:cNvSpPr/>
                  <p:nvPr/>
                </p:nvSpPr>
                <p:spPr>
                  <a:xfrm>
                    <a:off x="1753220" y="1403289"/>
                    <a:ext cx="803272" cy="1410820"/>
                  </a:xfrm>
                  <a:prstGeom prst="rect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 sz="1400"/>
                  </a:p>
                </p:txBody>
              </p:sp>
            </p:grpSp>
            <p:sp>
              <p:nvSpPr>
                <p:cNvPr id="100" name="TextBox 99"/>
                <p:cNvSpPr txBox="1"/>
                <p:nvPr/>
              </p:nvSpPr>
              <p:spPr>
                <a:xfrm>
                  <a:off x="2270180" y="2944840"/>
                  <a:ext cx="402867" cy="230832"/>
                </a:xfrm>
                <a:prstGeom prst="rect">
                  <a:avLst/>
                </a:prstGeom>
                <a:noFill/>
                <a:ln w="28575">
                  <a:noFill/>
                </a:ln>
              </p:spPr>
              <p:txBody>
                <a:bodyPr wrap="square" rtlCol="0">
                  <a:spAutoFit/>
                </a:bodyPr>
                <a:lstStyle/>
                <a:p>
                  <a:r>
                    <a:rPr lang="en-GB" sz="900" dirty="0">
                      <a:latin typeface="SassoonPrimaryInfant" pitchFamily="2" charset="0"/>
                    </a:rPr>
                    <a:t>5m</a:t>
                  </a:r>
                  <a:endParaRPr lang="en-GB" sz="1050" b="1" dirty="0">
                    <a:latin typeface="SassoonPrimaryInfant" pitchFamily="2" charset="0"/>
                  </a:endParaRPr>
                </a:p>
              </p:txBody>
            </p:sp>
            <p:sp>
              <p:nvSpPr>
                <p:cNvPr id="101" name="TextBox 100"/>
                <p:cNvSpPr txBox="1"/>
                <p:nvPr/>
              </p:nvSpPr>
              <p:spPr>
                <a:xfrm>
                  <a:off x="2044423" y="2354358"/>
                  <a:ext cx="402867" cy="230832"/>
                </a:xfrm>
                <a:prstGeom prst="rect">
                  <a:avLst/>
                </a:prstGeom>
                <a:noFill/>
                <a:ln w="28575">
                  <a:noFill/>
                </a:ln>
              </p:spPr>
              <p:txBody>
                <a:bodyPr wrap="square" rtlCol="0">
                  <a:spAutoFit/>
                </a:bodyPr>
                <a:lstStyle/>
                <a:p>
                  <a:r>
                    <a:rPr lang="en-GB" sz="900" dirty="0">
                      <a:latin typeface="SassoonPrimaryInfant" pitchFamily="2" charset="0"/>
                    </a:rPr>
                    <a:t>3m</a:t>
                  </a:r>
                  <a:endParaRPr lang="en-GB" sz="1050" b="1" dirty="0">
                    <a:latin typeface="SassoonPrimaryInfant" pitchFamily="2" charset="0"/>
                  </a:endParaRPr>
                </a:p>
              </p:txBody>
            </p:sp>
            <p:sp>
              <p:nvSpPr>
                <p:cNvPr id="102" name="TextBox 101"/>
                <p:cNvSpPr txBox="1"/>
                <p:nvPr/>
              </p:nvSpPr>
              <p:spPr>
                <a:xfrm>
                  <a:off x="2864099" y="2421661"/>
                  <a:ext cx="402867" cy="230832"/>
                </a:xfrm>
                <a:prstGeom prst="rect">
                  <a:avLst/>
                </a:prstGeom>
                <a:noFill/>
                <a:ln w="28575">
                  <a:noFill/>
                </a:ln>
              </p:spPr>
              <p:txBody>
                <a:bodyPr wrap="square" rtlCol="0">
                  <a:spAutoFit/>
                </a:bodyPr>
                <a:lstStyle/>
                <a:p>
                  <a:r>
                    <a:rPr lang="en-GB" sz="900" dirty="0">
                      <a:latin typeface="SassoonPrimaryInfant" pitchFamily="2" charset="0"/>
                    </a:rPr>
                    <a:t>4m</a:t>
                  </a:r>
                  <a:endParaRPr lang="en-GB" sz="1050" b="1" dirty="0">
                    <a:latin typeface="SassoonPrimaryInfant" pitchFamily="2" charset="0"/>
                  </a:endParaRPr>
                </a:p>
              </p:txBody>
            </p:sp>
            <p:sp>
              <p:nvSpPr>
                <p:cNvPr id="103" name="TextBox 102"/>
                <p:cNvSpPr txBox="1"/>
                <p:nvPr/>
              </p:nvSpPr>
              <p:spPr>
                <a:xfrm>
                  <a:off x="1692377" y="2623868"/>
                  <a:ext cx="402867" cy="230832"/>
                </a:xfrm>
                <a:prstGeom prst="rect">
                  <a:avLst/>
                </a:prstGeom>
                <a:noFill/>
                <a:ln w="28575">
                  <a:noFill/>
                </a:ln>
              </p:spPr>
              <p:txBody>
                <a:bodyPr wrap="square" rtlCol="0">
                  <a:spAutoFit/>
                </a:bodyPr>
                <a:lstStyle/>
                <a:p>
                  <a:r>
                    <a:rPr lang="en-GB" sz="900" dirty="0">
                      <a:latin typeface="SassoonPrimaryInfant" pitchFamily="2" charset="0"/>
                    </a:rPr>
                    <a:t>2m</a:t>
                  </a:r>
                  <a:endParaRPr lang="en-GB" sz="1050" b="1" dirty="0">
                    <a:latin typeface="SassoonPrimaryInfant" pitchFamily="2" charset="0"/>
                  </a:endParaRPr>
                </a:p>
              </p:txBody>
            </p:sp>
            <p:sp>
              <p:nvSpPr>
                <p:cNvPr id="104" name="TextBox 103"/>
                <p:cNvSpPr txBox="1"/>
                <p:nvPr/>
              </p:nvSpPr>
              <p:spPr>
                <a:xfrm>
                  <a:off x="2490782" y="2011928"/>
                  <a:ext cx="649982" cy="230832"/>
                </a:xfrm>
                <a:prstGeom prst="rect">
                  <a:avLst/>
                </a:prstGeom>
                <a:noFill/>
                <a:ln w="28575">
                  <a:noFill/>
                </a:ln>
              </p:spPr>
              <p:txBody>
                <a:bodyPr wrap="square" rtlCol="0">
                  <a:spAutoFit/>
                </a:bodyPr>
                <a:lstStyle/>
                <a:p>
                  <a:r>
                    <a:rPr lang="en-GB" sz="900" dirty="0">
                      <a:solidFill>
                        <a:srgbClr val="FF0000"/>
                      </a:solidFill>
                      <a:latin typeface="Lucida Handwriting" panose="03010101010101010101" pitchFamily="66" charset="0"/>
                    </a:rPr>
                    <a:t>2m</a:t>
                  </a:r>
                  <a:endParaRPr lang="en-GB" sz="1050" b="1" dirty="0">
                    <a:solidFill>
                      <a:srgbClr val="FF0000"/>
                    </a:solidFill>
                    <a:latin typeface="Lucida Handwriting" panose="03010101010101010101" pitchFamily="66" charset="0"/>
                  </a:endParaRPr>
                </a:p>
              </p:txBody>
            </p:sp>
            <p:cxnSp>
              <p:nvCxnSpPr>
                <p:cNvPr id="105" name="Straight Arrow Connector 104"/>
                <p:cNvCxnSpPr/>
                <p:nvPr/>
              </p:nvCxnSpPr>
              <p:spPr>
                <a:xfrm>
                  <a:off x="2012467" y="2800840"/>
                  <a:ext cx="444988" cy="0"/>
                </a:xfrm>
                <a:prstGeom prst="straightConnector1">
                  <a:avLst/>
                </a:prstGeom>
                <a:ln>
                  <a:solidFill>
                    <a:srgbClr val="FF0000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6" name="Straight Arrow Connector 105"/>
                <p:cNvCxnSpPr/>
                <p:nvPr/>
              </p:nvCxnSpPr>
              <p:spPr>
                <a:xfrm>
                  <a:off x="2489411" y="2800840"/>
                  <a:ext cx="444988" cy="0"/>
                </a:xfrm>
                <a:prstGeom prst="straightConnector1">
                  <a:avLst/>
                </a:prstGeom>
                <a:ln>
                  <a:solidFill>
                    <a:srgbClr val="FF0000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7" name="Straight Arrow Connector 106"/>
                <p:cNvCxnSpPr/>
                <p:nvPr/>
              </p:nvCxnSpPr>
              <p:spPr>
                <a:xfrm>
                  <a:off x="2012467" y="2927184"/>
                  <a:ext cx="909066" cy="0"/>
                </a:xfrm>
                <a:prstGeom prst="straightConnector1">
                  <a:avLst/>
                </a:prstGeom>
                <a:ln>
                  <a:solidFill>
                    <a:srgbClr val="FF0000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98" name="TextBox 97"/>
              <p:cNvSpPr txBox="1"/>
              <p:nvPr/>
            </p:nvSpPr>
            <p:spPr>
              <a:xfrm>
                <a:off x="477074" y="2866122"/>
                <a:ext cx="1018202" cy="230832"/>
              </a:xfrm>
              <a:prstGeom prst="rect">
                <a:avLst/>
              </a:prstGeom>
              <a:noFill/>
              <a:ln w="28575"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GB" sz="900" dirty="0">
                    <a:solidFill>
                      <a:srgbClr val="FF0000"/>
                    </a:solidFill>
                    <a:latin typeface="SassoonPrimaryInfant" pitchFamily="2" charset="0"/>
                  </a:rPr>
                  <a:t>5m – 3m = 2m</a:t>
                </a:r>
                <a:endParaRPr lang="en-GB" sz="1050" b="1" dirty="0">
                  <a:solidFill>
                    <a:srgbClr val="FF0000"/>
                  </a:solidFill>
                  <a:latin typeface="SassoonPrimaryInfant" pitchFamily="2" charset="0"/>
                </a:endParaRPr>
              </a:p>
            </p:txBody>
          </p:sp>
        </p:grpSp>
        <p:grpSp>
          <p:nvGrpSpPr>
            <p:cNvPr id="79" name="Group 78"/>
            <p:cNvGrpSpPr/>
            <p:nvPr/>
          </p:nvGrpSpPr>
          <p:grpSpPr>
            <a:xfrm>
              <a:off x="3099878" y="1646877"/>
              <a:ext cx="1345924" cy="1238655"/>
              <a:chOff x="3030685" y="1984050"/>
              <a:chExt cx="1574589" cy="1389136"/>
            </a:xfrm>
          </p:grpSpPr>
          <p:grpSp>
            <p:nvGrpSpPr>
              <p:cNvPr id="84" name="Group 83"/>
              <p:cNvGrpSpPr/>
              <p:nvPr/>
            </p:nvGrpSpPr>
            <p:grpSpPr>
              <a:xfrm>
                <a:off x="3338751" y="2184246"/>
                <a:ext cx="921090" cy="758954"/>
                <a:chOff x="844276" y="1403289"/>
                <a:chExt cx="1712216" cy="1410820"/>
              </a:xfrm>
            </p:grpSpPr>
            <p:sp>
              <p:nvSpPr>
                <p:cNvPr id="95" name="Rectangle 94"/>
                <p:cNvSpPr/>
                <p:nvPr/>
              </p:nvSpPr>
              <p:spPr>
                <a:xfrm>
                  <a:off x="844276" y="2028800"/>
                  <a:ext cx="1535769" cy="785309"/>
                </a:xfrm>
                <a:prstGeom prst="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1400"/>
                </a:p>
              </p:txBody>
            </p:sp>
            <p:sp>
              <p:nvSpPr>
                <p:cNvPr id="96" name="Rectangle 95"/>
                <p:cNvSpPr/>
                <p:nvPr/>
              </p:nvSpPr>
              <p:spPr>
                <a:xfrm>
                  <a:off x="1753220" y="1403289"/>
                  <a:ext cx="803272" cy="1410820"/>
                </a:xfrm>
                <a:prstGeom prst="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1400"/>
                </a:p>
              </p:txBody>
            </p:sp>
          </p:grpSp>
          <p:sp>
            <p:nvSpPr>
              <p:cNvPr id="85" name="TextBox 84"/>
              <p:cNvSpPr txBox="1"/>
              <p:nvPr/>
            </p:nvSpPr>
            <p:spPr>
              <a:xfrm>
                <a:off x="3608488" y="2916962"/>
                <a:ext cx="402867" cy="258875"/>
              </a:xfrm>
              <a:prstGeom prst="rect">
                <a:avLst/>
              </a:prstGeom>
              <a:noFill/>
              <a:ln w="28575"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GB" sz="900" dirty="0">
                    <a:latin typeface="SassoonPrimaryInfant" pitchFamily="2" charset="0"/>
                  </a:rPr>
                  <a:t>5m</a:t>
                </a:r>
                <a:endParaRPr lang="en-GB" sz="1050" b="1" dirty="0">
                  <a:latin typeface="SassoonPrimaryInfant" pitchFamily="2" charset="0"/>
                </a:endParaRPr>
              </a:p>
            </p:txBody>
          </p:sp>
          <p:sp>
            <p:nvSpPr>
              <p:cNvPr id="86" name="TextBox 85"/>
              <p:cNvSpPr txBox="1"/>
              <p:nvPr/>
            </p:nvSpPr>
            <p:spPr>
              <a:xfrm>
                <a:off x="3320200" y="2326417"/>
                <a:ext cx="402867" cy="258875"/>
              </a:xfrm>
              <a:prstGeom prst="rect">
                <a:avLst/>
              </a:prstGeom>
              <a:noFill/>
              <a:ln w="28575"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GB" sz="900" dirty="0">
                    <a:latin typeface="SassoonPrimaryInfant" pitchFamily="2" charset="0"/>
                  </a:rPr>
                  <a:t>3m</a:t>
                </a:r>
                <a:endParaRPr lang="en-GB" sz="1050" b="1" dirty="0">
                  <a:latin typeface="SassoonPrimaryInfant" pitchFamily="2" charset="0"/>
                </a:endParaRPr>
              </a:p>
            </p:txBody>
          </p:sp>
          <p:sp>
            <p:nvSpPr>
              <p:cNvPr id="87" name="TextBox 86"/>
              <p:cNvSpPr txBox="1"/>
              <p:nvPr/>
            </p:nvSpPr>
            <p:spPr>
              <a:xfrm>
                <a:off x="4202407" y="2393783"/>
                <a:ext cx="402867" cy="258875"/>
              </a:xfrm>
              <a:prstGeom prst="rect">
                <a:avLst/>
              </a:prstGeom>
              <a:noFill/>
              <a:ln w="28575"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GB" sz="900" dirty="0">
                    <a:latin typeface="SassoonPrimaryInfant" pitchFamily="2" charset="0"/>
                  </a:rPr>
                  <a:t>4m</a:t>
                </a:r>
                <a:endParaRPr lang="en-GB" sz="1050" b="1" dirty="0">
                  <a:latin typeface="SassoonPrimaryInfant" pitchFamily="2" charset="0"/>
                </a:endParaRPr>
              </a:p>
            </p:txBody>
          </p:sp>
          <p:sp>
            <p:nvSpPr>
              <p:cNvPr id="88" name="TextBox 87"/>
              <p:cNvSpPr txBox="1"/>
              <p:nvPr/>
            </p:nvSpPr>
            <p:spPr>
              <a:xfrm>
                <a:off x="3030685" y="2595989"/>
                <a:ext cx="402867" cy="258875"/>
              </a:xfrm>
              <a:prstGeom prst="rect">
                <a:avLst/>
              </a:prstGeom>
              <a:noFill/>
              <a:ln w="28575"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GB" sz="900" dirty="0">
                    <a:latin typeface="SassoonPrimaryInfant" pitchFamily="2" charset="0"/>
                  </a:rPr>
                  <a:t>2m</a:t>
                </a:r>
                <a:endParaRPr lang="en-GB" sz="1050" b="1" dirty="0">
                  <a:latin typeface="SassoonPrimaryInfant" pitchFamily="2" charset="0"/>
                </a:endParaRPr>
              </a:p>
            </p:txBody>
          </p:sp>
          <p:sp>
            <p:nvSpPr>
              <p:cNvPr id="89" name="TextBox 88"/>
              <p:cNvSpPr txBox="1"/>
              <p:nvPr/>
            </p:nvSpPr>
            <p:spPr>
              <a:xfrm>
                <a:off x="3829090" y="1984050"/>
                <a:ext cx="649982" cy="258875"/>
              </a:xfrm>
              <a:prstGeom prst="rect">
                <a:avLst/>
              </a:prstGeom>
              <a:noFill/>
              <a:ln w="28575"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GB" sz="900" dirty="0">
                    <a:latin typeface="Lucida Handwriting" panose="03010101010101010101" pitchFamily="66" charset="0"/>
                  </a:rPr>
                  <a:t>2m</a:t>
                </a:r>
                <a:endParaRPr lang="en-GB" sz="1050" b="1" dirty="0">
                  <a:latin typeface="Lucida Handwriting" panose="03010101010101010101" pitchFamily="66" charset="0"/>
                </a:endParaRPr>
              </a:p>
            </p:txBody>
          </p:sp>
          <p:cxnSp>
            <p:nvCxnSpPr>
              <p:cNvPr id="90" name="Straight Arrow Connector 89"/>
              <p:cNvCxnSpPr/>
              <p:nvPr/>
            </p:nvCxnSpPr>
            <p:spPr>
              <a:xfrm>
                <a:off x="4191649" y="2190696"/>
                <a:ext cx="0" cy="726266"/>
              </a:xfrm>
              <a:prstGeom prst="straightConnector1">
                <a:avLst/>
              </a:prstGeom>
              <a:ln>
                <a:solidFill>
                  <a:srgbClr val="FF000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1" name="Straight Arrow Connector 90"/>
              <p:cNvCxnSpPr/>
              <p:nvPr/>
            </p:nvCxnSpPr>
            <p:spPr>
              <a:xfrm>
                <a:off x="3924501" y="2184246"/>
                <a:ext cx="0" cy="336495"/>
              </a:xfrm>
              <a:prstGeom prst="straightConnector1">
                <a:avLst/>
              </a:prstGeom>
              <a:ln>
                <a:solidFill>
                  <a:srgbClr val="FF000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2" name="Straight Arrow Connector 91"/>
              <p:cNvCxnSpPr/>
              <p:nvPr/>
            </p:nvCxnSpPr>
            <p:spPr>
              <a:xfrm>
                <a:off x="3924501" y="2520741"/>
                <a:ext cx="0" cy="396221"/>
              </a:xfrm>
              <a:prstGeom prst="straightConnector1">
                <a:avLst/>
              </a:prstGeom>
              <a:ln>
                <a:solidFill>
                  <a:srgbClr val="FF000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93" name="TextBox 92"/>
              <p:cNvSpPr txBox="1"/>
              <p:nvPr/>
            </p:nvSpPr>
            <p:spPr>
              <a:xfrm>
                <a:off x="3254895" y="3114311"/>
                <a:ext cx="1103761" cy="258875"/>
              </a:xfrm>
              <a:prstGeom prst="rect">
                <a:avLst/>
              </a:prstGeom>
              <a:noFill/>
              <a:ln w="28575"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GB" sz="900" dirty="0">
                    <a:solidFill>
                      <a:srgbClr val="FF0000"/>
                    </a:solidFill>
                    <a:latin typeface="SassoonPrimaryInfant" pitchFamily="2" charset="0"/>
                  </a:rPr>
                  <a:t>4m – 2m = 2m</a:t>
                </a:r>
                <a:endParaRPr lang="en-GB" sz="1050" b="1" dirty="0">
                  <a:solidFill>
                    <a:srgbClr val="FF0000"/>
                  </a:solidFill>
                  <a:latin typeface="SassoonPrimaryInfant" pitchFamily="2" charset="0"/>
                </a:endParaRPr>
              </a:p>
            </p:txBody>
          </p:sp>
          <p:sp>
            <p:nvSpPr>
              <p:cNvPr id="94" name="TextBox 93"/>
              <p:cNvSpPr txBox="1"/>
              <p:nvPr/>
            </p:nvSpPr>
            <p:spPr>
              <a:xfrm>
                <a:off x="3424804" y="2143086"/>
                <a:ext cx="649982" cy="258875"/>
              </a:xfrm>
              <a:prstGeom prst="rect">
                <a:avLst/>
              </a:prstGeom>
              <a:noFill/>
              <a:ln w="28575"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GB" sz="900" dirty="0">
                    <a:solidFill>
                      <a:srgbClr val="FF0000"/>
                    </a:solidFill>
                    <a:latin typeface="Lucida Handwriting" panose="03010101010101010101" pitchFamily="66" charset="0"/>
                  </a:rPr>
                  <a:t>2m</a:t>
                </a:r>
                <a:endParaRPr lang="en-GB" sz="1050" b="1" dirty="0">
                  <a:solidFill>
                    <a:srgbClr val="FF0000"/>
                  </a:solidFill>
                  <a:latin typeface="Lucida Handwriting" panose="03010101010101010101" pitchFamily="66" charset="0"/>
                </a:endParaRPr>
              </a:p>
            </p:txBody>
          </p:sp>
        </p:grpSp>
        <p:sp>
          <p:nvSpPr>
            <p:cNvPr id="80" name="Rectangle 79"/>
            <p:cNvSpPr/>
            <p:nvPr/>
          </p:nvSpPr>
          <p:spPr>
            <a:xfrm>
              <a:off x="187780" y="187987"/>
              <a:ext cx="4423632" cy="1138079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1" name="TextBox 80"/>
            <p:cNvSpPr txBox="1"/>
            <p:nvPr/>
          </p:nvSpPr>
          <p:spPr>
            <a:xfrm>
              <a:off x="843222" y="2982437"/>
              <a:ext cx="2937943" cy="230832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GB" sz="900" dirty="0">
                  <a:solidFill>
                    <a:srgbClr val="00B050"/>
                  </a:solidFill>
                  <a:latin typeface="SassoonPrimaryInfant" pitchFamily="2" charset="0"/>
                </a:rPr>
                <a:t>Perimeter = 2m + 2m + 4m + 5m + 2m + 3m = </a:t>
              </a:r>
              <a:r>
                <a:rPr lang="en-GB" sz="900" b="1" dirty="0">
                  <a:solidFill>
                    <a:srgbClr val="00B050"/>
                  </a:solidFill>
                  <a:latin typeface="SassoonPrimaryInfant" pitchFamily="2" charset="0"/>
                </a:rPr>
                <a:t>18m </a:t>
              </a:r>
              <a:endParaRPr lang="en-GB" sz="1050" b="1" dirty="0">
                <a:solidFill>
                  <a:srgbClr val="00B050"/>
                </a:solidFill>
                <a:latin typeface="SassoonPrimaryInfant" pitchFamily="2" charset="0"/>
              </a:endParaRPr>
            </a:p>
          </p:txBody>
        </p:sp>
        <p:sp>
          <p:nvSpPr>
            <p:cNvPr id="82" name="Rectangle 81"/>
            <p:cNvSpPr/>
            <p:nvPr/>
          </p:nvSpPr>
          <p:spPr>
            <a:xfrm rot="5400000">
              <a:off x="2996740" y="1580146"/>
              <a:ext cx="3017518" cy="237772"/>
            </a:xfrm>
            <a:prstGeom prst="rect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400" dirty="0">
                  <a:solidFill>
                    <a:schemeClr val="bg1"/>
                  </a:solidFill>
                  <a:latin typeface="SassoonPrimaryInfant" pitchFamily="2" charset="0"/>
                </a:rPr>
                <a:t>Perimeter</a:t>
              </a:r>
            </a:p>
          </p:txBody>
        </p:sp>
        <p:sp>
          <p:nvSpPr>
            <p:cNvPr id="83" name="Rectangle 82"/>
            <p:cNvSpPr/>
            <p:nvPr/>
          </p:nvSpPr>
          <p:spPr>
            <a:xfrm>
              <a:off x="187780" y="187987"/>
              <a:ext cx="4436721" cy="301752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122" name="Group 121"/>
          <p:cNvGrpSpPr/>
          <p:nvPr/>
        </p:nvGrpSpPr>
        <p:grpSpPr>
          <a:xfrm>
            <a:off x="120040" y="3430894"/>
            <a:ext cx="4504461" cy="3029988"/>
            <a:chOff x="120040" y="183281"/>
            <a:chExt cx="4504461" cy="3029988"/>
          </a:xfrm>
        </p:grpSpPr>
        <p:sp>
          <p:nvSpPr>
            <p:cNvPr id="123" name="TextBox 122"/>
            <p:cNvSpPr txBox="1"/>
            <p:nvPr/>
          </p:nvSpPr>
          <p:spPr>
            <a:xfrm>
              <a:off x="187780" y="183281"/>
              <a:ext cx="4291290" cy="415498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GB" sz="1000" b="1" u="sng" dirty="0">
                  <a:latin typeface="SassoonPrimaryInfant" pitchFamily="2" charset="0"/>
                </a:rPr>
                <a:t>Perimeter - </a:t>
              </a:r>
              <a:r>
                <a:rPr lang="en-GB" sz="1000" dirty="0">
                  <a:latin typeface="SassoonPrimaryInfant" pitchFamily="2" charset="0"/>
                </a:rPr>
                <a:t>The perimeter is the measurement all the way around a shape.</a:t>
              </a:r>
            </a:p>
            <a:p>
              <a:endParaRPr lang="en-GB" sz="1100" b="1" dirty="0">
                <a:latin typeface="SassoonPrimaryInfant" pitchFamily="2" charset="0"/>
              </a:endParaRPr>
            </a:p>
          </p:txBody>
        </p:sp>
        <p:sp>
          <p:nvSpPr>
            <p:cNvPr id="124" name="TextBox 123"/>
            <p:cNvSpPr txBox="1"/>
            <p:nvPr/>
          </p:nvSpPr>
          <p:spPr>
            <a:xfrm>
              <a:off x="1827258" y="505630"/>
              <a:ext cx="2739493" cy="707886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GB" sz="1000" dirty="0">
                  <a:solidFill>
                    <a:srgbClr val="FF0000"/>
                  </a:solidFill>
                  <a:latin typeface="SassoonPrimaryInfant" pitchFamily="2" charset="0"/>
                </a:rPr>
                <a:t>Label all of the sides of your shape</a:t>
              </a:r>
              <a:r>
                <a:rPr lang="en-GB" sz="1000" dirty="0">
                  <a:latin typeface="SassoonPrimaryInfant" pitchFamily="2" charset="0"/>
                </a:rPr>
                <a:t> using the information you have, and then add them all together.</a:t>
              </a:r>
            </a:p>
            <a:p>
              <a:r>
                <a:rPr lang="en-GB" sz="1000" b="1" dirty="0">
                  <a:latin typeface="SassoonPrimaryInfant" pitchFamily="2" charset="0"/>
                </a:rPr>
                <a:t>6m + 6m + 3m + 3m = 18m</a:t>
              </a:r>
              <a:endParaRPr lang="en-GB" sz="1100" b="1" dirty="0">
                <a:latin typeface="SassoonPrimaryInfant" pitchFamily="2" charset="0"/>
              </a:endParaRPr>
            </a:p>
          </p:txBody>
        </p:sp>
        <p:grpSp>
          <p:nvGrpSpPr>
            <p:cNvPr id="125" name="Group 124"/>
            <p:cNvGrpSpPr/>
            <p:nvPr/>
          </p:nvGrpSpPr>
          <p:grpSpPr>
            <a:xfrm>
              <a:off x="120040" y="400050"/>
              <a:ext cx="1735038" cy="931249"/>
              <a:chOff x="95167" y="679747"/>
              <a:chExt cx="2127507" cy="1141900"/>
            </a:xfrm>
          </p:grpSpPr>
          <p:sp>
            <p:nvSpPr>
              <p:cNvPr id="167" name="Rectangle 166"/>
              <p:cNvSpPr/>
              <p:nvPr/>
            </p:nvSpPr>
            <p:spPr>
              <a:xfrm>
                <a:off x="577475" y="904434"/>
                <a:ext cx="1162890" cy="594639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1000"/>
              </a:p>
            </p:txBody>
          </p:sp>
          <p:sp>
            <p:nvSpPr>
              <p:cNvPr id="168" name="TextBox 167"/>
              <p:cNvSpPr txBox="1"/>
              <p:nvPr/>
            </p:nvSpPr>
            <p:spPr>
              <a:xfrm>
                <a:off x="911922" y="679747"/>
                <a:ext cx="493996" cy="301917"/>
              </a:xfrm>
              <a:prstGeom prst="rect">
                <a:avLst/>
              </a:prstGeom>
              <a:noFill/>
              <a:ln w="28575"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GB" sz="1000" dirty="0">
                    <a:latin typeface="SassoonPrimaryInfant" pitchFamily="2" charset="0"/>
                  </a:rPr>
                  <a:t>6m</a:t>
                </a:r>
                <a:endParaRPr lang="en-GB" sz="1000" b="1" dirty="0">
                  <a:latin typeface="SassoonPrimaryInfant" pitchFamily="2" charset="0"/>
                </a:endParaRPr>
              </a:p>
            </p:txBody>
          </p:sp>
          <p:sp>
            <p:nvSpPr>
              <p:cNvPr id="169" name="TextBox 168"/>
              <p:cNvSpPr txBox="1"/>
              <p:nvPr/>
            </p:nvSpPr>
            <p:spPr>
              <a:xfrm>
                <a:off x="1728678" y="1054703"/>
                <a:ext cx="493996" cy="301917"/>
              </a:xfrm>
              <a:prstGeom prst="rect">
                <a:avLst/>
              </a:prstGeom>
              <a:noFill/>
              <a:ln w="28575"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GB" sz="1000" dirty="0">
                    <a:latin typeface="SassoonPrimaryInfant" pitchFamily="2" charset="0"/>
                  </a:rPr>
                  <a:t>3m</a:t>
                </a:r>
                <a:endParaRPr lang="en-GB" sz="1000" b="1" dirty="0">
                  <a:latin typeface="SassoonPrimaryInfant" pitchFamily="2" charset="0"/>
                </a:endParaRPr>
              </a:p>
            </p:txBody>
          </p:sp>
          <p:sp>
            <p:nvSpPr>
              <p:cNvPr id="170" name="TextBox 169"/>
              <p:cNvSpPr txBox="1"/>
              <p:nvPr/>
            </p:nvSpPr>
            <p:spPr>
              <a:xfrm>
                <a:off x="911922" y="1510295"/>
                <a:ext cx="534238" cy="311352"/>
              </a:xfrm>
              <a:prstGeom prst="rect">
                <a:avLst/>
              </a:prstGeom>
              <a:noFill/>
              <a:ln w="28575"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GB" sz="1000" dirty="0">
                    <a:solidFill>
                      <a:srgbClr val="FF0000"/>
                    </a:solidFill>
                    <a:latin typeface="Lucida Handwriting" panose="03010101010101010101" pitchFamily="66" charset="0"/>
                  </a:rPr>
                  <a:t>6m</a:t>
                </a:r>
                <a:endParaRPr lang="en-GB" sz="1000" b="1" dirty="0">
                  <a:solidFill>
                    <a:srgbClr val="FF0000"/>
                  </a:solidFill>
                  <a:latin typeface="Lucida Handwriting" panose="03010101010101010101" pitchFamily="66" charset="0"/>
                </a:endParaRPr>
              </a:p>
            </p:txBody>
          </p:sp>
          <p:sp>
            <p:nvSpPr>
              <p:cNvPr id="171" name="TextBox 170"/>
              <p:cNvSpPr txBox="1"/>
              <p:nvPr/>
            </p:nvSpPr>
            <p:spPr>
              <a:xfrm>
                <a:off x="95167" y="1083330"/>
                <a:ext cx="607868" cy="311352"/>
              </a:xfrm>
              <a:prstGeom prst="rect">
                <a:avLst/>
              </a:prstGeom>
              <a:noFill/>
              <a:ln w="28575"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GB" sz="1000" dirty="0">
                    <a:solidFill>
                      <a:srgbClr val="FF0000"/>
                    </a:solidFill>
                    <a:latin typeface="Lucida Handwriting" panose="03010101010101010101" pitchFamily="66" charset="0"/>
                  </a:rPr>
                  <a:t>3m</a:t>
                </a:r>
                <a:endParaRPr lang="en-GB" sz="1000" b="1" dirty="0">
                  <a:solidFill>
                    <a:srgbClr val="FF0000"/>
                  </a:solidFill>
                  <a:latin typeface="Lucida Handwriting" panose="03010101010101010101" pitchFamily="66" charset="0"/>
                </a:endParaRPr>
              </a:p>
            </p:txBody>
          </p:sp>
        </p:grpSp>
        <p:sp>
          <p:nvSpPr>
            <p:cNvPr id="126" name="TextBox 125"/>
            <p:cNvSpPr txBox="1"/>
            <p:nvPr/>
          </p:nvSpPr>
          <p:spPr>
            <a:xfrm>
              <a:off x="187780" y="1343721"/>
              <a:ext cx="3236828" cy="400110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GB" sz="1000" b="1" dirty="0">
                  <a:latin typeface="SassoonPrimaryInfant" pitchFamily="2" charset="0"/>
                </a:rPr>
                <a:t>Some shapes you might need to separate into rectangles to help you </a:t>
              </a:r>
              <a:r>
                <a:rPr lang="en-GB" sz="1000" b="1" dirty="0">
                  <a:solidFill>
                    <a:srgbClr val="FF0000"/>
                  </a:solidFill>
                  <a:latin typeface="SassoonPrimaryInfant" pitchFamily="2" charset="0"/>
                </a:rPr>
                <a:t>label all of the sides</a:t>
              </a:r>
              <a:r>
                <a:rPr lang="en-GB" sz="1000" b="1" dirty="0">
                  <a:latin typeface="SassoonPrimaryInfant" pitchFamily="2" charset="0"/>
                </a:rPr>
                <a:t>.</a:t>
              </a:r>
              <a:endParaRPr lang="en-GB" sz="1100" b="1" dirty="0">
                <a:latin typeface="SassoonPrimaryInfant" pitchFamily="2" charset="0"/>
              </a:endParaRPr>
            </a:p>
          </p:txBody>
        </p:sp>
        <p:grpSp>
          <p:nvGrpSpPr>
            <p:cNvPr id="127" name="Group 126"/>
            <p:cNvGrpSpPr/>
            <p:nvPr/>
          </p:nvGrpSpPr>
          <p:grpSpPr>
            <a:xfrm>
              <a:off x="230655" y="1952756"/>
              <a:ext cx="1286158" cy="745857"/>
              <a:chOff x="194082" y="2245234"/>
              <a:chExt cx="1692441" cy="981464"/>
            </a:xfrm>
          </p:grpSpPr>
          <p:grpSp>
            <p:nvGrpSpPr>
              <p:cNvPr id="160" name="Group 159"/>
              <p:cNvGrpSpPr/>
              <p:nvPr/>
            </p:nvGrpSpPr>
            <p:grpSpPr>
              <a:xfrm>
                <a:off x="541674" y="2245234"/>
                <a:ext cx="921091" cy="758954"/>
                <a:chOff x="978024" y="1476934"/>
                <a:chExt cx="1712217" cy="1410820"/>
              </a:xfrm>
            </p:grpSpPr>
            <p:sp>
              <p:nvSpPr>
                <p:cNvPr id="165" name="Rectangle 164"/>
                <p:cNvSpPr/>
                <p:nvPr/>
              </p:nvSpPr>
              <p:spPr>
                <a:xfrm>
                  <a:off x="978024" y="2102444"/>
                  <a:ext cx="1535769" cy="785310"/>
                </a:xfrm>
                <a:prstGeom prst="rect">
                  <a:avLst/>
                </a:prstGeom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1200"/>
                </a:p>
              </p:txBody>
            </p:sp>
            <p:sp>
              <p:nvSpPr>
                <p:cNvPr id="166" name="Rectangle 165"/>
                <p:cNvSpPr/>
                <p:nvPr/>
              </p:nvSpPr>
              <p:spPr>
                <a:xfrm>
                  <a:off x="1886970" y="1476934"/>
                  <a:ext cx="803271" cy="1410820"/>
                </a:xfrm>
                <a:prstGeom prst="rect">
                  <a:avLst/>
                </a:prstGeom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1200"/>
                </a:p>
              </p:txBody>
            </p:sp>
          </p:grpSp>
          <p:sp>
            <p:nvSpPr>
              <p:cNvPr id="161" name="TextBox 160"/>
              <p:cNvSpPr txBox="1"/>
              <p:nvPr/>
            </p:nvSpPr>
            <p:spPr>
              <a:xfrm>
                <a:off x="771885" y="2943198"/>
                <a:ext cx="524007" cy="283500"/>
              </a:xfrm>
              <a:prstGeom prst="rect">
                <a:avLst/>
              </a:prstGeom>
              <a:noFill/>
              <a:ln w="28575"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GB" sz="800" dirty="0">
                    <a:latin typeface="SassoonPrimaryInfant" pitchFamily="2" charset="0"/>
                  </a:rPr>
                  <a:t>5m</a:t>
                </a:r>
                <a:endParaRPr lang="en-GB" sz="1000" b="1" dirty="0">
                  <a:latin typeface="SassoonPrimaryInfant" pitchFamily="2" charset="0"/>
                </a:endParaRPr>
              </a:p>
            </p:txBody>
          </p:sp>
          <p:sp>
            <p:nvSpPr>
              <p:cNvPr id="162" name="TextBox 161"/>
              <p:cNvSpPr txBox="1"/>
              <p:nvPr/>
            </p:nvSpPr>
            <p:spPr>
              <a:xfrm>
                <a:off x="546129" y="2352718"/>
                <a:ext cx="498498" cy="283500"/>
              </a:xfrm>
              <a:prstGeom prst="rect">
                <a:avLst/>
              </a:prstGeom>
              <a:noFill/>
              <a:ln w="28575"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GB" sz="800" dirty="0">
                    <a:latin typeface="SassoonPrimaryInfant" pitchFamily="2" charset="0"/>
                  </a:rPr>
                  <a:t>3m</a:t>
                </a:r>
                <a:endParaRPr lang="en-GB" sz="1000" b="1" dirty="0">
                  <a:latin typeface="SassoonPrimaryInfant" pitchFamily="2" charset="0"/>
                </a:endParaRPr>
              </a:p>
            </p:txBody>
          </p:sp>
          <p:sp>
            <p:nvSpPr>
              <p:cNvPr id="163" name="TextBox 162"/>
              <p:cNvSpPr txBox="1"/>
              <p:nvPr/>
            </p:nvSpPr>
            <p:spPr>
              <a:xfrm>
                <a:off x="1381577" y="2502644"/>
                <a:ext cx="504946" cy="283500"/>
              </a:xfrm>
              <a:prstGeom prst="rect">
                <a:avLst/>
              </a:prstGeom>
              <a:noFill/>
              <a:ln w="28575"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GB" sz="800" dirty="0">
                    <a:latin typeface="SassoonPrimaryInfant" pitchFamily="2" charset="0"/>
                  </a:rPr>
                  <a:t>4m</a:t>
                </a:r>
                <a:endParaRPr lang="en-GB" sz="1000" b="1" dirty="0">
                  <a:latin typeface="SassoonPrimaryInfant" pitchFamily="2" charset="0"/>
                </a:endParaRPr>
              </a:p>
            </p:txBody>
          </p:sp>
          <p:sp>
            <p:nvSpPr>
              <p:cNvPr id="164" name="TextBox 163"/>
              <p:cNvSpPr txBox="1"/>
              <p:nvPr/>
            </p:nvSpPr>
            <p:spPr>
              <a:xfrm>
                <a:off x="194082" y="2622228"/>
                <a:ext cx="499610" cy="283500"/>
              </a:xfrm>
              <a:prstGeom prst="rect">
                <a:avLst/>
              </a:prstGeom>
              <a:noFill/>
              <a:ln w="28575"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GB" sz="800" dirty="0">
                    <a:latin typeface="SassoonPrimaryInfant" pitchFamily="2" charset="0"/>
                  </a:rPr>
                  <a:t>2m</a:t>
                </a:r>
                <a:endParaRPr lang="en-GB" sz="1000" b="1" dirty="0">
                  <a:latin typeface="SassoonPrimaryInfant" pitchFamily="2" charset="0"/>
                </a:endParaRPr>
              </a:p>
            </p:txBody>
          </p:sp>
        </p:grpSp>
        <p:grpSp>
          <p:nvGrpSpPr>
            <p:cNvPr id="128" name="Group 127"/>
            <p:cNvGrpSpPr/>
            <p:nvPr/>
          </p:nvGrpSpPr>
          <p:grpSpPr>
            <a:xfrm>
              <a:off x="1529902" y="1696747"/>
              <a:ext cx="1452534" cy="1229693"/>
              <a:chOff x="257933" y="1867261"/>
              <a:chExt cx="1452534" cy="1229693"/>
            </a:xfrm>
          </p:grpSpPr>
          <p:grpSp>
            <p:nvGrpSpPr>
              <p:cNvPr id="147" name="Group 146"/>
              <p:cNvGrpSpPr/>
              <p:nvPr/>
            </p:nvGrpSpPr>
            <p:grpSpPr>
              <a:xfrm>
                <a:off x="257933" y="1867261"/>
                <a:ext cx="1452534" cy="1054348"/>
                <a:chOff x="1692377" y="2011928"/>
                <a:chExt cx="1574589" cy="1163744"/>
              </a:xfrm>
            </p:grpSpPr>
            <p:grpSp>
              <p:nvGrpSpPr>
                <p:cNvPr id="149" name="Group 148"/>
                <p:cNvGrpSpPr/>
                <p:nvPr/>
              </p:nvGrpSpPr>
              <p:grpSpPr>
                <a:xfrm>
                  <a:off x="2000443" y="2212124"/>
                  <a:ext cx="921090" cy="758954"/>
                  <a:chOff x="844276" y="1403289"/>
                  <a:chExt cx="1712216" cy="1410820"/>
                </a:xfrm>
              </p:grpSpPr>
              <p:sp>
                <p:nvSpPr>
                  <p:cNvPr id="158" name="Rectangle 157"/>
                  <p:cNvSpPr/>
                  <p:nvPr/>
                </p:nvSpPr>
                <p:spPr>
                  <a:xfrm>
                    <a:off x="844276" y="2028800"/>
                    <a:ext cx="1535769" cy="785309"/>
                  </a:xfrm>
                  <a:prstGeom prst="rect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 sz="1400"/>
                  </a:p>
                </p:txBody>
              </p:sp>
              <p:sp>
                <p:nvSpPr>
                  <p:cNvPr id="159" name="Rectangle 158"/>
                  <p:cNvSpPr/>
                  <p:nvPr/>
                </p:nvSpPr>
                <p:spPr>
                  <a:xfrm>
                    <a:off x="1753220" y="1403289"/>
                    <a:ext cx="803272" cy="1410820"/>
                  </a:xfrm>
                  <a:prstGeom prst="rect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 sz="1400"/>
                  </a:p>
                </p:txBody>
              </p:sp>
            </p:grpSp>
            <p:sp>
              <p:nvSpPr>
                <p:cNvPr id="150" name="TextBox 149"/>
                <p:cNvSpPr txBox="1"/>
                <p:nvPr/>
              </p:nvSpPr>
              <p:spPr>
                <a:xfrm>
                  <a:off x="2270180" y="2944840"/>
                  <a:ext cx="402867" cy="230832"/>
                </a:xfrm>
                <a:prstGeom prst="rect">
                  <a:avLst/>
                </a:prstGeom>
                <a:noFill/>
                <a:ln w="28575">
                  <a:noFill/>
                </a:ln>
              </p:spPr>
              <p:txBody>
                <a:bodyPr wrap="square" rtlCol="0">
                  <a:spAutoFit/>
                </a:bodyPr>
                <a:lstStyle/>
                <a:p>
                  <a:r>
                    <a:rPr lang="en-GB" sz="900" dirty="0">
                      <a:latin typeface="SassoonPrimaryInfant" pitchFamily="2" charset="0"/>
                    </a:rPr>
                    <a:t>5m</a:t>
                  </a:r>
                  <a:endParaRPr lang="en-GB" sz="1050" b="1" dirty="0">
                    <a:latin typeface="SassoonPrimaryInfant" pitchFamily="2" charset="0"/>
                  </a:endParaRPr>
                </a:p>
              </p:txBody>
            </p:sp>
            <p:sp>
              <p:nvSpPr>
                <p:cNvPr id="151" name="TextBox 150"/>
                <p:cNvSpPr txBox="1"/>
                <p:nvPr/>
              </p:nvSpPr>
              <p:spPr>
                <a:xfrm>
                  <a:off x="2044423" y="2354358"/>
                  <a:ext cx="402867" cy="230832"/>
                </a:xfrm>
                <a:prstGeom prst="rect">
                  <a:avLst/>
                </a:prstGeom>
                <a:noFill/>
                <a:ln w="28575">
                  <a:noFill/>
                </a:ln>
              </p:spPr>
              <p:txBody>
                <a:bodyPr wrap="square" rtlCol="0">
                  <a:spAutoFit/>
                </a:bodyPr>
                <a:lstStyle/>
                <a:p>
                  <a:r>
                    <a:rPr lang="en-GB" sz="900" dirty="0">
                      <a:latin typeface="SassoonPrimaryInfant" pitchFamily="2" charset="0"/>
                    </a:rPr>
                    <a:t>3m</a:t>
                  </a:r>
                  <a:endParaRPr lang="en-GB" sz="1050" b="1" dirty="0">
                    <a:latin typeface="SassoonPrimaryInfant" pitchFamily="2" charset="0"/>
                  </a:endParaRPr>
                </a:p>
              </p:txBody>
            </p:sp>
            <p:sp>
              <p:nvSpPr>
                <p:cNvPr id="152" name="TextBox 151"/>
                <p:cNvSpPr txBox="1"/>
                <p:nvPr/>
              </p:nvSpPr>
              <p:spPr>
                <a:xfrm>
                  <a:off x="2864099" y="2421661"/>
                  <a:ext cx="402867" cy="230832"/>
                </a:xfrm>
                <a:prstGeom prst="rect">
                  <a:avLst/>
                </a:prstGeom>
                <a:noFill/>
                <a:ln w="28575">
                  <a:noFill/>
                </a:ln>
              </p:spPr>
              <p:txBody>
                <a:bodyPr wrap="square" rtlCol="0">
                  <a:spAutoFit/>
                </a:bodyPr>
                <a:lstStyle/>
                <a:p>
                  <a:r>
                    <a:rPr lang="en-GB" sz="900" dirty="0">
                      <a:latin typeface="SassoonPrimaryInfant" pitchFamily="2" charset="0"/>
                    </a:rPr>
                    <a:t>4m</a:t>
                  </a:r>
                  <a:endParaRPr lang="en-GB" sz="1050" b="1" dirty="0">
                    <a:latin typeface="SassoonPrimaryInfant" pitchFamily="2" charset="0"/>
                  </a:endParaRPr>
                </a:p>
              </p:txBody>
            </p:sp>
            <p:sp>
              <p:nvSpPr>
                <p:cNvPr id="153" name="TextBox 152"/>
                <p:cNvSpPr txBox="1"/>
                <p:nvPr/>
              </p:nvSpPr>
              <p:spPr>
                <a:xfrm>
                  <a:off x="1692377" y="2623868"/>
                  <a:ext cx="402867" cy="230832"/>
                </a:xfrm>
                <a:prstGeom prst="rect">
                  <a:avLst/>
                </a:prstGeom>
                <a:noFill/>
                <a:ln w="28575">
                  <a:noFill/>
                </a:ln>
              </p:spPr>
              <p:txBody>
                <a:bodyPr wrap="square" rtlCol="0">
                  <a:spAutoFit/>
                </a:bodyPr>
                <a:lstStyle/>
                <a:p>
                  <a:r>
                    <a:rPr lang="en-GB" sz="900" dirty="0">
                      <a:latin typeface="SassoonPrimaryInfant" pitchFamily="2" charset="0"/>
                    </a:rPr>
                    <a:t>2m</a:t>
                  </a:r>
                  <a:endParaRPr lang="en-GB" sz="1050" b="1" dirty="0">
                    <a:latin typeface="SassoonPrimaryInfant" pitchFamily="2" charset="0"/>
                  </a:endParaRPr>
                </a:p>
              </p:txBody>
            </p:sp>
            <p:sp>
              <p:nvSpPr>
                <p:cNvPr id="154" name="TextBox 153"/>
                <p:cNvSpPr txBox="1"/>
                <p:nvPr/>
              </p:nvSpPr>
              <p:spPr>
                <a:xfrm>
                  <a:off x="2490782" y="2011928"/>
                  <a:ext cx="649982" cy="230832"/>
                </a:xfrm>
                <a:prstGeom prst="rect">
                  <a:avLst/>
                </a:prstGeom>
                <a:noFill/>
                <a:ln w="28575">
                  <a:noFill/>
                </a:ln>
              </p:spPr>
              <p:txBody>
                <a:bodyPr wrap="square" rtlCol="0">
                  <a:spAutoFit/>
                </a:bodyPr>
                <a:lstStyle/>
                <a:p>
                  <a:r>
                    <a:rPr lang="en-GB" sz="900" dirty="0">
                      <a:solidFill>
                        <a:srgbClr val="FF0000"/>
                      </a:solidFill>
                      <a:latin typeface="Lucida Handwriting" panose="03010101010101010101" pitchFamily="66" charset="0"/>
                    </a:rPr>
                    <a:t>2m</a:t>
                  </a:r>
                  <a:endParaRPr lang="en-GB" sz="1050" b="1" dirty="0">
                    <a:solidFill>
                      <a:srgbClr val="FF0000"/>
                    </a:solidFill>
                    <a:latin typeface="Lucida Handwriting" panose="03010101010101010101" pitchFamily="66" charset="0"/>
                  </a:endParaRPr>
                </a:p>
              </p:txBody>
            </p:sp>
            <p:cxnSp>
              <p:nvCxnSpPr>
                <p:cNvPr id="155" name="Straight Arrow Connector 154"/>
                <p:cNvCxnSpPr/>
                <p:nvPr/>
              </p:nvCxnSpPr>
              <p:spPr>
                <a:xfrm>
                  <a:off x="2012467" y="2800840"/>
                  <a:ext cx="444988" cy="0"/>
                </a:xfrm>
                <a:prstGeom prst="straightConnector1">
                  <a:avLst/>
                </a:prstGeom>
                <a:ln>
                  <a:solidFill>
                    <a:srgbClr val="FF0000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6" name="Straight Arrow Connector 155"/>
                <p:cNvCxnSpPr/>
                <p:nvPr/>
              </p:nvCxnSpPr>
              <p:spPr>
                <a:xfrm>
                  <a:off x="2489411" y="2800840"/>
                  <a:ext cx="444988" cy="0"/>
                </a:xfrm>
                <a:prstGeom prst="straightConnector1">
                  <a:avLst/>
                </a:prstGeom>
                <a:ln>
                  <a:solidFill>
                    <a:srgbClr val="FF0000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7" name="Straight Arrow Connector 156"/>
                <p:cNvCxnSpPr/>
                <p:nvPr/>
              </p:nvCxnSpPr>
              <p:spPr>
                <a:xfrm>
                  <a:off x="2012467" y="2927184"/>
                  <a:ext cx="909066" cy="0"/>
                </a:xfrm>
                <a:prstGeom prst="straightConnector1">
                  <a:avLst/>
                </a:prstGeom>
                <a:ln>
                  <a:solidFill>
                    <a:srgbClr val="FF0000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48" name="TextBox 147"/>
              <p:cNvSpPr txBox="1"/>
              <p:nvPr/>
            </p:nvSpPr>
            <p:spPr>
              <a:xfrm>
                <a:off x="477074" y="2866122"/>
                <a:ext cx="1018202" cy="230832"/>
              </a:xfrm>
              <a:prstGeom prst="rect">
                <a:avLst/>
              </a:prstGeom>
              <a:noFill/>
              <a:ln w="28575"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GB" sz="900" dirty="0">
                    <a:solidFill>
                      <a:srgbClr val="FF0000"/>
                    </a:solidFill>
                    <a:latin typeface="SassoonPrimaryInfant" pitchFamily="2" charset="0"/>
                  </a:rPr>
                  <a:t>5m – 3m = 2m</a:t>
                </a:r>
                <a:endParaRPr lang="en-GB" sz="1050" b="1" dirty="0">
                  <a:solidFill>
                    <a:srgbClr val="FF0000"/>
                  </a:solidFill>
                  <a:latin typeface="SassoonPrimaryInfant" pitchFamily="2" charset="0"/>
                </a:endParaRPr>
              </a:p>
            </p:txBody>
          </p:sp>
        </p:grpSp>
        <p:grpSp>
          <p:nvGrpSpPr>
            <p:cNvPr id="129" name="Group 128"/>
            <p:cNvGrpSpPr/>
            <p:nvPr/>
          </p:nvGrpSpPr>
          <p:grpSpPr>
            <a:xfrm>
              <a:off x="3099878" y="1646877"/>
              <a:ext cx="1345924" cy="1238655"/>
              <a:chOff x="3030685" y="1984050"/>
              <a:chExt cx="1574589" cy="1389136"/>
            </a:xfrm>
          </p:grpSpPr>
          <p:grpSp>
            <p:nvGrpSpPr>
              <p:cNvPr id="134" name="Group 133"/>
              <p:cNvGrpSpPr/>
              <p:nvPr/>
            </p:nvGrpSpPr>
            <p:grpSpPr>
              <a:xfrm>
                <a:off x="3338751" y="2184246"/>
                <a:ext cx="921090" cy="758954"/>
                <a:chOff x="844276" y="1403289"/>
                <a:chExt cx="1712216" cy="1410820"/>
              </a:xfrm>
            </p:grpSpPr>
            <p:sp>
              <p:nvSpPr>
                <p:cNvPr id="145" name="Rectangle 144"/>
                <p:cNvSpPr/>
                <p:nvPr/>
              </p:nvSpPr>
              <p:spPr>
                <a:xfrm>
                  <a:off x="844276" y="2028800"/>
                  <a:ext cx="1535769" cy="785309"/>
                </a:xfrm>
                <a:prstGeom prst="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1400"/>
                </a:p>
              </p:txBody>
            </p:sp>
            <p:sp>
              <p:nvSpPr>
                <p:cNvPr id="146" name="Rectangle 145"/>
                <p:cNvSpPr/>
                <p:nvPr/>
              </p:nvSpPr>
              <p:spPr>
                <a:xfrm>
                  <a:off x="1753220" y="1403289"/>
                  <a:ext cx="803272" cy="1410820"/>
                </a:xfrm>
                <a:prstGeom prst="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1400"/>
                </a:p>
              </p:txBody>
            </p:sp>
          </p:grpSp>
          <p:sp>
            <p:nvSpPr>
              <p:cNvPr id="135" name="TextBox 134"/>
              <p:cNvSpPr txBox="1"/>
              <p:nvPr/>
            </p:nvSpPr>
            <p:spPr>
              <a:xfrm>
                <a:off x="3608488" y="2916962"/>
                <a:ext cx="402867" cy="258875"/>
              </a:xfrm>
              <a:prstGeom prst="rect">
                <a:avLst/>
              </a:prstGeom>
              <a:noFill/>
              <a:ln w="28575"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GB" sz="900" dirty="0">
                    <a:latin typeface="SassoonPrimaryInfant" pitchFamily="2" charset="0"/>
                  </a:rPr>
                  <a:t>5m</a:t>
                </a:r>
                <a:endParaRPr lang="en-GB" sz="1050" b="1" dirty="0">
                  <a:latin typeface="SassoonPrimaryInfant" pitchFamily="2" charset="0"/>
                </a:endParaRPr>
              </a:p>
            </p:txBody>
          </p:sp>
          <p:sp>
            <p:nvSpPr>
              <p:cNvPr id="136" name="TextBox 135"/>
              <p:cNvSpPr txBox="1"/>
              <p:nvPr/>
            </p:nvSpPr>
            <p:spPr>
              <a:xfrm>
                <a:off x="3320200" y="2326417"/>
                <a:ext cx="402867" cy="258875"/>
              </a:xfrm>
              <a:prstGeom prst="rect">
                <a:avLst/>
              </a:prstGeom>
              <a:noFill/>
              <a:ln w="28575"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GB" sz="900" dirty="0">
                    <a:latin typeface="SassoonPrimaryInfant" pitchFamily="2" charset="0"/>
                  </a:rPr>
                  <a:t>3m</a:t>
                </a:r>
                <a:endParaRPr lang="en-GB" sz="1050" b="1" dirty="0">
                  <a:latin typeface="SassoonPrimaryInfant" pitchFamily="2" charset="0"/>
                </a:endParaRPr>
              </a:p>
            </p:txBody>
          </p:sp>
          <p:sp>
            <p:nvSpPr>
              <p:cNvPr id="137" name="TextBox 136"/>
              <p:cNvSpPr txBox="1"/>
              <p:nvPr/>
            </p:nvSpPr>
            <p:spPr>
              <a:xfrm>
                <a:off x="4202407" y="2393783"/>
                <a:ext cx="402867" cy="258875"/>
              </a:xfrm>
              <a:prstGeom prst="rect">
                <a:avLst/>
              </a:prstGeom>
              <a:noFill/>
              <a:ln w="28575"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GB" sz="900" dirty="0">
                    <a:latin typeface="SassoonPrimaryInfant" pitchFamily="2" charset="0"/>
                  </a:rPr>
                  <a:t>4m</a:t>
                </a:r>
                <a:endParaRPr lang="en-GB" sz="1050" b="1" dirty="0">
                  <a:latin typeface="SassoonPrimaryInfant" pitchFamily="2" charset="0"/>
                </a:endParaRPr>
              </a:p>
            </p:txBody>
          </p:sp>
          <p:sp>
            <p:nvSpPr>
              <p:cNvPr id="138" name="TextBox 137"/>
              <p:cNvSpPr txBox="1"/>
              <p:nvPr/>
            </p:nvSpPr>
            <p:spPr>
              <a:xfrm>
                <a:off x="3030685" y="2595989"/>
                <a:ext cx="402867" cy="258875"/>
              </a:xfrm>
              <a:prstGeom prst="rect">
                <a:avLst/>
              </a:prstGeom>
              <a:noFill/>
              <a:ln w="28575"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GB" sz="900" dirty="0">
                    <a:latin typeface="SassoonPrimaryInfant" pitchFamily="2" charset="0"/>
                  </a:rPr>
                  <a:t>2m</a:t>
                </a:r>
                <a:endParaRPr lang="en-GB" sz="1050" b="1" dirty="0">
                  <a:latin typeface="SassoonPrimaryInfant" pitchFamily="2" charset="0"/>
                </a:endParaRPr>
              </a:p>
            </p:txBody>
          </p:sp>
          <p:sp>
            <p:nvSpPr>
              <p:cNvPr id="139" name="TextBox 138"/>
              <p:cNvSpPr txBox="1"/>
              <p:nvPr/>
            </p:nvSpPr>
            <p:spPr>
              <a:xfrm>
                <a:off x="3829090" y="1984050"/>
                <a:ext cx="649982" cy="258875"/>
              </a:xfrm>
              <a:prstGeom prst="rect">
                <a:avLst/>
              </a:prstGeom>
              <a:noFill/>
              <a:ln w="28575"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GB" sz="900" dirty="0">
                    <a:latin typeface="Lucida Handwriting" panose="03010101010101010101" pitchFamily="66" charset="0"/>
                  </a:rPr>
                  <a:t>2m</a:t>
                </a:r>
                <a:endParaRPr lang="en-GB" sz="1050" b="1" dirty="0">
                  <a:latin typeface="Lucida Handwriting" panose="03010101010101010101" pitchFamily="66" charset="0"/>
                </a:endParaRPr>
              </a:p>
            </p:txBody>
          </p:sp>
          <p:cxnSp>
            <p:nvCxnSpPr>
              <p:cNvPr id="140" name="Straight Arrow Connector 139"/>
              <p:cNvCxnSpPr/>
              <p:nvPr/>
            </p:nvCxnSpPr>
            <p:spPr>
              <a:xfrm>
                <a:off x="4191649" y="2190696"/>
                <a:ext cx="0" cy="726266"/>
              </a:xfrm>
              <a:prstGeom prst="straightConnector1">
                <a:avLst/>
              </a:prstGeom>
              <a:ln>
                <a:solidFill>
                  <a:srgbClr val="FF000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1" name="Straight Arrow Connector 140"/>
              <p:cNvCxnSpPr/>
              <p:nvPr/>
            </p:nvCxnSpPr>
            <p:spPr>
              <a:xfrm>
                <a:off x="3924501" y="2184246"/>
                <a:ext cx="0" cy="336495"/>
              </a:xfrm>
              <a:prstGeom prst="straightConnector1">
                <a:avLst/>
              </a:prstGeom>
              <a:ln>
                <a:solidFill>
                  <a:srgbClr val="FF000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2" name="Straight Arrow Connector 141"/>
              <p:cNvCxnSpPr/>
              <p:nvPr/>
            </p:nvCxnSpPr>
            <p:spPr>
              <a:xfrm>
                <a:off x="3924501" y="2520741"/>
                <a:ext cx="0" cy="396221"/>
              </a:xfrm>
              <a:prstGeom prst="straightConnector1">
                <a:avLst/>
              </a:prstGeom>
              <a:ln>
                <a:solidFill>
                  <a:srgbClr val="FF000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43" name="TextBox 142"/>
              <p:cNvSpPr txBox="1"/>
              <p:nvPr/>
            </p:nvSpPr>
            <p:spPr>
              <a:xfrm>
                <a:off x="3254895" y="3114311"/>
                <a:ext cx="1103761" cy="258875"/>
              </a:xfrm>
              <a:prstGeom prst="rect">
                <a:avLst/>
              </a:prstGeom>
              <a:noFill/>
              <a:ln w="28575"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GB" sz="900" dirty="0">
                    <a:solidFill>
                      <a:srgbClr val="FF0000"/>
                    </a:solidFill>
                    <a:latin typeface="SassoonPrimaryInfant" pitchFamily="2" charset="0"/>
                  </a:rPr>
                  <a:t>4m – 2m = 2m</a:t>
                </a:r>
                <a:endParaRPr lang="en-GB" sz="1050" b="1" dirty="0">
                  <a:solidFill>
                    <a:srgbClr val="FF0000"/>
                  </a:solidFill>
                  <a:latin typeface="SassoonPrimaryInfant" pitchFamily="2" charset="0"/>
                </a:endParaRPr>
              </a:p>
            </p:txBody>
          </p:sp>
          <p:sp>
            <p:nvSpPr>
              <p:cNvPr id="144" name="TextBox 143"/>
              <p:cNvSpPr txBox="1"/>
              <p:nvPr/>
            </p:nvSpPr>
            <p:spPr>
              <a:xfrm>
                <a:off x="3424804" y="2143086"/>
                <a:ext cx="649982" cy="258875"/>
              </a:xfrm>
              <a:prstGeom prst="rect">
                <a:avLst/>
              </a:prstGeom>
              <a:noFill/>
              <a:ln w="28575"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GB" sz="900" dirty="0">
                    <a:solidFill>
                      <a:srgbClr val="FF0000"/>
                    </a:solidFill>
                    <a:latin typeface="Lucida Handwriting" panose="03010101010101010101" pitchFamily="66" charset="0"/>
                  </a:rPr>
                  <a:t>2m</a:t>
                </a:r>
                <a:endParaRPr lang="en-GB" sz="1050" b="1" dirty="0">
                  <a:solidFill>
                    <a:srgbClr val="FF0000"/>
                  </a:solidFill>
                  <a:latin typeface="Lucida Handwriting" panose="03010101010101010101" pitchFamily="66" charset="0"/>
                </a:endParaRPr>
              </a:p>
            </p:txBody>
          </p:sp>
        </p:grpSp>
        <p:sp>
          <p:nvSpPr>
            <p:cNvPr id="130" name="Rectangle 129"/>
            <p:cNvSpPr/>
            <p:nvPr/>
          </p:nvSpPr>
          <p:spPr>
            <a:xfrm>
              <a:off x="187780" y="187987"/>
              <a:ext cx="4423632" cy="1138079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31" name="TextBox 130"/>
            <p:cNvSpPr txBox="1"/>
            <p:nvPr/>
          </p:nvSpPr>
          <p:spPr>
            <a:xfrm>
              <a:off x="843222" y="2982437"/>
              <a:ext cx="2937943" cy="230832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GB" sz="900" dirty="0">
                  <a:solidFill>
                    <a:srgbClr val="00B050"/>
                  </a:solidFill>
                  <a:latin typeface="SassoonPrimaryInfant" pitchFamily="2" charset="0"/>
                </a:rPr>
                <a:t>Perimeter = 2m + 2m + 4m + 5m + 2m + 3m = </a:t>
              </a:r>
              <a:r>
                <a:rPr lang="en-GB" sz="900" b="1" dirty="0">
                  <a:solidFill>
                    <a:srgbClr val="00B050"/>
                  </a:solidFill>
                  <a:latin typeface="SassoonPrimaryInfant" pitchFamily="2" charset="0"/>
                </a:rPr>
                <a:t>18m </a:t>
              </a:r>
              <a:endParaRPr lang="en-GB" sz="1050" b="1" dirty="0">
                <a:solidFill>
                  <a:srgbClr val="00B050"/>
                </a:solidFill>
                <a:latin typeface="SassoonPrimaryInfant" pitchFamily="2" charset="0"/>
              </a:endParaRPr>
            </a:p>
          </p:txBody>
        </p:sp>
        <p:sp>
          <p:nvSpPr>
            <p:cNvPr id="132" name="Rectangle 131"/>
            <p:cNvSpPr/>
            <p:nvPr/>
          </p:nvSpPr>
          <p:spPr>
            <a:xfrm rot="5400000">
              <a:off x="2996740" y="1580146"/>
              <a:ext cx="3017518" cy="237772"/>
            </a:xfrm>
            <a:prstGeom prst="rect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400" dirty="0">
                  <a:solidFill>
                    <a:schemeClr val="bg1"/>
                  </a:solidFill>
                  <a:latin typeface="SassoonPrimaryInfant" pitchFamily="2" charset="0"/>
                </a:rPr>
                <a:t>Perimeter</a:t>
              </a:r>
            </a:p>
          </p:txBody>
        </p:sp>
        <p:sp>
          <p:nvSpPr>
            <p:cNvPr id="133" name="Rectangle 132"/>
            <p:cNvSpPr/>
            <p:nvPr/>
          </p:nvSpPr>
          <p:spPr>
            <a:xfrm>
              <a:off x="187780" y="187987"/>
              <a:ext cx="4436721" cy="301752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172" name="Group 171"/>
          <p:cNvGrpSpPr/>
          <p:nvPr/>
        </p:nvGrpSpPr>
        <p:grpSpPr>
          <a:xfrm>
            <a:off x="5185020" y="3430894"/>
            <a:ext cx="4504461" cy="3029988"/>
            <a:chOff x="120040" y="183281"/>
            <a:chExt cx="4504461" cy="3029988"/>
          </a:xfrm>
        </p:grpSpPr>
        <p:sp>
          <p:nvSpPr>
            <p:cNvPr id="173" name="TextBox 172"/>
            <p:cNvSpPr txBox="1"/>
            <p:nvPr/>
          </p:nvSpPr>
          <p:spPr>
            <a:xfrm>
              <a:off x="187780" y="183281"/>
              <a:ext cx="4291290" cy="415498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GB" sz="1000" b="1" u="sng" dirty="0">
                  <a:latin typeface="SassoonPrimaryInfant" pitchFamily="2" charset="0"/>
                </a:rPr>
                <a:t>Perimeter - </a:t>
              </a:r>
              <a:r>
                <a:rPr lang="en-GB" sz="1000" dirty="0">
                  <a:latin typeface="SassoonPrimaryInfant" pitchFamily="2" charset="0"/>
                </a:rPr>
                <a:t>The perimeter is the measurement all the way around a shape.</a:t>
              </a:r>
            </a:p>
            <a:p>
              <a:endParaRPr lang="en-GB" sz="1100" b="1" dirty="0">
                <a:latin typeface="SassoonPrimaryInfant" pitchFamily="2" charset="0"/>
              </a:endParaRPr>
            </a:p>
          </p:txBody>
        </p:sp>
        <p:sp>
          <p:nvSpPr>
            <p:cNvPr id="174" name="TextBox 173"/>
            <p:cNvSpPr txBox="1"/>
            <p:nvPr/>
          </p:nvSpPr>
          <p:spPr>
            <a:xfrm>
              <a:off x="1827258" y="505630"/>
              <a:ext cx="2739493" cy="707886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GB" sz="1000" dirty="0">
                  <a:solidFill>
                    <a:srgbClr val="FF0000"/>
                  </a:solidFill>
                  <a:latin typeface="SassoonPrimaryInfant" pitchFamily="2" charset="0"/>
                </a:rPr>
                <a:t>Label all of the sides of your shape</a:t>
              </a:r>
              <a:r>
                <a:rPr lang="en-GB" sz="1000" dirty="0">
                  <a:latin typeface="SassoonPrimaryInfant" pitchFamily="2" charset="0"/>
                </a:rPr>
                <a:t> using the information you have, and then add them all together.</a:t>
              </a:r>
            </a:p>
            <a:p>
              <a:r>
                <a:rPr lang="en-GB" sz="1000" b="1" dirty="0">
                  <a:latin typeface="SassoonPrimaryInfant" pitchFamily="2" charset="0"/>
                </a:rPr>
                <a:t>6m + 6m + 3m + 3m = 18m</a:t>
              </a:r>
              <a:endParaRPr lang="en-GB" sz="1100" b="1" dirty="0">
                <a:latin typeface="SassoonPrimaryInfant" pitchFamily="2" charset="0"/>
              </a:endParaRPr>
            </a:p>
          </p:txBody>
        </p:sp>
        <p:grpSp>
          <p:nvGrpSpPr>
            <p:cNvPr id="175" name="Group 174"/>
            <p:cNvGrpSpPr/>
            <p:nvPr/>
          </p:nvGrpSpPr>
          <p:grpSpPr>
            <a:xfrm>
              <a:off x="120040" y="400050"/>
              <a:ext cx="1735038" cy="931249"/>
              <a:chOff x="95167" y="679747"/>
              <a:chExt cx="2127507" cy="1141900"/>
            </a:xfrm>
          </p:grpSpPr>
          <p:sp>
            <p:nvSpPr>
              <p:cNvPr id="217" name="Rectangle 216"/>
              <p:cNvSpPr/>
              <p:nvPr/>
            </p:nvSpPr>
            <p:spPr>
              <a:xfrm>
                <a:off x="577475" y="904434"/>
                <a:ext cx="1162890" cy="594639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1000"/>
              </a:p>
            </p:txBody>
          </p:sp>
          <p:sp>
            <p:nvSpPr>
              <p:cNvPr id="218" name="TextBox 217"/>
              <p:cNvSpPr txBox="1"/>
              <p:nvPr/>
            </p:nvSpPr>
            <p:spPr>
              <a:xfrm>
                <a:off x="911922" y="679747"/>
                <a:ext cx="493996" cy="301917"/>
              </a:xfrm>
              <a:prstGeom prst="rect">
                <a:avLst/>
              </a:prstGeom>
              <a:noFill/>
              <a:ln w="28575"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GB" sz="1000" dirty="0">
                    <a:latin typeface="SassoonPrimaryInfant" pitchFamily="2" charset="0"/>
                  </a:rPr>
                  <a:t>6m</a:t>
                </a:r>
                <a:endParaRPr lang="en-GB" sz="1000" b="1" dirty="0">
                  <a:latin typeface="SassoonPrimaryInfant" pitchFamily="2" charset="0"/>
                </a:endParaRPr>
              </a:p>
            </p:txBody>
          </p:sp>
          <p:sp>
            <p:nvSpPr>
              <p:cNvPr id="219" name="TextBox 218"/>
              <p:cNvSpPr txBox="1"/>
              <p:nvPr/>
            </p:nvSpPr>
            <p:spPr>
              <a:xfrm>
                <a:off x="1728678" y="1054703"/>
                <a:ext cx="493996" cy="301917"/>
              </a:xfrm>
              <a:prstGeom prst="rect">
                <a:avLst/>
              </a:prstGeom>
              <a:noFill/>
              <a:ln w="28575"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GB" sz="1000" dirty="0">
                    <a:latin typeface="SassoonPrimaryInfant" pitchFamily="2" charset="0"/>
                  </a:rPr>
                  <a:t>3m</a:t>
                </a:r>
                <a:endParaRPr lang="en-GB" sz="1000" b="1" dirty="0">
                  <a:latin typeface="SassoonPrimaryInfant" pitchFamily="2" charset="0"/>
                </a:endParaRPr>
              </a:p>
            </p:txBody>
          </p:sp>
          <p:sp>
            <p:nvSpPr>
              <p:cNvPr id="220" name="TextBox 219"/>
              <p:cNvSpPr txBox="1"/>
              <p:nvPr/>
            </p:nvSpPr>
            <p:spPr>
              <a:xfrm>
                <a:off x="911922" y="1510295"/>
                <a:ext cx="534238" cy="311352"/>
              </a:xfrm>
              <a:prstGeom prst="rect">
                <a:avLst/>
              </a:prstGeom>
              <a:noFill/>
              <a:ln w="28575"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GB" sz="1000" dirty="0">
                    <a:solidFill>
                      <a:srgbClr val="FF0000"/>
                    </a:solidFill>
                    <a:latin typeface="Lucida Handwriting" panose="03010101010101010101" pitchFamily="66" charset="0"/>
                  </a:rPr>
                  <a:t>6m</a:t>
                </a:r>
                <a:endParaRPr lang="en-GB" sz="1000" b="1" dirty="0">
                  <a:solidFill>
                    <a:srgbClr val="FF0000"/>
                  </a:solidFill>
                  <a:latin typeface="Lucida Handwriting" panose="03010101010101010101" pitchFamily="66" charset="0"/>
                </a:endParaRPr>
              </a:p>
            </p:txBody>
          </p:sp>
          <p:sp>
            <p:nvSpPr>
              <p:cNvPr id="221" name="TextBox 220"/>
              <p:cNvSpPr txBox="1"/>
              <p:nvPr/>
            </p:nvSpPr>
            <p:spPr>
              <a:xfrm>
                <a:off x="95167" y="1083330"/>
                <a:ext cx="607868" cy="311352"/>
              </a:xfrm>
              <a:prstGeom prst="rect">
                <a:avLst/>
              </a:prstGeom>
              <a:noFill/>
              <a:ln w="28575"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GB" sz="1000" dirty="0">
                    <a:solidFill>
                      <a:srgbClr val="FF0000"/>
                    </a:solidFill>
                    <a:latin typeface="Lucida Handwriting" panose="03010101010101010101" pitchFamily="66" charset="0"/>
                  </a:rPr>
                  <a:t>3m</a:t>
                </a:r>
                <a:endParaRPr lang="en-GB" sz="1000" b="1" dirty="0">
                  <a:solidFill>
                    <a:srgbClr val="FF0000"/>
                  </a:solidFill>
                  <a:latin typeface="Lucida Handwriting" panose="03010101010101010101" pitchFamily="66" charset="0"/>
                </a:endParaRPr>
              </a:p>
            </p:txBody>
          </p:sp>
        </p:grpSp>
        <p:sp>
          <p:nvSpPr>
            <p:cNvPr id="176" name="TextBox 175"/>
            <p:cNvSpPr txBox="1"/>
            <p:nvPr/>
          </p:nvSpPr>
          <p:spPr>
            <a:xfrm>
              <a:off x="187780" y="1343721"/>
              <a:ext cx="3236828" cy="400110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GB" sz="1000" b="1" dirty="0">
                  <a:latin typeface="SassoonPrimaryInfant" pitchFamily="2" charset="0"/>
                </a:rPr>
                <a:t>Some shapes you might need to separate into rectangles to help you </a:t>
              </a:r>
              <a:r>
                <a:rPr lang="en-GB" sz="1000" b="1" dirty="0">
                  <a:solidFill>
                    <a:srgbClr val="FF0000"/>
                  </a:solidFill>
                  <a:latin typeface="SassoonPrimaryInfant" pitchFamily="2" charset="0"/>
                </a:rPr>
                <a:t>label all of the sides</a:t>
              </a:r>
              <a:r>
                <a:rPr lang="en-GB" sz="1000" b="1" dirty="0">
                  <a:latin typeface="SassoonPrimaryInfant" pitchFamily="2" charset="0"/>
                </a:rPr>
                <a:t>.</a:t>
              </a:r>
              <a:endParaRPr lang="en-GB" sz="1100" b="1" dirty="0">
                <a:latin typeface="SassoonPrimaryInfant" pitchFamily="2" charset="0"/>
              </a:endParaRPr>
            </a:p>
          </p:txBody>
        </p:sp>
        <p:grpSp>
          <p:nvGrpSpPr>
            <p:cNvPr id="177" name="Group 176"/>
            <p:cNvGrpSpPr/>
            <p:nvPr/>
          </p:nvGrpSpPr>
          <p:grpSpPr>
            <a:xfrm>
              <a:off x="230655" y="1952756"/>
              <a:ext cx="1286158" cy="745857"/>
              <a:chOff x="194082" y="2245234"/>
              <a:chExt cx="1692441" cy="981464"/>
            </a:xfrm>
          </p:grpSpPr>
          <p:grpSp>
            <p:nvGrpSpPr>
              <p:cNvPr id="210" name="Group 209"/>
              <p:cNvGrpSpPr/>
              <p:nvPr/>
            </p:nvGrpSpPr>
            <p:grpSpPr>
              <a:xfrm>
                <a:off x="541674" y="2245234"/>
                <a:ext cx="921091" cy="758954"/>
                <a:chOff x="978024" y="1476934"/>
                <a:chExt cx="1712217" cy="1410820"/>
              </a:xfrm>
            </p:grpSpPr>
            <p:sp>
              <p:nvSpPr>
                <p:cNvPr id="215" name="Rectangle 214"/>
                <p:cNvSpPr/>
                <p:nvPr/>
              </p:nvSpPr>
              <p:spPr>
                <a:xfrm>
                  <a:off x="978024" y="2102444"/>
                  <a:ext cx="1535769" cy="785310"/>
                </a:xfrm>
                <a:prstGeom prst="rect">
                  <a:avLst/>
                </a:prstGeom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1200"/>
                </a:p>
              </p:txBody>
            </p:sp>
            <p:sp>
              <p:nvSpPr>
                <p:cNvPr id="216" name="Rectangle 215"/>
                <p:cNvSpPr/>
                <p:nvPr/>
              </p:nvSpPr>
              <p:spPr>
                <a:xfrm>
                  <a:off x="1886970" y="1476934"/>
                  <a:ext cx="803271" cy="1410820"/>
                </a:xfrm>
                <a:prstGeom prst="rect">
                  <a:avLst/>
                </a:prstGeom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1200"/>
                </a:p>
              </p:txBody>
            </p:sp>
          </p:grpSp>
          <p:sp>
            <p:nvSpPr>
              <p:cNvPr id="211" name="TextBox 210"/>
              <p:cNvSpPr txBox="1"/>
              <p:nvPr/>
            </p:nvSpPr>
            <p:spPr>
              <a:xfrm>
                <a:off x="771885" y="2943198"/>
                <a:ext cx="524007" cy="283500"/>
              </a:xfrm>
              <a:prstGeom prst="rect">
                <a:avLst/>
              </a:prstGeom>
              <a:noFill/>
              <a:ln w="28575"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GB" sz="800" dirty="0">
                    <a:latin typeface="SassoonPrimaryInfant" pitchFamily="2" charset="0"/>
                  </a:rPr>
                  <a:t>5m</a:t>
                </a:r>
                <a:endParaRPr lang="en-GB" sz="1000" b="1" dirty="0">
                  <a:latin typeface="SassoonPrimaryInfant" pitchFamily="2" charset="0"/>
                </a:endParaRPr>
              </a:p>
            </p:txBody>
          </p:sp>
          <p:sp>
            <p:nvSpPr>
              <p:cNvPr id="212" name="TextBox 211"/>
              <p:cNvSpPr txBox="1"/>
              <p:nvPr/>
            </p:nvSpPr>
            <p:spPr>
              <a:xfrm>
                <a:off x="546129" y="2352718"/>
                <a:ext cx="498498" cy="283500"/>
              </a:xfrm>
              <a:prstGeom prst="rect">
                <a:avLst/>
              </a:prstGeom>
              <a:noFill/>
              <a:ln w="28575"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GB" sz="800" dirty="0">
                    <a:latin typeface="SassoonPrimaryInfant" pitchFamily="2" charset="0"/>
                  </a:rPr>
                  <a:t>3m</a:t>
                </a:r>
                <a:endParaRPr lang="en-GB" sz="1000" b="1" dirty="0">
                  <a:latin typeface="SassoonPrimaryInfant" pitchFamily="2" charset="0"/>
                </a:endParaRPr>
              </a:p>
            </p:txBody>
          </p:sp>
          <p:sp>
            <p:nvSpPr>
              <p:cNvPr id="213" name="TextBox 212"/>
              <p:cNvSpPr txBox="1"/>
              <p:nvPr/>
            </p:nvSpPr>
            <p:spPr>
              <a:xfrm>
                <a:off x="1381577" y="2502644"/>
                <a:ext cx="504946" cy="283500"/>
              </a:xfrm>
              <a:prstGeom prst="rect">
                <a:avLst/>
              </a:prstGeom>
              <a:noFill/>
              <a:ln w="28575"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GB" sz="800" dirty="0">
                    <a:latin typeface="SassoonPrimaryInfant" pitchFamily="2" charset="0"/>
                  </a:rPr>
                  <a:t>4m</a:t>
                </a:r>
                <a:endParaRPr lang="en-GB" sz="1000" b="1" dirty="0">
                  <a:latin typeface="SassoonPrimaryInfant" pitchFamily="2" charset="0"/>
                </a:endParaRPr>
              </a:p>
            </p:txBody>
          </p:sp>
          <p:sp>
            <p:nvSpPr>
              <p:cNvPr id="214" name="TextBox 213"/>
              <p:cNvSpPr txBox="1"/>
              <p:nvPr/>
            </p:nvSpPr>
            <p:spPr>
              <a:xfrm>
                <a:off x="194082" y="2622228"/>
                <a:ext cx="499610" cy="283500"/>
              </a:xfrm>
              <a:prstGeom prst="rect">
                <a:avLst/>
              </a:prstGeom>
              <a:noFill/>
              <a:ln w="28575"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GB" sz="800" dirty="0">
                    <a:latin typeface="SassoonPrimaryInfant" pitchFamily="2" charset="0"/>
                  </a:rPr>
                  <a:t>2m</a:t>
                </a:r>
                <a:endParaRPr lang="en-GB" sz="1000" b="1" dirty="0">
                  <a:latin typeface="SassoonPrimaryInfant" pitchFamily="2" charset="0"/>
                </a:endParaRPr>
              </a:p>
            </p:txBody>
          </p:sp>
        </p:grpSp>
        <p:grpSp>
          <p:nvGrpSpPr>
            <p:cNvPr id="178" name="Group 177"/>
            <p:cNvGrpSpPr/>
            <p:nvPr/>
          </p:nvGrpSpPr>
          <p:grpSpPr>
            <a:xfrm>
              <a:off x="1529902" y="1696747"/>
              <a:ext cx="1452534" cy="1229693"/>
              <a:chOff x="257933" y="1867261"/>
              <a:chExt cx="1452534" cy="1229693"/>
            </a:xfrm>
          </p:grpSpPr>
          <p:grpSp>
            <p:nvGrpSpPr>
              <p:cNvPr id="197" name="Group 196"/>
              <p:cNvGrpSpPr/>
              <p:nvPr/>
            </p:nvGrpSpPr>
            <p:grpSpPr>
              <a:xfrm>
                <a:off x="257933" y="1867261"/>
                <a:ext cx="1452534" cy="1054348"/>
                <a:chOff x="1692377" y="2011928"/>
                <a:chExt cx="1574589" cy="1163744"/>
              </a:xfrm>
            </p:grpSpPr>
            <p:grpSp>
              <p:nvGrpSpPr>
                <p:cNvPr id="199" name="Group 198"/>
                <p:cNvGrpSpPr/>
                <p:nvPr/>
              </p:nvGrpSpPr>
              <p:grpSpPr>
                <a:xfrm>
                  <a:off x="2000443" y="2212124"/>
                  <a:ext cx="921090" cy="758954"/>
                  <a:chOff x="844276" y="1403289"/>
                  <a:chExt cx="1712216" cy="1410820"/>
                </a:xfrm>
              </p:grpSpPr>
              <p:sp>
                <p:nvSpPr>
                  <p:cNvPr id="208" name="Rectangle 207"/>
                  <p:cNvSpPr/>
                  <p:nvPr/>
                </p:nvSpPr>
                <p:spPr>
                  <a:xfrm>
                    <a:off x="844276" y="2028800"/>
                    <a:ext cx="1535769" cy="785309"/>
                  </a:xfrm>
                  <a:prstGeom prst="rect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 sz="1400"/>
                  </a:p>
                </p:txBody>
              </p:sp>
              <p:sp>
                <p:nvSpPr>
                  <p:cNvPr id="209" name="Rectangle 208"/>
                  <p:cNvSpPr/>
                  <p:nvPr/>
                </p:nvSpPr>
                <p:spPr>
                  <a:xfrm>
                    <a:off x="1753220" y="1403289"/>
                    <a:ext cx="803272" cy="1410820"/>
                  </a:xfrm>
                  <a:prstGeom prst="rect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 sz="1400"/>
                  </a:p>
                </p:txBody>
              </p:sp>
            </p:grpSp>
            <p:sp>
              <p:nvSpPr>
                <p:cNvPr id="200" name="TextBox 199"/>
                <p:cNvSpPr txBox="1"/>
                <p:nvPr/>
              </p:nvSpPr>
              <p:spPr>
                <a:xfrm>
                  <a:off x="2270180" y="2944840"/>
                  <a:ext cx="402867" cy="230832"/>
                </a:xfrm>
                <a:prstGeom prst="rect">
                  <a:avLst/>
                </a:prstGeom>
                <a:noFill/>
                <a:ln w="28575">
                  <a:noFill/>
                </a:ln>
              </p:spPr>
              <p:txBody>
                <a:bodyPr wrap="square" rtlCol="0">
                  <a:spAutoFit/>
                </a:bodyPr>
                <a:lstStyle/>
                <a:p>
                  <a:r>
                    <a:rPr lang="en-GB" sz="900" dirty="0">
                      <a:latin typeface="SassoonPrimaryInfant" pitchFamily="2" charset="0"/>
                    </a:rPr>
                    <a:t>5m</a:t>
                  </a:r>
                  <a:endParaRPr lang="en-GB" sz="1050" b="1" dirty="0">
                    <a:latin typeface="SassoonPrimaryInfant" pitchFamily="2" charset="0"/>
                  </a:endParaRPr>
                </a:p>
              </p:txBody>
            </p:sp>
            <p:sp>
              <p:nvSpPr>
                <p:cNvPr id="201" name="TextBox 200"/>
                <p:cNvSpPr txBox="1"/>
                <p:nvPr/>
              </p:nvSpPr>
              <p:spPr>
                <a:xfrm>
                  <a:off x="2044423" y="2354358"/>
                  <a:ext cx="402867" cy="230832"/>
                </a:xfrm>
                <a:prstGeom prst="rect">
                  <a:avLst/>
                </a:prstGeom>
                <a:noFill/>
                <a:ln w="28575">
                  <a:noFill/>
                </a:ln>
              </p:spPr>
              <p:txBody>
                <a:bodyPr wrap="square" rtlCol="0">
                  <a:spAutoFit/>
                </a:bodyPr>
                <a:lstStyle/>
                <a:p>
                  <a:r>
                    <a:rPr lang="en-GB" sz="900" dirty="0">
                      <a:latin typeface="SassoonPrimaryInfant" pitchFamily="2" charset="0"/>
                    </a:rPr>
                    <a:t>3m</a:t>
                  </a:r>
                  <a:endParaRPr lang="en-GB" sz="1050" b="1" dirty="0">
                    <a:latin typeface="SassoonPrimaryInfant" pitchFamily="2" charset="0"/>
                  </a:endParaRPr>
                </a:p>
              </p:txBody>
            </p:sp>
            <p:sp>
              <p:nvSpPr>
                <p:cNvPr id="202" name="TextBox 201"/>
                <p:cNvSpPr txBox="1"/>
                <p:nvPr/>
              </p:nvSpPr>
              <p:spPr>
                <a:xfrm>
                  <a:off x="2864099" y="2421661"/>
                  <a:ext cx="402867" cy="230832"/>
                </a:xfrm>
                <a:prstGeom prst="rect">
                  <a:avLst/>
                </a:prstGeom>
                <a:noFill/>
                <a:ln w="28575">
                  <a:noFill/>
                </a:ln>
              </p:spPr>
              <p:txBody>
                <a:bodyPr wrap="square" rtlCol="0">
                  <a:spAutoFit/>
                </a:bodyPr>
                <a:lstStyle/>
                <a:p>
                  <a:r>
                    <a:rPr lang="en-GB" sz="900" dirty="0">
                      <a:latin typeface="SassoonPrimaryInfant" pitchFamily="2" charset="0"/>
                    </a:rPr>
                    <a:t>4m</a:t>
                  </a:r>
                  <a:endParaRPr lang="en-GB" sz="1050" b="1" dirty="0">
                    <a:latin typeface="SassoonPrimaryInfant" pitchFamily="2" charset="0"/>
                  </a:endParaRPr>
                </a:p>
              </p:txBody>
            </p:sp>
            <p:sp>
              <p:nvSpPr>
                <p:cNvPr id="203" name="TextBox 202"/>
                <p:cNvSpPr txBox="1"/>
                <p:nvPr/>
              </p:nvSpPr>
              <p:spPr>
                <a:xfrm>
                  <a:off x="1692377" y="2623868"/>
                  <a:ext cx="402867" cy="230832"/>
                </a:xfrm>
                <a:prstGeom prst="rect">
                  <a:avLst/>
                </a:prstGeom>
                <a:noFill/>
                <a:ln w="28575">
                  <a:noFill/>
                </a:ln>
              </p:spPr>
              <p:txBody>
                <a:bodyPr wrap="square" rtlCol="0">
                  <a:spAutoFit/>
                </a:bodyPr>
                <a:lstStyle/>
                <a:p>
                  <a:r>
                    <a:rPr lang="en-GB" sz="900" dirty="0">
                      <a:latin typeface="SassoonPrimaryInfant" pitchFamily="2" charset="0"/>
                    </a:rPr>
                    <a:t>2m</a:t>
                  </a:r>
                  <a:endParaRPr lang="en-GB" sz="1050" b="1" dirty="0">
                    <a:latin typeface="SassoonPrimaryInfant" pitchFamily="2" charset="0"/>
                  </a:endParaRPr>
                </a:p>
              </p:txBody>
            </p:sp>
            <p:sp>
              <p:nvSpPr>
                <p:cNvPr id="204" name="TextBox 203"/>
                <p:cNvSpPr txBox="1"/>
                <p:nvPr/>
              </p:nvSpPr>
              <p:spPr>
                <a:xfrm>
                  <a:off x="2490782" y="2011928"/>
                  <a:ext cx="649982" cy="230832"/>
                </a:xfrm>
                <a:prstGeom prst="rect">
                  <a:avLst/>
                </a:prstGeom>
                <a:noFill/>
                <a:ln w="28575">
                  <a:noFill/>
                </a:ln>
              </p:spPr>
              <p:txBody>
                <a:bodyPr wrap="square" rtlCol="0">
                  <a:spAutoFit/>
                </a:bodyPr>
                <a:lstStyle/>
                <a:p>
                  <a:r>
                    <a:rPr lang="en-GB" sz="900" dirty="0">
                      <a:solidFill>
                        <a:srgbClr val="FF0000"/>
                      </a:solidFill>
                      <a:latin typeface="Lucida Handwriting" panose="03010101010101010101" pitchFamily="66" charset="0"/>
                    </a:rPr>
                    <a:t>2m</a:t>
                  </a:r>
                  <a:endParaRPr lang="en-GB" sz="1050" b="1" dirty="0">
                    <a:solidFill>
                      <a:srgbClr val="FF0000"/>
                    </a:solidFill>
                    <a:latin typeface="Lucida Handwriting" panose="03010101010101010101" pitchFamily="66" charset="0"/>
                  </a:endParaRPr>
                </a:p>
              </p:txBody>
            </p:sp>
            <p:cxnSp>
              <p:nvCxnSpPr>
                <p:cNvPr id="205" name="Straight Arrow Connector 204"/>
                <p:cNvCxnSpPr/>
                <p:nvPr/>
              </p:nvCxnSpPr>
              <p:spPr>
                <a:xfrm>
                  <a:off x="2012467" y="2800840"/>
                  <a:ext cx="444988" cy="0"/>
                </a:xfrm>
                <a:prstGeom prst="straightConnector1">
                  <a:avLst/>
                </a:prstGeom>
                <a:ln>
                  <a:solidFill>
                    <a:srgbClr val="FF0000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6" name="Straight Arrow Connector 205"/>
                <p:cNvCxnSpPr/>
                <p:nvPr/>
              </p:nvCxnSpPr>
              <p:spPr>
                <a:xfrm>
                  <a:off x="2489411" y="2800840"/>
                  <a:ext cx="444988" cy="0"/>
                </a:xfrm>
                <a:prstGeom prst="straightConnector1">
                  <a:avLst/>
                </a:prstGeom>
                <a:ln>
                  <a:solidFill>
                    <a:srgbClr val="FF0000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7" name="Straight Arrow Connector 206"/>
                <p:cNvCxnSpPr/>
                <p:nvPr/>
              </p:nvCxnSpPr>
              <p:spPr>
                <a:xfrm>
                  <a:off x="2012467" y="2927184"/>
                  <a:ext cx="909066" cy="0"/>
                </a:xfrm>
                <a:prstGeom prst="straightConnector1">
                  <a:avLst/>
                </a:prstGeom>
                <a:ln>
                  <a:solidFill>
                    <a:srgbClr val="FF0000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98" name="TextBox 197"/>
              <p:cNvSpPr txBox="1"/>
              <p:nvPr/>
            </p:nvSpPr>
            <p:spPr>
              <a:xfrm>
                <a:off x="477074" y="2866122"/>
                <a:ext cx="1018202" cy="230832"/>
              </a:xfrm>
              <a:prstGeom prst="rect">
                <a:avLst/>
              </a:prstGeom>
              <a:noFill/>
              <a:ln w="28575"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GB" sz="900" dirty="0">
                    <a:solidFill>
                      <a:srgbClr val="FF0000"/>
                    </a:solidFill>
                    <a:latin typeface="SassoonPrimaryInfant" pitchFamily="2" charset="0"/>
                  </a:rPr>
                  <a:t>5m – 3m = 2m</a:t>
                </a:r>
                <a:endParaRPr lang="en-GB" sz="1050" b="1" dirty="0">
                  <a:solidFill>
                    <a:srgbClr val="FF0000"/>
                  </a:solidFill>
                  <a:latin typeface="SassoonPrimaryInfant" pitchFamily="2" charset="0"/>
                </a:endParaRPr>
              </a:p>
            </p:txBody>
          </p:sp>
        </p:grpSp>
        <p:grpSp>
          <p:nvGrpSpPr>
            <p:cNvPr id="179" name="Group 178"/>
            <p:cNvGrpSpPr/>
            <p:nvPr/>
          </p:nvGrpSpPr>
          <p:grpSpPr>
            <a:xfrm>
              <a:off x="3099878" y="1646877"/>
              <a:ext cx="1345924" cy="1238655"/>
              <a:chOff x="3030685" y="1984050"/>
              <a:chExt cx="1574589" cy="1389136"/>
            </a:xfrm>
          </p:grpSpPr>
          <p:grpSp>
            <p:nvGrpSpPr>
              <p:cNvPr id="184" name="Group 183"/>
              <p:cNvGrpSpPr/>
              <p:nvPr/>
            </p:nvGrpSpPr>
            <p:grpSpPr>
              <a:xfrm>
                <a:off x="3338751" y="2184246"/>
                <a:ext cx="921090" cy="758954"/>
                <a:chOff x="844276" y="1403289"/>
                <a:chExt cx="1712216" cy="1410820"/>
              </a:xfrm>
            </p:grpSpPr>
            <p:sp>
              <p:nvSpPr>
                <p:cNvPr id="195" name="Rectangle 194"/>
                <p:cNvSpPr/>
                <p:nvPr/>
              </p:nvSpPr>
              <p:spPr>
                <a:xfrm>
                  <a:off x="844276" y="2028800"/>
                  <a:ext cx="1535769" cy="785309"/>
                </a:xfrm>
                <a:prstGeom prst="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1400"/>
                </a:p>
              </p:txBody>
            </p:sp>
            <p:sp>
              <p:nvSpPr>
                <p:cNvPr id="196" name="Rectangle 195"/>
                <p:cNvSpPr/>
                <p:nvPr/>
              </p:nvSpPr>
              <p:spPr>
                <a:xfrm>
                  <a:off x="1753220" y="1403289"/>
                  <a:ext cx="803272" cy="1410820"/>
                </a:xfrm>
                <a:prstGeom prst="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1400"/>
                </a:p>
              </p:txBody>
            </p:sp>
          </p:grpSp>
          <p:sp>
            <p:nvSpPr>
              <p:cNvPr id="185" name="TextBox 184"/>
              <p:cNvSpPr txBox="1"/>
              <p:nvPr/>
            </p:nvSpPr>
            <p:spPr>
              <a:xfrm>
                <a:off x="3608488" y="2916962"/>
                <a:ext cx="402867" cy="258875"/>
              </a:xfrm>
              <a:prstGeom prst="rect">
                <a:avLst/>
              </a:prstGeom>
              <a:noFill/>
              <a:ln w="28575"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GB" sz="900" dirty="0">
                    <a:latin typeface="SassoonPrimaryInfant" pitchFamily="2" charset="0"/>
                  </a:rPr>
                  <a:t>5m</a:t>
                </a:r>
                <a:endParaRPr lang="en-GB" sz="1050" b="1" dirty="0">
                  <a:latin typeface="SassoonPrimaryInfant" pitchFamily="2" charset="0"/>
                </a:endParaRPr>
              </a:p>
            </p:txBody>
          </p:sp>
          <p:sp>
            <p:nvSpPr>
              <p:cNvPr id="186" name="TextBox 185"/>
              <p:cNvSpPr txBox="1"/>
              <p:nvPr/>
            </p:nvSpPr>
            <p:spPr>
              <a:xfrm>
                <a:off x="3320200" y="2326417"/>
                <a:ext cx="402867" cy="258875"/>
              </a:xfrm>
              <a:prstGeom prst="rect">
                <a:avLst/>
              </a:prstGeom>
              <a:noFill/>
              <a:ln w="28575"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GB" sz="900" dirty="0">
                    <a:latin typeface="SassoonPrimaryInfant" pitchFamily="2" charset="0"/>
                  </a:rPr>
                  <a:t>3m</a:t>
                </a:r>
                <a:endParaRPr lang="en-GB" sz="1050" b="1" dirty="0">
                  <a:latin typeface="SassoonPrimaryInfant" pitchFamily="2" charset="0"/>
                </a:endParaRPr>
              </a:p>
            </p:txBody>
          </p:sp>
          <p:sp>
            <p:nvSpPr>
              <p:cNvPr id="187" name="TextBox 186"/>
              <p:cNvSpPr txBox="1"/>
              <p:nvPr/>
            </p:nvSpPr>
            <p:spPr>
              <a:xfrm>
                <a:off x="4202407" y="2393783"/>
                <a:ext cx="402867" cy="258875"/>
              </a:xfrm>
              <a:prstGeom prst="rect">
                <a:avLst/>
              </a:prstGeom>
              <a:noFill/>
              <a:ln w="28575"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GB" sz="900" dirty="0">
                    <a:latin typeface="SassoonPrimaryInfant" pitchFamily="2" charset="0"/>
                  </a:rPr>
                  <a:t>4m</a:t>
                </a:r>
                <a:endParaRPr lang="en-GB" sz="1050" b="1" dirty="0">
                  <a:latin typeface="SassoonPrimaryInfant" pitchFamily="2" charset="0"/>
                </a:endParaRPr>
              </a:p>
            </p:txBody>
          </p:sp>
          <p:sp>
            <p:nvSpPr>
              <p:cNvPr id="188" name="TextBox 187"/>
              <p:cNvSpPr txBox="1"/>
              <p:nvPr/>
            </p:nvSpPr>
            <p:spPr>
              <a:xfrm>
                <a:off x="3030685" y="2595989"/>
                <a:ext cx="402867" cy="258875"/>
              </a:xfrm>
              <a:prstGeom prst="rect">
                <a:avLst/>
              </a:prstGeom>
              <a:noFill/>
              <a:ln w="28575"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GB" sz="900" dirty="0">
                    <a:latin typeface="SassoonPrimaryInfant" pitchFamily="2" charset="0"/>
                  </a:rPr>
                  <a:t>2m</a:t>
                </a:r>
                <a:endParaRPr lang="en-GB" sz="1050" b="1" dirty="0">
                  <a:latin typeface="SassoonPrimaryInfant" pitchFamily="2" charset="0"/>
                </a:endParaRPr>
              </a:p>
            </p:txBody>
          </p:sp>
          <p:sp>
            <p:nvSpPr>
              <p:cNvPr id="189" name="TextBox 188"/>
              <p:cNvSpPr txBox="1"/>
              <p:nvPr/>
            </p:nvSpPr>
            <p:spPr>
              <a:xfrm>
                <a:off x="3829090" y="1984050"/>
                <a:ext cx="649982" cy="258875"/>
              </a:xfrm>
              <a:prstGeom prst="rect">
                <a:avLst/>
              </a:prstGeom>
              <a:noFill/>
              <a:ln w="28575"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GB" sz="900" dirty="0">
                    <a:latin typeface="Lucida Handwriting" panose="03010101010101010101" pitchFamily="66" charset="0"/>
                  </a:rPr>
                  <a:t>2m</a:t>
                </a:r>
                <a:endParaRPr lang="en-GB" sz="1050" b="1" dirty="0">
                  <a:latin typeface="Lucida Handwriting" panose="03010101010101010101" pitchFamily="66" charset="0"/>
                </a:endParaRPr>
              </a:p>
            </p:txBody>
          </p:sp>
          <p:cxnSp>
            <p:nvCxnSpPr>
              <p:cNvPr id="190" name="Straight Arrow Connector 189"/>
              <p:cNvCxnSpPr/>
              <p:nvPr/>
            </p:nvCxnSpPr>
            <p:spPr>
              <a:xfrm>
                <a:off x="4191649" y="2190696"/>
                <a:ext cx="0" cy="726266"/>
              </a:xfrm>
              <a:prstGeom prst="straightConnector1">
                <a:avLst/>
              </a:prstGeom>
              <a:ln>
                <a:solidFill>
                  <a:srgbClr val="FF000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1" name="Straight Arrow Connector 190"/>
              <p:cNvCxnSpPr/>
              <p:nvPr/>
            </p:nvCxnSpPr>
            <p:spPr>
              <a:xfrm>
                <a:off x="3924501" y="2184246"/>
                <a:ext cx="0" cy="336495"/>
              </a:xfrm>
              <a:prstGeom prst="straightConnector1">
                <a:avLst/>
              </a:prstGeom>
              <a:ln>
                <a:solidFill>
                  <a:srgbClr val="FF000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2" name="Straight Arrow Connector 191"/>
              <p:cNvCxnSpPr/>
              <p:nvPr/>
            </p:nvCxnSpPr>
            <p:spPr>
              <a:xfrm>
                <a:off x="3924501" y="2520741"/>
                <a:ext cx="0" cy="396221"/>
              </a:xfrm>
              <a:prstGeom prst="straightConnector1">
                <a:avLst/>
              </a:prstGeom>
              <a:ln>
                <a:solidFill>
                  <a:srgbClr val="FF000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93" name="TextBox 192"/>
              <p:cNvSpPr txBox="1"/>
              <p:nvPr/>
            </p:nvSpPr>
            <p:spPr>
              <a:xfrm>
                <a:off x="3254895" y="3114311"/>
                <a:ext cx="1103761" cy="258875"/>
              </a:xfrm>
              <a:prstGeom prst="rect">
                <a:avLst/>
              </a:prstGeom>
              <a:noFill/>
              <a:ln w="28575"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GB" sz="900" dirty="0">
                    <a:solidFill>
                      <a:srgbClr val="FF0000"/>
                    </a:solidFill>
                    <a:latin typeface="SassoonPrimaryInfant" pitchFamily="2" charset="0"/>
                  </a:rPr>
                  <a:t>4m – 2m = 2m</a:t>
                </a:r>
                <a:endParaRPr lang="en-GB" sz="1050" b="1" dirty="0">
                  <a:solidFill>
                    <a:srgbClr val="FF0000"/>
                  </a:solidFill>
                  <a:latin typeface="SassoonPrimaryInfant" pitchFamily="2" charset="0"/>
                </a:endParaRPr>
              </a:p>
            </p:txBody>
          </p:sp>
          <p:sp>
            <p:nvSpPr>
              <p:cNvPr id="194" name="TextBox 193"/>
              <p:cNvSpPr txBox="1"/>
              <p:nvPr/>
            </p:nvSpPr>
            <p:spPr>
              <a:xfrm>
                <a:off x="3424804" y="2143086"/>
                <a:ext cx="649982" cy="258875"/>
              </a:xfrm>
              <a:prstGeom prst="rect">
                <a:avLst/>
              </a:prstGeom>
              <a:noFill/>
              <a:ln w="28575"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GB" sz="900" dirty="0">
                    <a:solidFill>
                      <a:srgbClr val="FF0000"/>
                    </a:solidFill>
                    <a:latin typeface="Lucida Handwriting" panose="03010101010101010101" pitchFamily="66" charset="0"/>
                  </a:rPr>
                  <a:t>2m</a:t>
                </a:r>
                <a:endParaRPr lang="en-GB" sz="1050" b="1" dirty="0">
                  <a:solidFill>
                    <a:srgbClr val="FF0000"/>
                  </a:solidFill>
                  <a:latin typeface="Lucida Handwriting" panose="03010101010101010101" pitchFamily="66" charset="0"/>
                </a:endParaRPr>
              </a:p>
            </p:txBody>
          </p:sp>
        </p:grpSp>
        <p:sp>
          <p:nvSpPr>
            <p:cNvPr id="180" name="Rectangle 179"/>
            <p:cNvSpPr/>
            <p:nvPr/>
          </p:nvSpPr>
          <p:spPr>
            <a:xfrm>
              <a:off x="187780" y="187987"/>
              <a:ext cx="4423632" cy="1138079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81" name="TextBox 180"/>
            <p:cNvSpPr txBox="1"/>
            <p:nvPr/>
          </p:nvSpPr>
          <p:spPr>
            <a:xfrm>
              <a:off x="843222" y="2982437"/>
              <a:ext cx="2937943" cy="230832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GB" sz="900" dirty="0">
                  <a:solidFill>
                    <a:srgbClr val="00B050"/>
                  </a:solidFill>
                  <a:latin typeface="SassoonPrimaryInfant" pitchFamily="2" charset="0"/>
                </a:rPr>
                <a:t>Perimeter = 2m + 2m + 4m + 5m + 2m + 3m = </a:t>
              </a:r>
              <a:r>
                <a:rPr lang="en-GB" sz="900" b="1" dirty="0">
                  <a:solidFill>
                    <a:srgbClr val="00B050"/>
                  </a:solidFill>
                  <a:latin typeface="SassoonPrimaryInfant" pitchFamily="2" charset="0"/>
                </a:rPr>
                <a:t>18m </a:t>
              </a:r>
              <a:endParaRPr lang="en-GB" sz="1050" b="1" dirty="0">
                <a:solidFill>
                  <a:srgbClr val="00B050"/>
                </a:solidFill>
                <a:latin typeface="SassoonPrimaryInfant" pitchFamily="2" charset="0"/>
              </a:endParaRPr>
            </a:p>
          </p:txBody>
        </p:sp>
        <p:sp>
          <p:nvSpPr>
            <p:cNvPr id="182" name="Rectangle 181"/>
            <p:cNvSpPr/>
            <p:nvPr/>
          </p:nvSpPr>
          <p:spPr>
            <a:xfrm rot="5400000">
              <a:off x="2996740" y="1580146"/>
              <a:ext cx="3017518" cy="237772"/>
            </a:xfrm>
            <a:prstGeom prst="rect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400" dirty="0">
                  <a:solidFill>
                    <a:schemeClr val="bg1"/>
                  </a:solidFill>
                  <a:latin typeface="SassoonPrimaryInfant" pitchFamily="2" charset="0"/>
                </a:rPr>
                <a:t>Perimeter</a:t>
              </a:r>
            </a:p>
          </p:txBody>
        </p:sp>
        <p:sp>
          <p:nvSpPr>
            <p:cNvPr id="183" name="Rectangle 182"/>
            <p:cNvSpPr/>
            <p:nvPr/>
          </p:nvSpPr>
          <p:spPr>
            <a:xfrm>
              <a:off x="187780" y="187987"/>
              <a:ext cx="4436721" cy="301752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35112862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87780" y="187987"/>
            <a:ext cx="4436721" cy="301752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2463366"/>
              </p:ext>
            </p:extLst>
          </p:nvPr>
        </p:nvGraphicFramePr>
        <p:xfrm>
          <a:off x="187780" y="187987"/>
          <a:ext cx="3832917" cy="3017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77639">
                  <a:extLst>
                    <a:ext uri="{9D8B030D-6E8A-4147-A177-3AD203B41FA5}">
                      <a16:colId xmlns:a16="http://schemas.microsoft.com/office/drawing/2014/main" val="1118151316"/>
                    </a:ext>
                  </a:extLst>
                </a:gridCol>
                <a:gridCol w="1277639">
                  <a:extLst>
                    <a:ext uri="{9D8B030D-6E8A-4147-A177-3AD203B41FA5}">
                      <a16:colId xmlns:a16="http://schemas.microsoft.com/office/drawing/2014/main" val="2553337687"/>
                    </a:ext>
                  </a:extLst>
                </a:gridCol>
                <a:gridCol w="1277639">
                  <a:extLst>
                    <a:ext uri="{9D8B030D-6E8A-4147-A177-3AD203B41FA5}">
                      <a16:colId xmlns:a16="http://schemas.microsoft.com/office/drawing/2014/main" val="155804023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GB" sz="1050" b="0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1²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50" b="0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1 x 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50" b="0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85739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b="0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2²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50" b="0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2 x 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50" b="0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287595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b="0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3²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50" b="0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3 x 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50" b="0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023727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b="0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4²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50" b="0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4 x 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50" b="0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16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631860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b="0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5²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50" b="0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5 x 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50" b="0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25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106615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b="0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6²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50" b="0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6 x 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50" b="0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36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385088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b="0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7²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50" b="0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7 x 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50" b="0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49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962545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b="0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8²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50" b="0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8</a:t>
                      </a:r>
                      <a:r>
                        <a:rPr lang="en-GB" sz="1050" b="0" baseline="0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 x 8</a:t>
                      </a:r>
                      <a:endParaRPr lang="en-GB" sz="1050" b="0" dirty="0">
                        <a:solidFill>
                          <a:schemeClr val="tx1"/>
                        </a:solidFill>
                        <a:latin typeface="SassoonPrimaryInfant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50" b="0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64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7085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b="0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9²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50" b="0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9 x 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50" b="0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81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56984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b="0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10²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50" b="0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10 x 10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50" b="0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100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331886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b="0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11²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50" b="0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11 x 11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50" b="0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121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17787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b="0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12²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50" b="0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12 x 12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50" b="0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144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5790041"/>
                  </a:ext>
                </a:extLst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 rot="5400000">
            <a:off x="2951199" y="1532205"/>
            <a:ext cx="3017518" cy="329085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latin typeface="SassoonPrimaryInfant" pitchFamily="2" charset="0"/>
              </a:rPr>
              <a:t>Square Numbers</a:t>
            </a:r>
          </a:p>
        </p:txBody>
      </p:sp>
      <p:sp>
        <p:nvSpPr>
          <p:cNvPr id="14" name="Rectangle 13"/>
          <p:cNvSpPr/>
          <p:nvPr/>
        </p:nvSpPr>
        <p:spPr>
          <a:xfrm>
            <a:off x="5249065" y="187987"/>
            <a:ext cx="4436721" cy="301752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aphicFrame>
        <p:nvGraphicFramePr>
          <p:cNvPr id="16" name="Tab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1061140"/>
              </p:ext>
            </p:extLst>
          </p:nvPr>
        </p:nvGraphicFramePr>
        <p:xfrm>
          <a:off x="5249065" y="187987"/>
          <a:ext cx="3832917" cy="3017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77639">
                  <a:extLst>
                    <a:ext uri="{9D8B030D-6E8A-4147-A177-3AD203B41FA5}">
                      <a16:colId xmlns:a16="http://schemas.microsoft.com/office/drawing/2014/main" val="1118151316"/>
                    </a:ext>
                  </a:extLst>
                </a:gridCol>
                <a:gridCol w="1277639">
                  <a:extLst>
                    <a:ext uri="{9D8B030D-6E8A-4147-A177-3AD203B41FA5}">
                      <a16:colId xmlns:a16="http://schemas.microsoft.com/office/drawing/2014/main" val="2553337687"/>
                    </a:ext>
                  </a:extLst>
                </a:gridCol>
                <a:gridCol w="1277639">
                  <a:extLst>
                    <a:ext uri="{9D8B030D-6E8A-4147-A177-3AD203B41FA5}">
                      <a16:colId xmlns:a16="http://schemas.microsoft.com/office/drawing/2014/main" val="155804023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GB" sz="1050" b="0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1²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50" b="0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1 x 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50" b="0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85739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b="0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2²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50" b="0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2 x 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50" b="0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287595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b="0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3²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50" b="0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3 x 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50" b="0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023727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b="0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4²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50" b="0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4 x 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50" b="0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16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631860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b="0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5²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50" b="0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5 x 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50" b="0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25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106615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b="0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6²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50" b="0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6 x 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50" b="0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36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385088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b="0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7²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50" b="0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7 x 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50" b="0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49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962545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b="0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8²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50" b="0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8</a:t>
                      </a:r>
                      <a:r>
                        <a:rPr lang="en-GB" sz="1050" b="0" baseline="0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 x 8</a:t>
                      </a:r>
                      <a:endParaRPr lang="en-GB" sz="1050" b="0" dirty="0">
                        <a:solidFill>
                          <a:schemeClr val="tx1"/>
                        </a:solidFill>
                        <a:latin typeface="SassoonPrimaryInfant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50" b="0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64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7085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b="0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9²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50" b="0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9 x 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50" b="0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81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56984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b="0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10²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50" b="0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10 x 10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50" b="0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100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331886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b="0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11²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50" b="0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11 x 11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50" b="0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121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17787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b="0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12²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50" b="0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12 x 12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50" b="0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144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5790041"/>
                  </a:ext>
                </a:extLst>
              </a:tr>
            </a:tbl>
          </a:graphicData>
        </a:graphic>
      </p:graphicFrame>
      <p:sp>
        <p:nvSpPr>
          <p:cNvPr id="17" name="Rectangle 16"/>
          <p:cNvSpPr/>
          <p:nvPr/>
        </p:nvSpPr>
        <p:spPr>
          <a:xfrm rot="5400000">
            <a:off x="8012484" y="1532205"/>
            <a:ext cx="3017518" cy="329085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latin typeface="SassoonPrimaryInfant" pitchFamily="2" charset="0"/>
              </a:rPr>
              <a:t>Square Numbers</a:t>
            </a:r>
          </a:p>
        </p:txBody>
      </p:sp>
      <p:sp>
        <p:nvSpPr>
          <p:cNvPr id="18" name="Rectangle 17"/>
          <p:cNvSpPr/>
          <p:nvPr/>
        </p:nvSpPr>
        <p:spPr>
          <a:xfrm>
            <a:off x="187780" y="3588914"/>
            <a:ext cx="4436721" cy="301752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aphicFrame>
        <p:nvGraphicFramePr>
          <p:cNvPr id="20" name="Table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7742813"/>
              </p:ext>
            </p:extLst>
          </p:nvPr>
        </p:nvGraphicFramePr>
        <p:xfrm>
          <a:off x="187780" y="3588914"/>
          <a:ext cx="3832917" cy="3017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77639">
                  <a:extLst>
                    <a:ext uri="{9D8B030D-6E8A-4147-A177-3AD203B41FA5}">
                      <a16:colId xmlns:a16="http://schemas.microsoft.com/office/drawing/2014/main" val="1118151316"/>
                    </a:ext>
                  </a:extLst>
                </a:gridCol>
                <a:gridCol w="1277639">
                  <a:extLst>
                    <a:ext uri="{9D8B030D-6E8A-4147-A177-3AD203B41FA5}">
                      <a16:colId xmlns:a16="http://schemas.microsoft.com/office/drawing/2014/main" val="2553337687"/>
                    </a:ext>
                  </a:extLst>
                </a:gridCol>
                <a:gridCol w="1277639">
                  <a:extLst>
                    <a:ext uri="{9D8B030D-6E8A-4147-A177-3AD203B41FA5}">
                      <a16:colId xmlns:a16="http://schemas.microsoft.com/office/drawing/2014/main" val="155804023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GB" sz="1050" b="0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1²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50" b="0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1 x 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50" b="0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85739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b="0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2²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50" b="0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2 x 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50" b="0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287595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b="0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3²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50" b="0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3 x 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50" b="0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023727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b="0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4²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50" b="0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4 x 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50" b="0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16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631860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b="0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5²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50" b="0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5 x 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50" b="0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25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106615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b="0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6²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50" b="0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6 x 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50" b="0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36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385088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b="0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7²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50" b="0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7 x 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50" b="0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49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962545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b="0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8²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50" b="0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8</a:t>
                      </a:r>
                      <a:r>
                        <a:rPr lang="en-GB" sz="1050" b="0" baseline="0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 x 8</a:t>
                      </a:r>
                      <a:endParaRPr lang="en-GB" sz="1050" b="0" dirty="0">
                        <a:solidFill>
                          <a:schemeClr val="tx1"/>
                        </a:solidFill>
                        <a:latin typeface="SassoonPrimaryInfant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50" b="0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64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7085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b="0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9²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50" b="0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9 x 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50" b="0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81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56984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b="0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10²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50" b="0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10 x 10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50" b="0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100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331886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b="0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11²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50" b="0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11 x 11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50" b="0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121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17787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b="0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12²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50" b="0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12 x 12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50" b="0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144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5790041"/>
                  </a:ext>
                </a:extLst>
              </a:tr>
            </a:tbl>
          </a:graphicData>
        </a:graphic>
      </p:graphicFrame>
      <p:sp>
        <p:nvSpPr>
          <p:cNvPr id="21" name="Rectangle 20"/>
          <p:cNvSpPr/>
          <p:nvPr/>
        </p:nvSpPr>
        <p:spPr>
          <a:xfrm rot="5400000">
            <a:off x="2951199" y="4933132"/>
            <a:ext cx="3017518" cy="329085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latin typeface="SassoonPrimaryInfant" pitchFamily="2" charset="0"/>
              </a:rPr>
              <a:t>Square Numbers</a:t>
            </a:r>
          </a:p>
        </p:txBody>
      </p:sp>
      <p:sp>
        <p:nvSpPr>
          <p:cNvPr id="22" name="Rectangle 21"/>
          <p:cNvSpPr/>
          <p:nvPr/>
        </p:nvSpPr>
        <p:spPr>
          <a:xfrm>
            <a:off x="5249065" y="3588914"/>
            <a:ext cx="4436721" cy="301752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aphicFrame>
        <p:nvGraphicFramePr>
          <p:cNvPr id="23" name="Table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4524701"/>
              </p:ext>
            </p:extLst>
          </p:nvPr>
        </p:nvGraphicFramePr>
        <p:xfrm>
          <a:off x="5249065" y="3588914"/>
          <a:ext cx="3832917" cy="3017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77639">
                  <a:extLst>
                    <a:ext uri="{9D8B030D-6E8A-4147-A177-3AD203B41FA5}">
                      <a16:colId xmlns:a16="http://schemas.microsoft.com/office/drawing/2014/main" val="1118151316"/>
                    </a:ext>
                  </a:extLst>
                </a:gridCol>
                <a:gridCol w="1277639">
                  <a:extLst>
                    <a:ext uri="{9D8B030D-6E8A-4147-A177-3AD203B41FA5}">
                      <a16:colId xmlns:a16="http://schemas.microsoft.com/office/drawing/2014/main" val="2553337687"/>
                    </a:ext>
                  </a:extLst>
                </a:gridCol>
                <a:gridCol w="1277639">
                  <a:extLst>
                    <a:ext uri="{9D8B030D-6E8A-4147-A177-3AD203B41FA5}">
                      <a16:colId xmlns:a16="http://schemas.microsoft.com/office/drawing/2014/main" val="155804023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GB" sz="1050" b="0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1²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50" b="0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1 x 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50" b="0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85739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b="0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2²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50" b="0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2 x 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50" b="0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287595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b="0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3²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50" b="0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3 x 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50" b="0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023727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b="0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4²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50" b="0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4 x 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50" b="0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16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631860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b="0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5²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50" b="0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5 x 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50" b="0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25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106615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b="0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6²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50" b="0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6 x 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50" b="0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36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385088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b="0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7²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50" b="0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7 x 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50" b="0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49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962545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b="0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8²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50" b="0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8</a:t>
                      </a:r>
                      <a:r>
                        <a:rPr lang="en-GB" sz="1050" b="0" baseline="0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 x 8</a:t>
                      </a:r>
                      <a:endParaRPr lang="en-GB" sz="1050" b="0" dirty="0">
                        <a:solidFill>
                          <a:schemeClr val="tx1"/>
                        </a:solidFill>
                        <a:latin typeface="SassoonPrimaryInfant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50" b="0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64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7085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b="0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9²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50" b="0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9 x 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50" b="0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81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56984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b="0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10²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50" b="0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10 x 10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50" b="0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100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331886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b="0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11²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50" b="0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11 x 11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50" b="0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121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17787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b="0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12²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50" b="0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12 x 12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50" b="0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144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5790041"/>
                  </a:ext>
                </a:extLst>
              </a:tr>
            </a:tbl>
          </a:graphicData>
        </a:graphic>
      </p:graphicFrame>
      <p:sp>
        <p:nvSpPr>
          <p:cNvPr id="24" name="Rectangle 23"/>
          <p:cNvSpPr/>
          <p:nvPr/>
        </p:nvSpPr>
        <p:spPr>
          <a:xfrm rot="5400000">
            <a:off x="8012484" y="4933132"/>
            <a:ext cx="3017518" cy="329085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latin typeface="SassoonPrimaryInfant" pitchFamily="2" charset="0"/>
              </a:rPr>
              <a:t>Square Numbers</a:t>
            </a:r>
          </a:p>
        </p:txBody>
      </p:sp>
    </p:spTree>
    <p:extLst>
      <p:ext uri="{BB962C8B-B14F-4D97-AF65-F5344CB8AC3E}">
        <p14:creationId xmlns:p14="http://schemas.microsoft.com/office/powerpoint/2010/main" val="173357819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87780" y="187987"/>
            <a:ext cx="4436721" cy="30175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Rectangle 13"/>
          <p:cNvSpPr/>
          <p:nvPr/>
        </p:nvSpPr>
        <p:spPr>
          <a:xfrm>
            <a:off x="5249065" y="187987"/>
            <a:ext cx="4436721" cy="30175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Rectangle 17"/>
          <p:cNvSpPr/>
          <p:nvPr/>
        </p:nvSpPr>
        <p:spPr>
          <a:xfrm>
            <a:off x="187780" y="3588914"/>
            <a:ext cx="4436721" cy="30175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Rectangle 21"/>
          <p:cNvSpPr/>
          <p:nvPr/>
        </p:nvSpPr>
        <p:spPr>
          <a:xfrm>
            <a:off x="5249065" y="3588914"/>
            <a:ext cx="4436721" cy="30175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Rectangle 2"/>
          <p:cNvSpPr/>
          <p:nvPr/>
        </p:nvSpPr>
        <p:spPr>
          <a:xfrm rot="5400000">
            <a:off x="2951199" y="1532205"/>
            <a:ext cx="3017518" cy="329085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>
                <a:solidFill>
                  <a:schemeClr val="tx1"/>
                </a:solidFill>
                <a:latin typeface="SassoonPrimaryInfant" pitchFamily="2" charset="0"/>
              </a:rPr>
              <a:t>Adding and subtracting decimals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548787" y="286754"/>
            <a:ext cx="3385621" cy="400110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000" b="1" dirty="0">
                <a:latin typeface="SassoonPrimaryInfant" pitchFamily="2" charset="0"/>
              </a:rPr>
              <a:t>When adding and subtracting decimals, all of the columns must be lined up correctly.</a:t>
            </a:r>
            <a:endParaRPr lang="en-GB" sz="1100" b="1" dirty="0">
              <a:latin typeface="SassoonPrimaryInfant" pitchFamily="2" charset="0"/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7047491"/>
              </p:ext>
            </p:extLst>
          </p:nvPr>
        </p:nvGraphicFramePr>
        <p:xfrm>
          <a:off x="548788" y="930782"/>
          <a:ext cx="3385620" cy="61741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83660">
                  <a:extLst>
                    <a:ext uri="{9D8B030D-6E8A-4147-A177-3AD203B41FA5}">
                      <a16:colId xmlns:a16="http://schemas.microsoft.com/office/drawing/2014/main" val="517041685"/>
                    </a:ext>
                  </a:extLst>
                </a:gridCol>
                <a:gridCol w="483660">
                  <a:extLst>
                    <a:ext uri="{9D8B030D-6E8A-4147-A177-3AD203B41FA5}">
                      <a16:colId xmlns:a16="http://schemas.microsoft.com/office/drawing/2014/main" val="3797256507"/>
                    </a:ext>
                  </a:extLst>
                </a:gridCol>
                <a:gridCol w="483660">
                  <a:extLst>
                    <a:ext uri="{9D8B030D-6E8A-4147-A177-3AD203B41FA5}">
                      <a16:colId xmlns:a16="http://schemas.microsoft.com/office/drawing/2014/main" val="1883381620"/>
                    </a:ext>
                  </a:extLst>
                </a:gridCol>
                <a:gridCol w="4836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36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836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836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10355">
                <a:tc>
                  <a:txBody>
                    <a:bodyPr/>
                    <a:lstStyle/>
                    <a:p>
                      <a:pPr algn="ctr"/>
                      <a:r>
                        <a:rPr lang="en-US" sz="700" dirty="0" err="1">
                          <a:latin typeface="Arial Rounded MT Bold" panose="020F0704030504030204" pitchFamily="34" charset="0"/>
                          <a:ea typeface="Imprima" charset="0"/>
                          <a:cs typeface="Imprima" charset="0"/>
                        </a:rPr>
                        <a:t>Th</a:t>
                      </a:r>
                      <a:endParaRPr lang="en-US" sz="700" dirty="0">
                        <a:latin typeface="Arial Rounded MT Bold" panose="020F0704030504030204" pitchFamily="34" charset="0"/>
                        <a:ea typeface="Imprima" charset="0"/>
                        <a:cs typeface="Imprima" charset="0"/>
                      </a:endParaRPr>
                    </a:p>
                  </a:txBody>
                  <a:tcPr marL="42007" marR="42007" marT="21004" marB="21004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dirty="0">
                          <a:latin typeface="Arial Rounded MT Bold" panose="020F0704030504030204" pitchFamily="34" charset="0"/>
                          <a:ea typeface="Imprima" charset="0"/>
                          <a:cs typeface="Imprima" charset="0"/>
                        </a:rPr>
                        <a:t>H</a:t>
                      </a:r>
                    </a:p>
                  </a:txBody>
                  <a:tcPr marL="42007" marR="42007" marT="21004" marB="21004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dirty="0">
                          <a:latin typeface="Arial Rounded MT Bold" panose="020F0704030504030204" pitchFamily="34" charset="0"/>
                          <a:ea typeface="Imprima" charset="0"/>
                          <a:cs typeface="Imprima" charset="0"/>
                        </a:rPr>
                        <a:t>T</a:t>
                      </a:r>
                    </a:p>
                  </a:txBody>
                  <a:tcPr marL="42007" marR="42007" marT="21004" marB="21004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dirty="0">
                          <a:latin typeface="Arial Rounded MT Bold" panose="020F0704030504030204" pitchFamily="34" charset="0"/>
                          <a:ea typeface="Imprima" charset="0"/>
                          <a:cs typeface="Imprima" charset="0"/>
                        </a:rPr>
                        <a:t>O</a:t>
                      </a:r>
                    </a:p>
                  </a:txBody>
                  <a:tcPr marL="42007" marR="42007" marT="21004" marB="21004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dirty="0">
                          <a:latin typeface="Arial Rounded MT Bold" panose="020F0704030504030204" pitchFamily="34" charset="0"/>
                          <a:ea typeface="Imprima" charset="0"/>
                          <a:cs typeface="Imprima" charset="0"/>
                        </a:rPr>
                        <a:t>t</a:t>
                      </a:r>
                    </a:p>
                  </a:txBody>
                  <a:tcPr marL="42007" marR="42007" marT="21004" marB="21004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dirty="0">
                          <a:latin typeface="Arial Rounded MT Bold" panose="020F0704030504030204" pitchFamily="34" charset="0"/>
                          <a:ea typeface="Imprima" charset="0"/>
                          <a:cs typeface="Imprima" charset="0"/>
                        </a:rPr>
                        <a:t>h</a:t>
                      </a:r>
                    </a:p>
                  </a:txBody>
                  <a:tcPr marL="42007" marR="42007" marT="21004" marB="21004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dirty="0" err="1">
                          <a:latin typeface="Arial Rounded MT Bold" panose="020F0704030504030204" pitchFamily="34" charset="0"/>
                          <a:ea typeface="Imprima" charset="0"/>
                          <a:cs typeface="Imprima" charset="0"/>
                        </a:rPr>
                        <a:t>th</a:t>
                      </a:r>
                      <a:endParaRPr lang="en-US" sz="700" dirty="0">
                        <a:latin typeface="Arial Rounded MT Bold" panose="020F0704030504030204" pitchFamily="34" charset="0"/>
                        <a:ea typeface="Imprima" charset="0"/>
                        <a:cs typeface="Imprima" charset="0"/>
                      </a:endParaRPr>
                    </a:p>
                  </a:txBody>
                  <a:tcPr marL="42007" marR="42007" marT="21004" marB="21004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7888"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rgbClr val="FF0000"/>
                        </a:solidFill>
                        <a:latin typeface="Arial Rounded MT Bold" panose="020F0704030504030204" pitchFamily="34" charset="0"/>
                        <a:ea typeface="Imprima" charset="0"/>
                        <a:cs typeface="Imprima" charset="0"/>
                      </a:endParaRPr>
                    </a:p>
                  </a:txBody>
                  <a:tcPr marL="42007" marR="42007" marT="21004" marB="21004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latin typeface="SassoonPrimaryInfant" pitchFamily="2" charset="0"/>
                          <a:ea typeface="Imprima" charset="0"/>
                          <a:cs typeface="Imprima" charset="0"/>
                        </a:rPr>
                        <a:t>1</a:t>
                      </a:r>
                    </a:p>
                  </a:txBody>
                  <a:tcPr marL="42007" marR="42007" marT="21004" marB="21004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latin typeface="SassoonPrimaryInfant" pitchFamily="2" charset="0"/>
                          <a:ea typeface="Imprima" charset="0"/>
                          <a:cs typeface="Imprima" charset="0"/>
                        </a:rPr>
                        <a:t>2</a:t>
                      </a:r>
                    </a:p>
                  </a:txBody>
                  <a:tcPr marL="42007" marR="42007" marT="21004" marB="21004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latin typeface="SassoonPrimaryInfant" pitchFamily="2" charset="0"/>
                          <a:ea typeface="Imprima" charset="0"/>
                          <a:cs typeface="Imprima" charset="0"/>
                        </a:rPr>
                        <a:t>4</a:t>
                      </a:r>
                    </a:p>
                    <a:p>
                      <a:pPr algn="ctr"/>
                      <a:r>
                        <a:rPr lang="en-US" sz="1200" dirty="0">
                          <a:ln>
                            <a:noFill/>
                          </a:ln>
                          <a:solidFill>
                            <a:srgbClr val="5B9BD5"/>
                          </a:solidFill>
                          <a:latin typeface="SassoonPrimaryInfant" pitchFamily="2" charset="0"/>
                          <a:ea typeface="Imprima" charset="0"/>
                          <a:cs typeface="Imprima" charset="0"/>
                        </a:rPr>
                        <a:t>2</a:t>
                      </a:r>
                    </a:p>
                  </a:txBody>
                  <a:tcPr marL="42007" marR="42007" marT="21004" marB="21004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latin typeface="SassoonPrimaryInfant" pitchFamily="2" charset="0"/>
                          <a:ea typeface="Imprima" charset="0"/>
                          <a:cs typeface="Imprima" charset="0"/>
                        </a:rPr>
                        <a:t>0</a:t>
                      </a:r>
                    </a:p>
                    <a:p>
                      <a:pPr algn="ctr"/>
                      <a:r>
                        <a:rPr lang="en-US" sz="1200" dirty="0">
                          <a:ln>
                            <a:noFill/>
                          </a:ln>
                          <a:solidFill>
                            <a:srgbClr val="5B9BD5"/>
                          </a:solidFill>
                          <a:latin typeface="SassoonPrimaryInfant" pitchFamily="2" charset="0"/>
                          <a:ea typeface="Imprima" charset="0"/>
                          <a:cs typeface="Imprima" charset="0"/>
                        </a:rPr>
                        <a:t>4</a:t>
                      </a:r>
                    </a:p>
                  </a:txBody>
                  <a:tcPr marL="42007" marR="42007" marT="21004" marB="21004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latin typeface="SassoonPrimaryInfant" pitchFamily="2" charset="0"/>
                          <a:ea typeface="Imprima" charset="0"/>
                          <a:cs typeface="Imprima" charset="0"/>
                        </a:rPr>
                        <a:t>9</a:t>
                      </a:r>
                    </a:p>
                  </a:txBody>
                  <a:tcPr marL="42007" marR="42007" marT="21004" marB="21004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n>
                          <a:noFill/>
                        </a:ln>
                        <a:solidFill>
                          <a:srgbClr val="FF0000"/>
                        </a:solidFill>
                        <a:latin typeface="SassoonPrimaryInfant" pitchFamily="2" charset="0"/>
                        <a:ea typeface="Imprima" charset="0"/>
                        <a:cs typeface="Imprima" charset="0"/>
                      </a:endParaRPr>
                    </a:p>
                    <a:p>
                      <a:pPr algn="ctr"/>
                      <a:endParaRPr lang="en-US" sz="1400" dirty="0">
                        <a:ln>
                          <a:noFill/>
                        </a:ln>
                        <a:solidFill>
                          <a:srgbClr val="FF0000"/>
                        </a:solidFill>
                        <a:latin typeface="SassoonPrimaryInfant" pitchFamily="2" charset="0"/>
                        <a:ea typeface="Imprima" charset="0"/>
                        <a:cs typeface="Imprima" charset="0"/>
                      </a:endParaRPr>
                    </a:p>
                  </a:txBody>
                  <a:tcPr marL="42007" marR="42007" marT="21004" marB="21004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9" name="Oval 8"/>
          <p:cNvSpPr/>
          <p:nvPr/>
        </p:nvSpPr>
        <p:spPr>
          <a:xfrm>
            <a:off x="2458750" y="998551"/>
            <a:ext cx="4571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Oval 10"/>
          <p:cNvSpPr/>
          <p:nvPr/>
        </p:nvSpPr>
        <p:spPr>
          <a:xfrm>
            <a:off x="2458748" y="1168134"/>
            <a:ext cx="4571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TextBox 11"/>
          <p:cNvSpPr txBox="1"/>
          <p:nvPr/>
        </p:nvSpPr>
        <p:spPr>
          <a:xfrm>
            <a:off x="713329" y="668556"/>
            <a:ext cx="3385621" cy="246221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000" b="1" dirty="0">
                <a:solidFill>
                  <a:srgbClr val="FF0000"/>
                </a:solidFill>
                <a:latin typeface="SassoonPrimaryInfant" pitchFamily="2" charset="0"/>
              </a:rPr>
              <a:t>124.09 + </a:t>
            </a:r>
            <a:r>
              <a:rPr lang="en-GB" sz="1000" b="1" dirty="0">
                <a:solidFill>
                  <a:srgbClr val="5B9BD5"/>
                </a:solidFill>
                <a:latin typeface="SassoonPrimaryInfant" pitchFamily="2" charset="0"/>
              </a:rPr>
              <a:t>2.4</a:t>
            </a:r>
            <a:r>
              <a:rPr lang="en-GB" sz="1000" b="1" dirty="0">
                <a:solidFill>
                  <a:srgbClr val="FF0000"/>
                </a:solidFill>
                <a:latin typeface="SassoonPrimaryInfant" pitchFamily="2" charset="0"/>
              </a:rPr>
              <a:t> = </a:t>
            </a:r>
            <a:endParaRPr lang="en-GB" sz="1100" b="1" dirty="0">
              <a:solidFill>
                <a:srgbClr val="FF0000"/>
              </a:solidFill>
              <a:latin typeface="SassoonPrimaryInfant" pitchFamily="2" charset="0"/>
            </a:endParaRPr>
          </a:p>
        </p:txBody>
      </p:sp>
      <p:sp>
        <p:nvSpPr>
          <p:cNvPr id="13" name="Oval 12"/>
          <p:cNvSpPr/>
          <p:nvPr/>
        </p:nvSpPr>
        <p:spPr>
          <a:xfrm>
            <a:off x="2458748" y="1343306"/>
            <a:ext cx="4571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TextBox 14"/>
          <p:cNvSpPr txBox="1"/>
          <p:nvPr/>
        </p:nvSpPr>
        <p:spPr>
          <a:xfrm>
            <a:off x="548787" y="1626822"/>
            <a:ext cx="3264337" cy="553998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000" b="1" dirty="0">
                <a:latin typeface="SassoonPrimaryInfant" pitchFamily="2" charset="0"/>
              </a:rPr>
              <a:t>Put place holders in the decimals when adding or subtracting whole numbers</a:t>
            </a:r>
          </a:p>
          <a:p>
            <a:pPr algn="ctr"/>
            <a:r>
              <a:rPr lang="en-GB" sz="1000" b="1" dirty="0">
                <a:solidFill>
                  <a:srgbClr val="FF0000"/>
                </a:solidFill>
                <a:latin typeface="SassoonPrimaryInfant" pitchFamily="2" charset="0"/>
              </a:rPr>
              <a:t>14 – </a:t>
            </a:r>
            <a:r>
              <a:rPr lang="en-GB" sz="1000" b="1" dirty="0">
                <a:solidFill>
                  <a:srgbClr val="5B9BD5"/>
                </a:solidFill>
                <a:latin typeface="SassoonPrimaryInfant" pitchFamily="2" charset="0"/>
              </a:rPr>
              <a:t>2.56</a:t>
            </a:r>
            <a:r>
              <a:rPr lang="en-GB" sz="1000" b="1" dirty="0">
                <a:solidFill>
                  <a:srgbClr val="FF0000"/>
                </a:solidFill>
                <a:latin typeface="SassoonPrimaryInfant" pitchFamily="2" charset="0"/>
              </a:rPr>
              <a:t> = </a:t>
            </a:r>
            <a:endParaRPr lang="en-GB" sz="1100" b="1" dirty="0">
              <a:solidFill>
                <a:srgbClr val="FF0000"/>
              </a:solidFill>
              <a:latin typeface="SassoonPrimaryInfant" pitchFamily="2" charset="0"/>
            </a:endParaRPr>
          </a:p>
        </p:txBody>
      </p:sp>
      <p:graphicFrame>
        <p:nvGraphicFramePr>
          <p:cNvPr id="16" name="Tab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0288923"/>
              </p:ext>
            </p:extLst>
          </p:nvPr>
        </p:nvGraphicFramePr>
        <p:xfrm>
          <a:off x="548788" y="2182852"/>
          <a:ext cx="3385620" cy="61741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83660">
                  <a:extLst>
                    <a:ext uri="{9D8B030D-6E8A-4147-A177-3AD203B41FA5}">
                      <a16:colId xmlns:a16="http://schemas.microsoft.com/office/drawing/2014/main" val="517041685"/>
                    </a:ext>
                  </a:extLst>
                </a:gridCol>
                <a:gridCol w="483660">
                  <a:extLst>
                    <a:ext uri="{9D8B030D-6E8A-4147-A177-3AD203B41FA5}">
                      <a16:colId xmlns:a16="http://schemas.microsoft.com/office/drawing/2014/main" val="3797256507"/>
                    </a:ext>
                  </a:extLst>
                </a:gridCol>
                <a:gridCol w="483660">
                  <a:extLst>
                    <a:ext uri="{9D8B030D-6E8A-4147-A177-3AD203B41FA5}">
                      <a16:colId xmlns:a16="http://schemas.microsoft.com/office/drawing/2014/main" val="1883381620"/>
                    </a:ext>
                  </a:extLst>
                </a:gridCol>
                <a:gridCol w="4836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36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836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836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10355">
                <a:tc>
                  <a:txBody>
                    <a:bodyPr/>
                    <a:lstStyle/>
                    <a:p>
                      <a:pPr algn="ctr"/>
                      <a:r>
                        <a:rPr lang="en-US" sz="700" dirty="0" err="1">
                          <a:latin typeface="Arial Rounded MT Bold" panose="020F0704030504030204" pitchFamily="34" charset="0"/>
                          <a:ea typeface="Imprima" charset="0"/>
                          <a:cs typeface="Imprima" charset="0"/>
                        </a:rPr>
                        <a:t>Th</a:t>
                      </a:r>
                      <a:endParaRPr lang="en-US" sz="700" dirty="0">
                        <a:latin typeface="Arial Rounded MT Bold" panose="020F0704030504030204" pitchFamily="34" charset="0"/>
                        <a:ea typeface="Imprima" charset="0"/>
                        <a:cs typeface="Imprima" charset="0"/>
                      </a:endParaRPr>
                    </a:p>
                  </a:txBody>
                  <a:tcPr marL="42007" marR="42007" marT="21004" marB="21004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dirty="0">
                          <a:latin typeface="Arial Rounded MT Bold" panose="020F0704030504030204" pitchFamily="34" charset="0"/>
                          <a:ea typeface="Imprima" charset="0"/>
                          <a:cs typeface="Imprima" charset="0"/>
                        </a:rPr>
                        <a:t>H</a:t>
                      </a:r>
                    </a:p>
                  </a:txBody>
                  <a:tcPr marL="42007" marR="42007" marT="21004" marB="21004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dirty="0">
                          <a:latin typeface="Arial Rounded MT Bold" panose="020F0704030504030204" pitchFamily="34" charset="0"/>
                          <a:ea typeface="Imprima" charset="0"/>
                          <a:cs typeface="Imprima" charset="0"/>
                        </a:rPr>
                        <a:t>T</a:t>
                      </a:r>
                    </a:p>
                  </a:txBody>
                  <a:tcPr marL="42007" marR="42007" marT="21004" marB="21004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dirty="0">
                          <a:latin typeface="Arial Rounded MT Bold" panose="020F0704030504030204" pitchFamily="34" charset="0"/>
                          <a:ea typeface="Imprima" charset="0"/>
                          <a:cs typeface="Imprima" charset="0"/>
                        </a:rPr>
                        <a:t>O</a:t>
                      </a:r>
                    </a:p>
                  </a:txBody>
                  <a:tcPr marL="42007" marR="42007" marT="21004" marB="21004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dirty="0">
                          <a:latin typeface="Arial Rounded MT Bold" panose="020F0704030504030204" pitchFamily="34" charset="0"/>
                          <a:ea typeface="Imprima" charset="0"/>
                          <a:cs typeface="Imprima" charset="0"/>
                        </a:rPr>
                        <a:t>t</a:t>
                      </a:r>
                    </a:p>
                  </a:txBody>
                  <a:tcPr marL="42007" marR="42007" marT="21004" marB="21004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dirty="0">
                          <a:latin typeface="Arial Rounded MT Bold" panose="020F0704030504030204" pitchFamily="34" charset="0"/>
                          <a:ea typeface="Imprima" charset="0"/>
                          <a:cs typeface="Imprima" charset="0"/>
                        </a:rPr>
                        <a:t>h</a:t>
                      </a:r>
                    </a:p>
                  </a:txBody>
                  <a:tcPr marL="42007" marR="42007" marT="21004" marB="21004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dirty="0" err="1">
                          <a:latin typeface="Arial Rounded MT Bold" panose="020F0704030504030204" pitchFamily="34" charset="0"/>
                          <a:ea typeface="Imprima" charset="0"/>
                          <a:cs typeface="Imprima" charset="0"/>
                        </a:rPr>
                        <a:t>th</a:t>
                      </a:r>
                      <a:endParaRPr lang="en-US" sz="700" dirty="0">
                        <a:latin typeface="Arial Rounded MT Bold" panose="020F0704030504030204" pitchFamily="34" charset="0"/>
                        <a:ea typeface="Imprima" charset="0"/>
                        <a:cs typeface="Imprima" charset="0"/>
                      </a:endParaRPr>
                    </a:p>
                  </a:txBody>
                  <a:tcPr marL="42007" marR="42007" marT="21004" marB="21004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7888"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rgbClr val="FF0000"/>
                        </a:solidFill>
                        <a:latin typeface="Arial Rounded MT Bold" panose="020F0704030504030204" pitchFamily="34" charset="0"/>
                        <a:ea typeface="Imprima" charset="0"/>
                        <a:cs typeface="Imprima" charset="0"/>
                      </a:endParaRPr>
                    </a:p>
                  </a:txBody>
                  <a:tcPr marL="42007" marR="42007" marT="21004" marB="21004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n>
                          <a:noFill/>
                        </a:ln>
                        <a:solidFill>
                          <a:srgbClr val="FF0000"/>
                        </a:solidFill>
                        <a:latin typeface="SassoonPrimaryInfant" pitchFamily="2" charset="0"/>
                        <a:ea typeface="Imprima" charset="0"/>
                        <a:cs typeface="Imprima" charset="0"/>
                      </a:endParaRPr>
                    </a:p>
                  </a:txBody>
                  <a:tcPr marL="42007" marR="42007" marT="21004" marB="21004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latin typeface="SassoonPrimaryInfant" pitchFamily="2" charset="0"/>
                          <a:ea typeface="Imprima" charset="0"/>
                          <a:cs typeface="Imprima" charset="0"/>
                        </a:rPr>
                        <a:t>1</a:t>
                      </a:r>
                    </a:p>
                  </a:txBody>
                  <a:tcPr marL="42007" marR="42007" marT="21004" marB="21004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latin typeface="SassoonPrimaryInfant" pitchFamily="2" charset="0"/>
                          <a:ea typeface="Imprima" charset="0"/>
                          <a:cs typeface="Imprima" charset="0"/>
                        </a:rPr>
                        <a:t>4</a:t>
                      </a:r>
                    </a:p>
                    <a:p>
                      <a:pPr algn="ctr"/>
                      <a:r>
                        <a:rPr lang="en-US" sz="1200" dirty="0">
                          <a:ln>
                            <a:noFill/>
                          </a:ln>
                          <a:solidFill>
                            <a:srgbClr val="5B9BD5"/>
                          </a:solidFill>
                          <a:latin typeface="SassoonPrimaryInfant" pitchFamily="2" charset="0"/>
                          <a:ea typeface="Imprima" charset="0"/>
                          <a:cs typeface="Imprima" charset="0"/>
                        </a:rPr>
                        <a:t>2</a:t>
                      </a:r>
                    </a:p>
                  </a:txBody>
                  <a:tcPr marL="42007" marR="42007" marT="21004" marB="21004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latin typeface="SassoonPrimaryInfant" pitchFamily="2" charset="0"/>
                          <a:ea typeface="Imprima" charset="0"/>
                          <a:cs typeface="Imprima" charset="0"/>
                        </a:rPr>
                        <a:t>0</a:t>
                      </a:r>
                    </a:p>
                    <a:p>
                      <a:pPr algn="ctr"/>
                      <a:r>
                        <a:rPr lang="en-US" sz="1200" dirty="0">
                          <a:ln>
                            <a:noFill/>
                          </a:ln>
                          <a:solidFill>
                            <a:srgbClr val="5B9BD5"/>
                          </a:solidFill>
                          <a:latin typeface="SassoonPrimaryInfant" pitchFamily="2" charset="0"/>
                          <a:ea typeface="Imprima" charset="0"/>
                          <a:cs typeface="Imprima" charset="0"/>
                        </a:rPr>
                        <a:t>5</a:t>
                      </a:r>
                    </a:p>
                  </a:txBody>
                  <a:tcPr marL="42007" marR="42007" marT="21004" marB="21004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latin typeface="SassoonPrimaryInfant" pitchFamily="2" charset="0"/>
                          <a:ea typeface="Imprima" charset="0"/>
                          <a:cs typeface="Imprima" charset="0"/>
                        </a:rPr>
                        <a:t>0</a:t>
                      </a:r>
                    </a:p>
                    <a:p>
                      <a:pPr algn="ctr"/>
                      <a:r>
                        <a:rPr lang="en-US" sz="1200" dirty="0">
                          <a:ln>
                            <a:noFill/>
                          </a:ln>
                          <a:solidFill>
                            <a:srgbClr val="5B9BD5"/>
                          </a:solidFill>
                          <a:latin typeface="SassoonPrimaryInfant" pitchFamily="2" charset="0"/>
                          <a:ea typeface="Imprima" charset="0"/>
                          <a:cs typeface="Imprima" charset="0"/>
                        </a:rPr>
                        <a:t>6</a:t>
                      </a:r>
                    </a:p>
                  </a:txBody>
                  <a:tcPr marL="42007" marR="42007" marT="21004" marB="21004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n>
                          <a:noFill/>
                        </a:ln>
                        <a:solidFill>
                          <a:srgbClr val="FF0000"/>
                        </a:solidFill>
                        <a:latin typeface="SassoonPrimaryInfant" pitchFamily="2" charset="0"/>
                        <a:ea typeface="Imprima" charset="0"/>
                        <a:cs typeface="Imprima" charset="0"/>
                      </a:endParaRPr>
                    </a:p>
                    <a:p>
                      <a:pPr algn="ctr"/>
                      <a:endParaRPr lang="en-US" sz="1400" dirty="0">
                        <a:ln>
                          <a:noFill/>
                        </a:ln>
                        <a:solidFill>
                          <a:srgbClr val="FF0000"/>
                        </a:solidFill>
                        <a:latin typeface="SassoonPrimaryInfant" pitchFamily="2" charset="0"/>
                        <a:ea typeface="Imprima" charset="0"/>
                        <a:cs typeface="Imprima" charset="0"/>
                      </a:endParaRPr>
                    </a:p>
                  </a:txBody>
                  <a:tcPr marL="42007" marR="42007" marT="21004" marB="21004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7" name="Oval 16"/>
          <p:cNvSpPr/>
          <p:nvPr/>
        </p:nvSpPr>
        <p:spPr>
          <a:xfrm>
            <a:off x="2458750" y="2250621"/>
            <a:ext cx="4571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Oval 18"/>
          <p:cNvSpPr/>
          <p:nvPr/>
        </p:nvSpPr>
        <p:spPr>
          <a:xfrm>
            <a:off x="2458748" y="2420204"/>
            <a:ext cx="4571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Oval 19"/>
          <p:cNvSpPr/>
          <p:nvPr/>
        </p:nvSpPr>
        <p:spPr>
          <a:xfrm>
            <a:off x="2458748" y="2595376"/>
            <a:ext cx="4571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Rectangle 20"/>
          <p:cNvSpPr/>
          <p:nvPr/>
        </p:nvSpPr>
        <p:spPr>
          <a:xfrm rot="5400000">
            <a:off x="8012485" y="1532203"/>
            <a:ext cx="3017518" cy="329085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>
                <a:solidFill>
                  <a:schemeClr val="tx1"/>
                </a:solidFill>
                <a:latin typeface="SassoonPrimaryInfant" pitchFamily="2" charset="0"/>
              </a:rPr>
              <a:t>Adding and subtracting decimals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5610073" y="286752"/>
            <a:ext cx="3385621" cy="400110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000" b="1" dirty="0">
                <a:latin typeface="SassoonPrimaryInfant" pitchFamily="2" charset="0"/>
              </a:rPr>
              <a:t>When adding and subtracting decimals, all of the columns must be lined up correctly.</a:t>
            </a:r>
            <a:endParaRPr lang="en-GB" sz="1100" b="1" dirty="0">
              <a:latin typeface="SassoonPrimaryInfant" pitchFamily="2" charset="0"/>
            </a:endParaRPr>
          </a:p>
        </p:txBody>
      </p:sp>
      <p:graphicFrame>
        <p:nvGraphicFramePr>
          <p:cNvPr id="24" name="Table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6645519"/>
              </p:ext>
            </p:extLst>
          </p:nvPr>
        </p:nvGraphicFramePr>
        <p:xfrm>
          <a:off x="5610074" y="930780"/>
          <a:ext cx="3385620" cy="61741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83660">
                  <a:extLst>
                    <a:ext uri="{9D8B030D-6E8A-4147-A177-3AD203B41FA5}">
                      <a16:colId xmlns:a16="http://schemas.microsoft.com/office/drawing/2014/main" val="517041685"/>
                    </a:ext>
                  </a:extLst>
                </a:gridCol>
                <a:gridCol w="483660">
                  <a:extLst>
                    <a:ext uri="{9D8B030D-6E8A-4147-A177-3AD203B41FA5}">
                      <a16:colId xmlns:a16="http://schemas.microsoft.com/office/drawing/2014/main" val="3797256507"/>
                    </a:ext>
                  </a:extLst>
                </a:gridCol>
                <a:gridCol w="483660">
                  <a:extLst>
                    <a:ext uri="{9D8B030D-6E8A-4147-A177-3AD203B41FA5}">
                      <a16:colId xmlns:a16="http://schemas.microsoft.com/office/drawing/2014/main" val="1883381620"/>
                    </a:ext>
                  </a:extLst>
                </a:gridCol>
                <a:gridCol w="4836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36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836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836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10355">
                <a:tc>
                  <a:txBody>
                    <a:bodyPr/>
                    <a:lstStyle/>
                    <a:p>
                      <a:pPr algn="ctr"/>
                      <a:r>
                        <a:rPr lang="en-US" sz="700" dirty="0" err="1">
                          <a:latin typeface="Arial Rounded MT Bold" panose="020F0704030504030204" pitchFamily="34" charset="0"/>
                          <a:ea typeface="Imprima" charset="0"/>
                          <a:cs typeface="Imprima" charset="0"/>
                        </a:rPr>
                        <a:t>Th</a:t>
                      </a:r>
                      <a:endParaRPr lang="en-US" sz="700" dirty="0">
                        <a:latin typeface="Arial Rounded MT Bold" panose="020F0704030504030204" pitchFamily="34" charset="0"/>
                        <a:ea typeface="Imprima" charset="0"/>
                        <a:cs typeface="Imprima" charset="0"/>
                      </a:endParaRPr>
                    </a:p>
                  </a:txBody>
                  <a:tcPr marL="42007" marR="42007" marT="21004" marB="21004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dirty="0">
                          <a:latin typeface="Arial Rounded MT Bold" panose="020F0704030504030204" pitchFamily="34" charset="0"/>
                          <a:ea typeface="Imprima" charset="0"/>
                          <a:cs typeface="Imprima" charset="0"/>
                        </a:rPr>
                        <a:t>H</a:t>
                      </a:r>
                    </a:p>
                  </a:txBody>
                  <a:tcPr marL="42007" marR="42007" marT="21004" marB="21004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dirty="0">
                          <a:latin typeface="Arial Rounded MT Bold" panose="020F0704030504030204" pitchFamily="34" charset="0"/>
                          <a:ea typeface="Imprima" charset="0"/>
                          <a:cs typeface="Imprima" charset="0"/>
                        </a:rPr>
                        <a:t>T</a:t>
                      </a:r>
                    </a:p>
                  </a:txBody>
                  <a:tcPr marL="42007" marR="42007" marT="21004" marB="21004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dirty="0">
                          <a:latin typeface="Arial Rounded MT Bold" panose="020F0704030504030204" pitchFamily="34" charset="0"/>
                          <a:ea typeface="Imprima" charset="0"/>
                          <a:cs typeface="Imprima" charset="0"/>
                        </a:rPr>
                        <a:t>O</a:t>
                      </a:r>
                    </a:p>
                  </a:txBody>
                  <a:tcPr marL="42007" marR="42007" marT="21004" marB="21004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dirty="0">
                          <a:latin typeface="Arial Rounded MT Bold" panose="020F0704030504030204" pitchFamily="34" charset="0"/>
                          <a:ea typeface="Imprima" charset="0"/>
                          <a:cs typeface="Imprima" charset="0"/>
                        </a:rPr>
                        <a:t>t</a:t>
                      </a:r>
                    </a:p>
                  </a:txBody>
                  <a:tcPr marL="42007" marR="42007" marT="21004" marB="21004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dirty="0">
                          <a:latin typeface="Arial Rounded MT Bold" panose="020F0704030504030204" pitchFamily="34" charset="0"/>
                          <a:ea typeface="Imprima" charset="0"/>
                          <a:cs typeface="Imprima" charset="0"/>
                        </a:rPr>
                        <a:t>h</a:t>
                      </a:r>
                    </a:p>
                  </a:txBody>
                  <a:tcPr marL="42007" marR="42007" marT="21004" marB="21004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dirty="0" err="1">
                          <a:latin typeface="Arial Rounded MT Bold" panose="020F0704030504030204" pitchFamily="34" charset="0"/>
                          <a:ea typeface="Imprima" charset="0"/>
                          <a:cs typeface="Imprima" charset="0"/>
                        </a:rPr>
                        <a:t>th</a:t>
                      </a:r>
                      <a:endParaRPr lang="en-US" sz="700" dirty="0">
                        <a:latin typeface="Arial Rounded MT Bold" panose="020F0704030504030204" pitchFamily="34" charset="0"/>
                        <a:ea typeface="Imprima" charset="0"/>
                        <a:cs typeface="Imprima" charset="0"/>
                      </a:endParaRPr>
                    </a:p>
                  </a:txBody>
                  <a:tcPr marL="42007" marR="42007" marT="21004" marB="21004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7888"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rgbClr val="FF0000"/>
                        </a:solidFill>
                        <a:latin typeface="Arial Rounded MT Bold" panose="020F0704030504030204" pitchFamily="34" charset="0"/>
                        <a:ea typeface="Imprima" charset="0"/>
                        <a:cs typeface="Imprima" charset="0"/>
                      </a:endParaRPr>
                    </a:p>
                  </a:txBody>
                  <a:tcPr marL="42007" marR="42007" marT="21004" marB="21004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latin typeface="SassoonPrimaryInfant" pitchFamily="2" charset="0"/>
                          <a:ea typeface="Imprima" charset="0"/>
                          <a:cs typeface="Imprima" charset="0"/>
                        </a:rPr>
                        <a:t>1</a:t>
                      </a:r>
                    </a:p>
                  </a:txBody>
                  <a:tcPr marL="42007" marR="42007" marT="21004" marB="21004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latin typeface="SassoonPrimaryInfant" pitchFamily="2" charset="0"/>
                          <a:ea typeface="Imprima" charset="0"/>
                          <a:cs typeface="Imprima" charset="0"/>
                        </a:rPr>
                        <a:t>2</a:t>
                      </a:r>
                    </a:p>
                  </a:txBody>
                  <a:tcPr marL="42007" marR="42007" marT="21004" marB="21004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latin typeface="SassoonPrimaryInfant" pitchFamily="2" charset="0"/>
                          <a:ea typeface="Imprima" charset="0"/>
                          <a:cs typeface="Imprima" charset="0"/>
                        </a:rPr>
                        <a:t>4</a:t>
                      </a:r>
                    </a:p>
                    <a:p>
                      <a:pPr algn="ctr"/>
                      <a:r>
                        <a:rPr lang="en-US" sz="1200" dirty="0">
                          <a:ln>
                            <a:noFill/>
                          </a:ln>
                          <a:solidFill>
                            <a:srgbClr val="5B9BD5"/>
                          </a:solidFill>
                          <a:latin typeface="SassoonPrimaryInfant" pitchFamily="2" charset="0"/>
                          <a:ea typeface="Imprima" charset="0"/>
                          <a:cs typeface="Imprima" charset="0"/>
                        </a:rPr>
                        <a:t>2</a:t>
                      </a:r>
                    </a:p>
                  </a:txBody>
                  <a:tcPr marL="42007" marR="42007" marT="21004" marB="21004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latin typeface="SassoonPrimaryInfant" pitchFamily="2" charset="0"/>
                          <a:ea typeface="Imprima" charset="0"/>
                          <a:cs typeface="Imprima" charset="0"/>
                        </a:rPr>
                        <a:t>0</a:t>
                      </a:r>
                    </a:p>
                    <a:p>
                      <a:pPr algn="ctr"/>
                      <a:r>
                        <a:rPr lang="en-US" sz="1200" dirty="0">
                          <a:ln>
                            <a:noFill/>
                          </a:ln>
                          <a:solidFill>
                            <a:srgbClr val="5B9BD5"/>
                          </a:solidFill>
                          <a:latin typeface="SassoonPrimaryInfant" pitchFamily="2" charset="0"/>
                          <a:ea typeface="Imprima" charset="0"/>
                          <a:cs typeface="Imprima" charset="0"/>
                        </a:rPr>
                        <a:t>4</a:t>
                      </a:r>
                    </a:p>
                  </a:txBody>
                  <a:tcPr marL="42007" marR="42007" marT="21004" marB="21004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latin typeface="SassoonPrimaryInfant" pitchFamily="2" charset="0"/>
                          <a:ea typeface="Imprima" charset="0"/>
                          <a:cs typeface="Imprima" charset="0"/>
                        </a:rPr>
                        <a:t>9</a:t>
                      </a:r>
                    </a:p>
                  </a:txBody>
                  <a:tcPr marL="42007" marR="42007" marT="21004" marB="21004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n>
                          <a:noFill/>
                        </a:ln>
                        <a:solidFill>
                          <a:srgbClr val="FF0000"/>
                        </a:solidFill>
                        <a:latin typeface="SassoonPrimaryInfant" pitchFamily="2" charset="0"/>
                        <a:ea typeface="Imprima" charset="0"/>
                        <a:cs typeface="Imprima" charset="0"/>
                      </a:endParaRPr>
                    </a:p>
                    <a:p>
                      <a:pPr algn="ctr"/>
                      <a:endParaRPr lang="en-US" sz="1400" dirty="0">
                        <a:ln>
                          <a:noFill/>
                        </a:ln>
                        <a:solidFill>
                          <a:srgbClr val="FF0000"/>
                        </a:solidFill>
                        <a:latin typeface="SassoonPrimaryInfant" pitchFamily="2" charset="0"/>
                        <a:ea typeface="Imprima" charset="0"/>
                        <a:cs typeface="Imprima" charset="0"/>
                      </a:endParaRPr>
                    </a:p>
                  </a:txBody>
                  <a:tcPr marL="42007" marR="42007" marT="21004" marB="21004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5" name="Oval 24"/>
          <p:cNvSpPr/>
          <p:nvPr/>
        </p:nvSpPr>
        <p:spPr>
          <a:xfrm>
            <a:off x="7520036" y="998549"/>
            <a:ext cx="4571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Oval 25"/>
          <p:cNvSpPr/>
          <p:nvPr/>
        </p:nvSpPr>
        <p:spPr>
          <a:xfrm>
            <a:off x="7520034" y="1168132"/>
            <a:ext cx="4571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TextBox 26"/>
          <p:cNvSpPr txBox="1"/>
          <p:nvPr/>
        </p:nvSpPr>
        <p:spPr>
          <a:xfrm>
            <a:off x="5774615" y="668554"/>
            <a:ext cx="3385621" cy="246221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000" b="1" dirty="0">
                <a:solidFill>
                  <a:srgbClr val="FF0000"/>
                </a:solidFill>
                <a:latin typeface="SassoonPrimaryInfant" pitchFamily="2" charset="0"/>
              </a:rPr>
              <a:t>124.09 + </a:t>
            </a:r>
            <a:r>
              <a:rPr lang="en-GB" sz="1000" b="1" dirty="0">
                <a:solidFill>
                  <a:srgbClr val="5B9BD5"/>
                </a:solidFill>
                <a:latin typeface="SassoonPrimaryInfant" pitchFamily="2" charset="0"/>
              </a:rPr>
              <a:t>2.4</a:t>
            </a:r>
            <a:r>
              <a:rPr lang="en-GB" sz="1000" b="1" dirty="0">
                <a:solidFill>
                  <a:srgbClr val="FF0000"/>
                </a:solidFill>
                <a:latin typeface="SassoonPrimaryInfant" pitchFamily="2" charset="0"/>
              </a:rPr>
              <a:t> = </a:t>
            </a:r>
            <a:endParaRPr lang="en-GB" sz="1100" b="1" dirty="0">
              <a:solidFill>
                <a:srgbClr val="FF0000"/>
              </a:solidFill>
              <a:latin typeface="SassoonPrimaryInfant" pitchFamily="2" charset="0"/>
            </a:endParaRPr>
          </a:p>
        </p:txBody>
      </p:sp>
      <p:sp>
        <p:nvSpPr>
          <p:cNvPr id="28" name="Oval 27"/>
          <p:cNvSpPr/>
          <p:nvPr/>
        </p:nvSpPr>
        <p:spPr>
          <a:xfrm>
            <a:off x="7520034" y="1343304"/>
            <a:ext cx="4571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TextBox 28"/>
          <p:cNvSpPr txBox="1"/>
          <p:nvPr/>
        </p:nvSpPr>
        <p:spPr>
          <a:xfrm>
            <a:off x="5610073" y="1626820"/>
            <a:ext cx="3264337" cy="553998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000" b="1" dirty="0">
                <a:latin typeface="SassoonPrimaryInfant" pitchFamily="2" charset="0"/>
              </a:rPr>
              <a:t>Put place holders in the decimals when adding or subtracting whole numbers</a:t>
            </a:r>
          </a:p>
          <a:p>
            <a:pPr algn="ctr"/>
            <a:r>
              <a:rPr lang="en-GB" sz="1000" b="1" dirty="0">
                <a:solidFill>
                  <a:srgbClr val="FF0000"/>
                </a:solidFill>
                <a:latin typeface="SassoonPrimaryInfant" pitchFamily="2" charset="0"/>
              </a:rPr>
              <a:t>14 – </a:t>
            </a:r>
            <a:r>
              <a:rPr lang="en-GB" sz="1000" b="1" dirty="0">
                <a:solidFill>
                  <a:srgbClr val="5B9BD5"/>
                </a:solidFill>
                <a:latin typeface="SassoonPrimaryInfant" pitchFamily="2" charset="0"/>
              </a:rPr>
              <a:t>2.56</a:t>
            </a:r>
            <a:r>
              <a:rPr lang="en-GB" sz="1000" b="1" dirty="0">
                <a:solidFill>
                  <a:srgbClr val="FF0000"/>
                </a:solidFill>
                <a:latin typeface="SassoonPrimaryInfant" pitchFamily="2" charset="0"/>
              </a:rPr>
              <a:t> = </a:t>
            </a:r>
            <a:endParaRPr lang="en-GB" sz="1100" b="1" dirty="0">
              <a:solidFill>
                <a:srgbClr val="FF0000"/>
              </a:solidFill>
              <a:latin typeface="SassoonPrimaryInfant" pitchFamily="2" charset="0"/>
            </a:endParaRPr>
          </a:p>
        </p:txBody>
      </p:sp>
      <p:graphicFrame>
        <p:nvGraphicFramePr>
          <p:cNvPr id="30" name="Table 2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191541"/>
              </p:ext>
            </p:extLst>
          </p:nvPr>
        </p:nvGraphicFramePr>
        <p:xfrm>
          <a:off x="5610074" y="2182850"/>
          <a:ext cx="3385620" cy="61741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83660">
                  <a:extLst>
                    <a:ext uri="{9D8B030D-6E8A-4147-A177-3AD203B41FA5}">
                      <a16:colId xmlns:a16="http://schemas.microsoft.com/office/drawing/2014/main" val="517041685"/>
                    </a:ext>
                  </a:extLst>
                </a:gridCol>
                <a:gridCol w="483660">
                  <a:extLst>
                    <a:ext uri="{9D8B030D-6E8A-4147-A177-3AD203B41FA5}">
                      <a16:colId xmlns:a16="http://schemas.microsoft.com/office/drawing/2014/main" val="3797256507"/>
                    </a:ext>
                  </a:extLst>
                </a:gridCol>
                <a:gridCol w="483660">
                  <a:extLst>
                    <a:ext uri="{9D8B030D-6E8A-4147-A177-3AD203B41FA5}">
                      <a16:colId xmlns:a16="http://schemas.microsoft.com/office/drawing/2014/main" val="1883381620"/>
                    </a:ext>
                  </a:extLst>
                </a:gridCol>
                <a:gridCol w="4836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36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836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836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10355">
                <a:tc>
                  <a:txBody>
                    <a:bodyPr/>
                    <a:lstStyle/>
                    <a:p>
                      <a:pPr algn="ctr"/>
                      <a:r>
                        <a:rPr lang="en-US" sz="700" dirty="0" err="1">
                          <a:latin typeface="Arial Rounded MT Bold" panose="020F0704030504030204" pitchFamily="34" charset="0"/>
                          <a:ea typeface="Imprima" charset="0"/>
                          <a:cs typeface="Imprima" charset="0"/>
                        </a:rPr>
                        <a:t>Th</a:t>
                      </a:r>
                      <a:endParaRPr lang="en-US" sz="700" dirty="0">
                        <a:latin typeface="Arial Rounded MT Bold" panose="020F0704030504030204" pitchFamily="34" charset="0"/>
                        <a:ea typeface="Imprima" charset="0"/>
                        <a:cs typeface="Imprima" charset="0"/>
                      </a:endParaRPr>
                    </a:p>
                  </a:txBody>
                  <a:tcPr marL="42007" marR="42007" marT="21004" marB="21004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dirty="0">
                          <a:latin typeface="Arial Rounded MT Bold" panose="020F0704030504030204" pitchFamily="34" charset="0"/>
                          <a:ea typeface="Imprima" charset="0"/>
                          <a:cs typeface="Imprima" charset="0"/>
                        </a:rPr>
                        <a:t>H</a:t>
                      </a:r>
                    </a:p>
                  </a:txBody>
                  <a:tcPr marL="42007" marR="42007" marT="21004" marB="21004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dirty="0">
                          <a:latin typeface="Arial Rounded MT Bold" panose="020F0704030504030204" pitchFamily="34" charset="0"/>
                          <a:ea typeface="Imprima" charset="0"/>
                          <a:cs typeface="Imprima" charset="0"/>
                        </a:rPr>
                        <a:t>T</a:t>
                      </a:r>
                    </a:p>
                  </a:txBody>
                  <a:tcPr marL="42007" marR="42007" marT="21004" marB="21004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dirty="0">
                          <a:latin typeface="Arial Rounded MT Bold" panose="020F0704030504030204" pitchFamily="34" charset="0"/>
                          <a:ea typeface="Imprima" charset="0"/>
                          <a:cs typeface="Imprima" charset="0"/>
                        </a:rPr>
                        <a:t>O</a:t>
                      </a:r>
                    </a:p>
                  </a:txBody>
                  <a:tcPr marL="42007" marR="42007" marT="21004" marB="21004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dirty="0">
                          <a:latin typeface="Arial Rounded MT Bold" panose="020F0704030504030204" pitchFamily="34" charset="0"/>
                          <a:ea typeface="Imprima" charset="0"/>
                          <a:cs typeface="Imprima" charset="0"/>
                        </a:rPr>
                        <a:t>t</a:t>
                      </a:r>
                    </a:p>
                  </a:txBody>
                  <a:tcPr marL="42007" marR="42007" marT="21004" marB="21004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dirty="0">
                          <a:latin typeface="Arial Rounded MT Bold" panose="020F0704030504030204" pitchFamily="34" charset="0"/>
                          <a:ea typeface="Imprima" charset="0"/>
                          <a:cs typeface="Imprima" charset="0"/>
                        </a:rPr>
                        <a:t>h</a:t>
                      </a:r>
                    </a:p>
                  </a:txBody>
                  <a:tcPr marL="42007" marR="42007" marT="21004" marB="21004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dirty="0" err="1">
                          <a:latin typeface="Arial Rounded MT Bold" panose="020F0704030504030204" pitchFamily="34" charset="0"/>
                          <a:ea typeface="Imprima" charset="0"/>
                          <a:cs typeface="Imprima" charset="0"/>
                        </a:rPr>
                        <a:t>th</a:t>
                      </a:r>
                      <a:endParaRPr lang="en-US" sz="700" dirty="0">
                        <a:latin typeface="Arial Rounded MT Bold" panose="020F0704030504030204" pitchFamily="34" charset="0"/>
                        <a:ea typeface="Imprima" charset="0"/>
                        <a:cs typeface="Imprima" charset="0"/>
                      </a:endParaRPr>
                    </a:p>
                  </a:txBody>
                  <a:tcPr marL="42007" marR="42007" marT="21004" marB="21004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7888"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rgbClr val="FF0000"/>
                        </a:solidFill>
                        <a:latin typeface="Arial Rounded MT Bold" panose="020F0704030504030204" pitchFamily="34" charset="0"/>
                        <a:ea typeface="Imprima" charset="0"/>
                        <a:cs typeface="Imprima" charset="0"/>
                      </a:endParaRPr>
                    </a:p>
                  </a:txBody>
                  <a:tcPr marL="42007" marR="42007" marT="21004" marB="21004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n>
                          <a:noFill/>
                        </a:ln>
                        <a:solidFill>
                          <a:srgbClr val="FF0000"/>
                        </a:solidFill>
                        <a:latin typeface="SassoonPrimaryInfant" pitchFamily="2" charset="0"/>
                        <a:ea typeface="Imprima" charset="0"/>
                        <a:cs typeface="Imprima" charset="0"/>
                      </a:endParaRPr>
                    </a:p>
                  </a:txBody>
                  <a:tcPr marL="42007" marR="42007" marT="21004" marB="21004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latin typeface="SassoonPrimaryInfant" pitchFamily="2" charset="0"/>
                          <a:ea typeface="Imprima" charset="0"/>
                          <a:cs typeface="Imprima" charset="0"/>
                        </a:rPr>
                        <a:t>1</a:t>
                      </a:r>
                    </a:p>
                  </a:txBody>
                  <a:tcPr marL="42007" marR="42007" marT="21004" marB="21004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latin typeface="SassoonPrimaryInfant" pitchFamily="2" charset="0"/>
                          <a:ea typeface="Imprima" charset="0"/>
                          <a:cs typeface="Imprima" charset="0"/>
                        </a:rPr>
                        <a:t>4</a:t>
                      </a:r>
                    </a:p>
                    <a:p>
                      <a:pPr algn="ctr"/>
                      <a:r>
                        <a:rPr lang="en-US" sz="1200" dirty="0">
                          <a:ln>
                            <a:noFill/>
                          </a:ln>
                          <a:solidFill>
                            <a:srgbClr val="5B9BD5"/>
                          </a:solidFill>
                          <a:latin typeface="SassoonPrimaryInfant" pitchFamily="2" charset="0"/>
                          <a:ea typeface="Imprima" charset="0"/>
                          <a:cs typeface="Imprima" charset="0"/>
                        </a:rPr>
                        <a:t>2</a:t>
                      </a:r>
                    </a:p>
                  </a:txBody>
                  <a:tcPr marL="42007" marR="42007" marT="21004" marB="21004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latin typeface="SassoonPrimaryInfant" pitchFamily="2" charset="0"/>
                          <a:ea typeface="Imprima" charset="0"/>
                          <a:cs typeface="Imprima" charset="0"/>
                        </a:rPr>
                        <a:t>0</a:t>
                      </a:r>
                    </a:p>
                    <a:p>
                      <a:pPr algn="ctr"/>
                      <a:r>
                        <a:rPr lang="en-US" sz="1200" dirty="0">
                          <a:ln>
                            <a:noFill/>
                          </a:ln>
                          <a:solidFill>
                            <a:srgbClr val="5B9BD5"/>
                          </a:solidFill>
                          <a:latin typeface="SassoonPrimaryInfant" pitchFamily="2" charset="0"/>
                          <a:ea typeface="Imprima" charset="0"/>
                          <a:cs typeface="Imprima" charset="0"/>
                        </a:rPr>
                        <a:t>5</a:t>
                      </a:r>
                    </a:p>
                  </a:txBody>
                  <a:tcPr marL="42007" marR="42007" marT="21004" marB="21004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latin typeface="SassoonPrimaryInfant" pitchFamily="2" charset="0"/>
                          <a:ea typeface="Imprima" charset="0"/>
                          <a:cs typeface="Imprima" charset="0"/>
                        </a:rPr>
                        <a:t>0</a:t>
                      </a:r>
                    </a:p>
                    <a:p>
                      <a:pPr algn="ctr"/>
                      <a:r>
                        <a:rPr lang="en-US" sz="1200" dirty="0">
                          <a:ln>
                            <a:noFill/>
                          </a:ln>
                          <a:solidFill>
                            <a:srgbClr val="5B9BD5"/>
                          </a:solidFill>
                          <a:latin typeface="SassoonPrimaryInfant" pitchFamily="2" charset="0"/>
                          <a:ea typeface="Imprima" charset="0"/>
                          <a:cs typeface="Imprima" charset="0"/>
                        </a:rPr>
                        <a:t>6</a:t>
                      </a:r>
                    </a:p>
                  </a:txBody>
                  <a:tcPr marL="42007" marR="42007" marT="21004" marB="21004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n>
                          <a:noFill/>
                        </a:ln>
                        <a:solidFill>
                          <a:srgbClr val="FF0000"/>
                        </a:solidFill>
                        <a:latin typeface="SassoonPrimaryInfant" pitchFamily="2" charset="0"/>
                        <a:ea typeface="Imprima" charset="0"/>
                        <a:cs typeface="Imprima" charset="0"/>
                      </a:endParaRPr>
                    </a:p>
                    <a:p>
                      <a:pPr algn="ctr"/>
                      <a:endParaRPr lang="en-US" sz="1400" dirty="0">
                        <a:ln>
                          <a:noFill/>
                        </a:ln>
                        <a:solidFill>
                          <a:srgbClr val="FF0000"/>
                        </a:solidFill>
                        <a:latin typeface="SassoonPrimaryInfant" pitchFamily="2" charset="0"/>
                        <a:ea typeface="Imprima" charset="0"/>
                        <a:cs typeface="Imprima" charset="0"/>
                      </a:endParaRPr>
                    </a:p>
                  </a:txBody>
                  <a:tcPr marL="42007" marR="42007" marT="21004" marB="21004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1" name="Oval 30"/>
          <p:cNvSpPr/>
          <p:nvPr/>
        </p:nvSpPr>
        <p:spPr>
          <a:xfrm>
            <a:off x="7520036" y="2250619"/>
            <a:ext cx="4571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Oval 31"/>
          <p:cNvSpPr/>
          <p:nvPr/>
        </p:nvSpPr>
        <p:spPr>
          <a:xfrm>
            <a:off x="7520034" y="2420202"/>
            <a:ext cx="4571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Oval 32"/>
          <p:cNvSpPr/>
          <p:nvPr/>
        </p:nvSpPr>
        <p:spPr>
          <a:xfrm>
            <a:off x="7520034" y="2595374"/>
            <a:ext cx="4571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Rectangle 33"/>
          <p:cNvSpPr/>
          <p:nvPr/>
        </p:nvSpPr>
        <p:spPr>
          <a:xfrm rot="5400000">
            <a:off x="2951199" y="4931526"/>
            <a:ext cx="3017518" cy="329085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>
                <a:solidFill>
                  <a:schemeClr val="tx1"/>
                </a:solidFill>
                <a:latin typeface="SassoonPrimaryInfant" pitchFamily="2" charset="0"/>
              </a:rPr>
              <a:t>Adding and subtracting decimals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548787" y="3686075"/>
            <a:ext cx="3385621" cy="400110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000" b="1" dirty="0">
                <a:latin typeface="SassoonPrimaryInfant" pitchFamily="2" charset="0"/>
              </a:rPr>
              <a:t>When adding and subtracting decimals, all of the columns must be lined up correctly.</a:t>
            </a:r>
            <a:endParaRPr lang="en-GB" sz="1100" b="1" dirty="0">
              <a:latin typeface="SassoonPrimaryInfant" pitchFamily="2" charset="0"/>
            </a:endParaRPr>
          </a:p>
        </p:txBody>
      </p:sp>
      <p:graphicFrame>
        <p:nvGraphicFramePr>
          <p:cNvPr id="36" name="Table 3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5713415"/>
              </p:ext>
            </p:extLst>
          </p:nvPr>
        </p:nvGraphicFramePr>
        <p:xfrm>
          <a:off x="548788" y="4330103"/>
          <a:ext cx="3385620" cy="61741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83660">
                  <a:extLst>
                    <a:ext uri="{9D8B030D-6E8A-4147-A177-3AD203B41FA5}">
                      <a16:colId xmlns:a16="http://schemas.microsoft.com/office/drawing/2014/main" val="517041685"/>
                    </a:ext>
                  </a:extLst>
                </a:gridCol>
                <a:gridCol w="483660">
                  <a:extLst>
                    <a:ext uri="{9D8B030D-6E8A-4147-A177-3AD203B41FA5}">
                      <a16:colId xmlns:a16="http://schemas.microsoft.com/office/drawing/2014/main" val="3797256507"/>
                    </a:ext>
                  </a:extLst>
                </a:gridCol>
                <a:gridCol w="483660">
                  <a:extLst>
                    <a:ext uri="{9D8B030D-6E8A-4147-A177-3AD203B41FA5}">
                      <a16:colId xmlns:a16="http://schemas.microsoft.com/office/drawing/2014/main" val="1883381620"/>
                    </a:ext>
                  </a:extLst>
                </a:gridCol>
                <a:gridCol w="4836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36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836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836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10355">
                <a:tc>
                  <a:txBody>
                    <a:bodyPr/>
                    <a:lstStyle/>
                    <a:p>
                      <a:pPr algn="ctr"/>
                      <a:r>
                        <a:rPr lang="en-US" sz="700" dirty="0" err="1">
                          <a:latin typeface="Arial Rounded MT Bold" panose="020F0704030504030204" pitchFamily="34" charset="0"/>
                          <a:ea typeface="Imprima" charset="0"/>
                          <a:cs typeface="Imprima" charset="0"/>
                        </a:rPr>
                        <a:t>Th</a:t>
                      </a:r>
                      <a:endParaRPr lang="en-US" sz="700" dirty="0">
                        <a:latin typeface="Arial Rounded MT Bold" panose="020F0704030504030204" pitchFamily="34" charset="0"/>
                        <a:ea typeface="Imprima" charset="0"/>
                        <a:cs typeface="Imprima" charset="0"/>
                      </a:endParaRPr>
                    </a:p>
                  </a:txBody>
                  <a:tcPr marL="42007" marR="42007" marT="21004" marB="21004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dirty="0">
                          <a:latin typeface="Arial Rounded MT Bold" panose="020F0704030504030204" pitchFamily="34" charset="0"/>
                          <a:ea typeface="Imprima" charset="0"/>
                          <a:cs typeface="Imprima" charset="0"/>
                        </a:rPr>
                        <a:t>H</a:t>
                      </a:r>
                    </a:p>
                  </a:txBody>
                  <a:tcPr marL="42007" marR="42007" marT="21004" marB="21004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dirty="0">
                          <a:latin typeface="Arial Rounded MT Bold" panose="020F0704030504030204" pitchFamily="34" charset="0"/>
                          <a:ea typeface="Imprima" charset="0"/>
                          <a:cs typeface="Imprima" charset="0"/>
                        </a:rPr>
                        <a:t>T</a:t>
                      </a:r>
                    </a:p>
                  </a:txBody>
                  <a:tcPr marL="42007" marR="42007" marT="21004" marB="21004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dirty="0">
                          <a:latin typeface="Arial Rounded MT Bold" panose="020F0704030504030204" pitchFamily="34" charset="0"/>
                          <a:ea typeface="Imprima" charset="0"/>
                          <a:cs typeface="Imprima" charset="0"/>
                        </a:rPr>
                        <a:t>O</a:t>
                      </a:r>
                    </a:p>
                  </a:txBody>
                  <a:tcPr marL="42007" marR="42007" marT="21004" marB="21004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dirty="0">
                          <a:latin typeface="Arial Rounded MT Bold" panose="020F0704030504030204" pitchFamily="34" charset="0"/>
                          <a:ea typeface="Imprima" charset="0"/>
                          <a:cs typeface="Imprima" charset="0"/>
                        </a:rPr>
                        <a:t>t</a:t>
                      </a:r>
                    </a:p>
                  </a:txBody>
                  <a:tcPr marL="42007" marR="42007" marT="21004" marB="21004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dirty="0">
                          <a:latin typeface="Arial Rounded MT Bold" panose="020F0704030504030204" pitchFamily="34" charset="0"/>
                          <a:ea typeface="Imprima" charset="0"/>
                          <a:cs typeface="Imprima" charset="0"/>
                        </a:rPr>
                        <a:t>h</a:t>
                      </a:r>
                    </a:p>
                  </a:txBody>
                  <a:tcPr marL="42007" marR="42007" marT="21004" marB="21004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dirty="0" err="1">
                          <a:latin typeface="Arial Rounded MT Bold" panose="020F0704030504030204" pitchFamily="34" charset="0"/>
                          <a:ea typeface="Imprima" charset="0"/>
                          <a:cs typeface="Imprima" charset="0"/>
                        </a:rPr>
                        <a:t>th</a:t>
                      </a:r>
                      <a:endParaRPr lang="en-US" sz="700" dirty="0">
                        <a:latin typeface="Arial Rounded MT Bold" panose="020F0704030504030204" pitchFamily="34" charset="0"/>
                        <a:ea typeface="Imprima" charset="0"/>
                        <a:cs typeface="Imprima" charset="0"/>
                      </a:endParaRPr>
                    </a:p>
                  </a:txBody>
                  <a:tcPr marL="42007" marR="42007" marT="21004" marB="21004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7888"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rgbClr val="FF0000"/>
                        </a:solidFill>
                        <a:latin typeface="Arial Rounded MT Bold" panose="020F0704030504030204" pitchFamily="34" charset="0"/>
                        <a:ea typeface="Imprima" charset="0"/>
                        <a:cs typeface="Imprima" charset="0"/>
                      </a:endParaRPr>
                    </a:p>
                  </a:txBody>
                  <a:tcPr marL="42007" marR="42007" marT="21004" marB="21004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latin typeface="SassoonPrimaryInfant" pitchFamily="2" charset="0"/>
                          <a:ea typeface="Imprima" charset="0"/>
                          <a:cs typeface="Imprima" charset="0"/>
                        </a:rPr>
                        <a:t>1</a:t>
                      </a:r>
                    </a:p>
                  </a:txBody>
                  <a:tcPr marL="42007" marR="42007" marT="21004" marB="21004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latin typeface="SassoonPrimaryInfant" pitchFamily="2" charset="0"/>
                          <a:ea typeface="Imprima" charset="0"/>
                          <a:cs typeface="Imprima" charset="0"/>
                        </a:rPr>
                        <a:t>2</a:t>
                      </a:r>
                    </a:p>
                  </a:txBody>
                  <a:tcPr marL="42007" marR="42007" marT="21004" marB="21004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latin typeface="SassoonPrimaryInfant" pitchFamily="2" charset="0"/>
                          <a:ea typeface="Imprima" charset="0"/>
                          <a:cs typeface="Imprima" charset="0"/>
                        </a:rPr>
                        <a:t>4</a:t>
                      </a:r>
                    </a:p>
                    <a:p>
                      <a:pPr algn="ctr"/>
                      <a:r>
                        <a:rPr lang="en-US" sz="1200" dirty="0">
                          <a:ln>
                            <a:noFill/>
                          </a:ln>
                          <a:solidFill>
                            <a:srgbClr val="5B9BD5"/>
                          </a:solidFill>
                          <a:latin typeface="SassoonPrimaryInfant" pitchFamily="2" charset="0"/>
                          <a:ea typeface="Imprima" charset="0"/>
                          <a:cs typeface="Imprima" charset="0"/>
                        </a:rPr>
                        <a:t>2</a:t>
                      </a:r>
                    </a:p>
                  </a:txBody>
                  <a:tcPr marL="42007" marR="42007" marT="21004" marB="21004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latin typeface="SassoonPrimaryInfant" pitchFamily="2" charset="0"/>
                          <a:ea typeface="Imprima" charset="0"/>
                          <a:cs typeface="Imprima" charset="0"/>
                        </a:rPr>
                        <a:t>0</a:t>
                      </a:r>
                    </a:p>
                    <a:p>
                      <a:pPr algn="ctr"/>
                      <a:r>
                        <a:rPr lang="en-US" sz="1200" dirty="0">
                          <a:ln>
                            <a:noFill/>
                          </a:ln>
                          <a:solidFill>
                            <a:srgbClr val="5B9BD5"/>
                          </a:solidFill>
                          <a:latin typeface="SassoonPrimaryInfant" pitchFamily="2" charset="0"/>
                          <a:ea typeface="Imprima" charset="0"/>
                          <a:cs typeface="Imprima" charset="0"/>
                        </a:rPr>
                        <a:t>4</a:t>
                      </a:r>
                    </a:p>
                  </a:txBody>
                  <a:tcPr marL="42007" marR="42007" marT="21004" marB="21004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latin typeface="SassoonPrimaryInfant" pitchFamily="2" charset="0"/>
                          <a:ea typeface="Imprima" charset="0"/>
                          <a:cs typeface="Imprima" charset="0"/>
                        </a:rPr>
                        <a:t>9</a:t>
                      </a:r>
                    </a:p>
                  </a:txBody>
                  <a:tcPr marL="42007" marR="42007" marT="21004" marB="21004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n>
                          <a:noFill/>
                        </a:ln>
                        <a:solidFill>
                          <a:srgbClr val="FF0000"/>
                        </a:solidFill>
                        <a:latin typeface="SassoonPrimaryInfant" pitchFamily="2" charset="0"/>
                        <a:ea typeface="Imprima" charset="0"/>
                        <a:cs typeface="Imprima" charset="0"/>
                      </a:endParaRPr>
                    </a:p>
                    <a:p>
                      <a:pPr algn="ctr"/>
                      <a:endParaRPr lang="en-US" sz="1400" dirty="0">
                        <a:ln>
                          <a:noFill/>
                        </a:ln>
                        <a:solidFill>
                          <a:srgbClr val="FF0000"/>
                        </a:solidFill>
                        <a:latin typeface="SassoonPrimaryInfant" pitchFamily="2" charset="0"/>
                        <a:ea typeface="Imprima" charset="0"/>
                        <a:cs typeface="Imprima" charset="0"/>
                      </a:endParaRPr>
                    </a:p>
                  </a:txBody>
                  <a:tcPr marL="42007" marR="42007" marT="21004" marB="21004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7" name="Oval 36"/>
          <p:cNvSpPr/>
          <p:nvPr/>
        </p:nvSpPr>
        <p:spPr>
          <a:xfrm>
            <a:off x="2458750" y="4397872"/>
            <a:ext cx="4571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Oval 37"/>
          <p:cNvSpPr/>
          <p:nvPr/>
        </p:nvSpPr>
        <p:spPr>
          <a:xfrm>
            <a:off x="2458748" y="4567455"/>
            <a:ext cx="4571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TextBox 38"/>
          <p:cNvSpPr txBox="1"/>
          <p:nvPr/>
        </p:nvSpPr>
        <p:spPr>
          <a:xfrm>
            <a:off x="713329" y="4067877"/>
            <a:ext cx="3385621" cy="246221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000" b="1" dirty="0">
                <a:solidFill>
                  <a:srgbClr val="FF0000"/>
                </a:solidFill>
                <a:latin typeface="SassoonPrimaryInfant" pitchFamily="2" charset="0"/>
              </a:rPr>
              <a:t>124.09 + </a:t>
            </a:r>
            <a:r>
              <a:rPr lang="en-GB" sz="1000" b="1" dirty="0">
                <a:solidFill>
                  <a:srgbClr val="5B9BD5"/>
                </a:solidFill>
                <a:latin typeface="SassoonPrimaryInfant" pitchFamily="2" charset="0"/>
              </a:rPr>
              <a:t>2.4</a:t>
            </a:r>
            <a:r>
              <a:rPr lang="en-GB" sz="1000" b="1" dirty="0">
                <a:solidFill>
                  <a:srgbClr val="FF0000"/>
                </a:solidFill>
                <a:latin typeface="SassoonPrimaryInfant" pitchFamily="2" charset="0"/>
              </a:rPr>
              <a:t> = </a:t>
            </a:r>
            <a:endParaRPr lang="en-GB" sz="1100" b="1" dirty="0">
              <a:solidFill>
                <a:srgbClr val="FF0000"/>
              </a:solidFill>
              <a:latin typeface="SassoonPrimaryInfant" pitchFamily="2" charset="0"/>
            </a:endParaRPr>
          </a:p>
        </p:txBody>
      </p:sp>
      <p:sp>
        <p:nvSpPr>
          <p:cNvPr id="40" name="Oval 39"/>
          <p:cNvSpPr/>
          <p:nvPr/>
        </p:nvSpPr>
        <p:spPr>
          <a:xfrm>
            <a:off x="2458748" y="4742627"/>
            <a:ext cx="4571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TextBox 40"/>
          <p:cNvSpPr txBox="1"/>
          <p:nvPr/>
        </p:nvSpPr>
        <p:spPr>
          <a:xfrm>
            <a:off x="548787" y="5026143"/>
            <a:ext cx="3264337" cy="553998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000" b="1" dirty="0">
                <a:latin typeface="SassoonPrimaryInfant" pitchFamily="2" charset="0"/>
              </a:rPr>
              <a:t>Put place holders in the decimals when adding or subtracting whole numbers</a:t>
            </a:r>
          </a:p>
          <a:p>
            <a:pPr algn="ctr"/>
            <a:r>
              <a:rPr lang="en-GB" sz="1000" b="1" dirty="0">
                <a:solidFill>
                  <a:srgbClr val="FF0000"/>
                </a:solidFill>
                <a:latin typeface="SassoonPrimaryInfant" pitchFamily="2" charset="0"/>
              </a:rPr>
              <a:t>14 – </a:t>
            </a:r>
            <a:r>
              <a:rPr lang="en-GB" sz="1000" b="1" dirty="0">
                <a:solidFill>
                  <a:srgbClr val="5B9BD5"/>
                </a:solidFill>
                <a:latin typeface="SassoonPrimaryInfant" pitchFamily="2" charset="0"/>
              </a:rPr>
              <a:t>2.56</a:t>
            </a:r>
            <a:r>
              <a:rPr lang="en-GB" sz="1000" b="1" dirty="0">
                <a:solidFill>
                  <a:srgbClr val="FF0000"/>
                </a:solidFill>
                <a:latin typeface="SassoonPrimaryInfant" pitchFamily="2" charset="0"/>
              </a:rPr>
              <a:t> = </a:t>
            </a:r>
            <a:endParaRPr lang="en-GB" sz="1100" b="1" dirty="0">
              <a:solidFill>
                <a:srgbClr val="FF0000"/>
              </a:solidFill>
              <a:latin typeface="SassoonPrimaryInfant" pitchFamily="2" charset="0"/>
            </a:endParaRPr>
          </a:p>
        </p:txBody>
      </p:sp>
      <p:graphicFrame>
        <p:nvGraphicFramePr>
          <p:cNvPr id="42" name="Table 4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5762013"/>
              </p:ext>
            </p:extLst>
          </p:nvPr>
        </p:nvGraphicFramePr>
        <p:xfrm>
          <a:off x="548788" y="5582173"/>
          <a:ext cx="3385620" cy="61741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83660">
                  <a:extLst>
                    <a:ext uri="{9D8B030D-6E8A-4147-A177-3AD203B41FA5}">
                      <a16:colId xmlns:a16="http://schemas.microsoft.com/office/drawing/2014/main" val="517041685"/>
                    </a:ext>
                  </a:extLst>
                </a:gridCol>
                <a:gridCol w="483660">
                  <a:extLst>
                    <a:ext uri="{9D8B030D-6E8A-4147-A177-3AD203B41FA5}">
                      <a16:colId xmlns:a16="http://schemas.microsoft.com/office/drawing/2014/main" val="3797256507"/>
                    </a:ext>
                  </a:extLst>
                </a:gridCol>
                <a:gridCol w="483660">
                  <a:extLst>
                    <a:ext uri="{9D8B030D-6E8A-4147-A177-3AD203B41FA5}">
                      <a16:colId xmlns:a16="http://schemas.microsoft.com/office/drawing/2014/main" val="1883381620"/>
                    </a:ext>
                  </a:extLst>
                </a:gridCol>
                <a:gridCol w="4836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36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836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836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10355">
                <a:tc>
                  <a:txBody>
                    <a:bodyPr/>
                    <a:lstStyle/>
                    <a:p>
                      <a:pPr algn="ctr"/>
                      <a:r>
                        <a:rPr lang="en-US" sz="700" dirty="0" err="1">
                          <a:latin typeface="Arial Rounded MT Bold" panose="020F0704030504030204" pitchFamily="34" charset="0"/>
                          <a:ea typeface="Imprima" charset="0"/>
                          <a:cs typeface="Imprima" charset="0"/>
                        </a:rPr>
                        <a:t>Th</a:t>
                      </a:r>
                      <a:endParaRPr lang="en-US" sz="700" dirty="0">
                        <a:latin typeface="Arial Rounded MT Bold" panose="020F0704030504030204" pitchFamily="34" charset="0"/>
                        <a:ea typeface="Imprima" charset="0"/>
                        <a:cs typeface="Imprima" charset="0"/>
                      </a:endParaRPr>
                    </a:p>
                  </a:txBody>
                  <a:tcPr marL="42007" marR="42007" marT="21004" marB="21004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dirty="0">
                          <a:latin typeface="Arial Rounded MT Bold" panose="020F0704030504030204" pitchFamily="34" charset="0"/>
                          <a:ea typeface="Imprima" charset="0"/>
                          <a:cs typeface="Imprima" charset="0"/>
                        </a:rPr>
                        <a:t>H</a:t>
                      </a:r>
                    </a:p>
                  </a:txBody>
                  <a:tcPr marL="42007" marR="42007" marT="21004" marB="21004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dirty="0">
                          <a:latin typeface="Arial Rounded MT Bold" panose="020F0704030504030204" pitchFamily="34" charset="0"/>
                          <a:ea typeface="Imprima" charset="0"/>
                          <a:cs typeface="Imprima" charset="0"/>
                        </a:rPr>
                        <a:t>T</a:t>
                      </a:r>
                    </a:p>
                  </a:txBody>
                  <a:tcPr marL="42007" marR="42007" marT="21004" marB="21004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dirty="0">
                          <a:latin typeface="Arial Rounded MT Bold" panose="020F0704030504030204" pitchFamily="34" charset="0"/>
                          <a:ea typeface="Imprima" charset="0"/>
                          <a:cs typeface="Imprima" charset="0"/>
                        </a:rPr>
                        <a:t>O</a:t>
                      </a:r>
                    </a:p>
                  </a:txBody>
                  <a:tcPr marL="42007" marR="42007" marT="21004" marB="21004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dirty="0">
                          <a:latin typeface="Arial Rounded MT Bold" panose="020F0704030504030204" pitchFamily="34" charset="0"/>
                          <a:ea typeface="Imprima" charset="0"/>
                          <a:cs typeface="Imprima" charset="0"/>
                        </a:rPr>
                        <a:t>t</a:t>
                      </a:r>
                    </a:p>
                  </a:txBody>
                  <a:tcPr marL="42007" marR="42007" marT="21004" marB="21004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dirty="0">
                          <a:latin typeface="Arial Rounded MT Bold" panose="020F0704030504030204" pitchFamily="34" charset="0"/>
                          <a:ea typeface="Imprima" charset="0"/>
                          <a:cs typeface="Imprima" charset="0"/>
                        </a:rPr>
                        <a:t>h</a:t>
                      </a:r>
                    </a:p>
                  </a:txBody>
                  <a:tcPr marL="42007" marR="42007" marT="21004" marB="21004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dirty="0" err="1">
                          <a:latin typeface="Arial Rounded MT Bold" panose="020F0704030504030204" pitchFamily="34" charset="0"/>
                          <a:ea typeface="Imprima" charset="0"/>
                          <a:cs typeface="Imprima" charset="0"/>
                        </a:rPr>
                        <a:t>th</a:t>
                      </a:r>
                      <a:endParaRPr lang="en-US" sz="700" dirty="0">
                        <a:latin typeface="Arial Rounded MT Bold" panose="020F0704030504030204" pitchFamily="34" charset="0"/>
                        <a:ea typeface="Imprima" charset="0"/>
                        <a:cs typeface="Imprima" charset="0"/>
                      </a:endParaRPr>
                    </a:p>
                  </a:txBody>
                  <a:tcPr marL="42007" marR="42007" marT="21004" marB="21004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7888"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rgbClr val="FF0000"/>
                        </a:solidFill>
                        <a:latin typeface="Arial Rounded MT Bold" panose="020F0704030504030204" pitchFamily="34" charset="0"/>
                        <a:ea typeface="Imprima" charset="0"/>
                        <a:cs typeface="Imprima" charset="0"/>
                      </a:endParaRPr>
                    </a:p>
                  </a:txBody>
                  <a:tcPr marL="42007" marR="42007" marT="21004" marB="21004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n>
                          <a:noFill/>
                        </a:ln>
                        <a:solidFill>
                          <a:srgbClr val="FF0000"/>
                        </a:solidFill>
                        <a:latin typeface="SassoonPrimaryInfant" pitchFamily="2" charset="0"/>
                        <a:ea typeface="Imprima" charset="0"/>
                        <a:cs typeface="Imprima" charset="0"/>
                      </a:endParaRPr>
                    </a:p>
                  </a:txBody>
                  <a:tcPr marL="42007" marR="42007" marT="21004" marB="21004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latin typeface="SassoonPrimaryInfant" pitchFamily="2" charset="0"/>
                          <a:ea typeface="Imprima" charset="0"/>
                          <a:cs typeface="Imprima" charset="0"/>
                        </a:rPr>
                        <a:t>1</a:t>
                      </a:r>
                    </a:p>
                  </a:txBody>
                  <a:tcPr marL="42007" marR="42007" marT="21004" marB="21004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latin typeface="SassoonPrimaryInfant" pitchFamily="2" charset="0"/>
                          <a:ea typeface="Imprima" charset="0"/>
                          <a:cs typeface="Imprima" charset="0"/>
                        </a:rPr>
                        <a:t>4</a:t>
                      </a:r>
                    </a:p>
                    <a:p>
                      <a:pPr algn="ctr"/>
                      <a:r>
                        <a:rPr lang="en-US" sz="1200" dirty="0">
                          <a:ln>
                            <a:noFill/>
                          </a:ln>
                          <a:solidFill>
                            <a:srgbClr val="5B9BD5"/>
                          </a:solidFill>
                          <a:latin typeface="SassoonPrimaryInfant" pitchFamily="2" charset="0"/>
                          <a:ea typeface="Imprima" charset="0"/>
                          <a:cs typeface="Imprima" charset="0"/>
                        </a:rPr>
                        <a:t>2</a:t>
                      </a:r>
                    </a:p>
                  </a:txBody>
                  <a:tcPr marL="42007" marR="42007" marT="21004" marB="21004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latin typeface="SassoonPrimaryInfant" pitchFamily="2" charset="0"/>
                          <a:ea typeface="Imprima" charset="0"/>
                          <a:cs typeface="Imprima" charset="0"/>
                        </a:rPr>
                        <a:t>0</a:t>
                      </a:r>
                    </a:p>
                    <a:p>
                      <a:pPr algn="ctr"/>
                      <a:r>
                        <a:rPr lang="en-US" sz="1200" dirty="0">
                          <a:ln>
                            <a:noFill/>
                          </a:ln>
                          <a:solidFill>
                            <a:srgbClr val="5B9BD5"/>
                          </a:solidFill>
                          <a:latin typeface="SassoonPrimaryInfant" pitchFamily="2" charset="0"/>
                          <a:ea typeface="Imprima" charset="0"/>
                          <a:cs typeface="Imprima" charset="0"/>
                        </a:rPr>
                        <a:t>5</a:t>
                      </a:r>
                    </a:p>
                  </a:txBody>
                  <a:tcPr marL="42007" marR="42007" marT="21004" marB="21004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latin typeface="SassoonPrimaryInfant" pitchFamily="2" charset="0"/>
                          <a:ea typeface="Imprima" charset="0"/>
                          <a:cs typeface="Imprima" charset="0"/>
                        </a:rPr>
                        <a:t>0</a:t>
                      </a:r>
                    </a:p>
                    <a:p>
                      <a:pPr algn="ctr"/>
                      <a:r>
                        <a:rPr lang="en-US" sz="1200" dirty="0">
                          <a:ln>
                            <a:noFill/>
                          </a:ln>
                          <a:solidFill>
                            <a:srgbClr val="5B9BD5"/>
                          </a:solidFill>
                          <a:latin typeface="SassoonPrimaryInfant" pitchFamily="2" charset="0"/>
                          <a:ea typeface="Imprima" charset="0"/>
                          <a:cs typeface="Imprima" charset="0"/>
                        </a:rPr>
                        <a:t>6</a:t>
                      </a:r>
                    </a:p>
                  </a:txBody>
                  <a:tcPr marL="42007" marR="42007" marT="21004" marB="21004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n>
                          <a:noFill/>
                        </a:ln>
                        <a:solidFill>
                          <a:srgbClr val="FF0000"/>
                        </a:solidFill>
                        <a:latin typeface="SassoonPrimaryInfant" pitchFamily="2" charset="0"/>
                        <a:ea typeface="Imprima" charset="0"/>
                        <a:cs typeface="Imprima" charset="0"/>
                      </a:endParaRPr>
                    </a:p>
                    <a:p>
                      <a:pPr algn="ctr"/>
                      <a:endParaRPr lang="en-US" sz="1400" dirty="0">
                        <a:ln>
                          <a:noFill/>
                        </a:ln>
                        <a:solidFill>
                          <a:srgbClr val="FF0000"/>
                        </a:solidFill>
                        <a:latin typeface="SassoonPrimaryInfant" pitchFamily="2" charset="0"/>
                        <a:ea typeface="Imprima" charset="0"/>
                        <a:cs typeface="Imprima" charset="0"/>
                      </a:endParaRPr>
                    </a:p>
                  </a:txBody>
                  <a:tcPr marL="42007" marR="42007" marT="21004" marB="21004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43" name="Oval 42"/>
          <p:cNvSpPr/>
          <p:nvPr/>
        </p:nvSpPr>
        <p:spPr>
          <a:xfrm>
            <a:off x="2458750" y="5649942"/>
            <a:ext cx="4571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Oval 43"/>
          <p:cNvSpPr/>
          <p:nvPr/>
        </p:nvSpPr>
        <p:spPr>
          <a:xfrm>
            <a:off x="2458748" y="5819525"/>
            <a:ext cx="4571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Oval 44"/>
          <p:cNvSpPr/>
          <p:nvPr/>
        </p:nvSpPr>
        <p:spPr>
          <a:xfrm>
            <a:off x="2458748" y="5994697"/>
            <a:ext cx="4571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" name="Rectangle 45"/>
          <p:cNvSpPr/>
          <p:nvPr/>
        </p:nvSpPr>
        <p:spPr>
          <a:xfrm rot="5400000">
            <a:off x="8023891" y="4931526"/>
            <a:ext cx="3017518" cy="329085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>
                <a:solidFill>
                  <a:schemeClr val="tx1"/>
                </a:solidFill>
                <a:latin typeface="SassoonPrimaryInfant" pitchFamily="2" charset="0"/>
              </a:rPr>
              <a:t>Adding and subtracting decimals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5621479" y="3686075"/>
            <a:ext cx="3385621" cy="400110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000" b="1" dirty="0">
                <a:latin typeface="SassoonPrimaryInfant" pitchFamily="2" charset="0"/>
              </a:rPr>
              <a:t>When adding and subtracting decimals, all of the columns must be lined up correctly.</a:t>
            </a:r>
            <a:endParaRPr lang="en-GB" sz="1100" b="1" dirty="0">
              <a:latin typeface="SassoonPrimaryInfant" pitchFamily="2" charset="0"/>
            </a:endParaRPr>
          </a:p>
        </p:txBody>
      </p:sp>
      <p:graphicFrame>
        <p:nvGraphicFramePr>
          <p:cNvPr id="48" name="Table 4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1268683"/>
              </p:ext>
            </p:extLst>
          </p:nvPr>
        </p:nvGraphicFramePr>
        <p:xfrm>
          <a:off x="5621480" y="4330103"/>
          <a:ext cx="3385620" cy="61741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83660">
                  <a:extLst>
                    <a:ext uri="{9D8B030D-6E8A-4147-A177-3AD203B41FA5}">
                      <a16:colId xmlns:a16="http://schemas.microsoft.com/office/drawing/2014/main" val="517041685"/>
                    </a:ext>
                  </a:extLst>
                </a:gridCol>
                <a:gridCol w="483660">
                  <a:extLst>
                    <a:ext uri="{9D8B030D-6E8A-4147-A177-3AD203B41FA5}">
                      <a16:colId xmlns:a16="http://schemas.microsoft.com/office/drawing/2014/main" val="3797256507"/>
                    </a:ext>
                  </a:extLst>
                </a:gridCol>
                <a:gridCol w="483660">
                  <a:extLst>
                    <a:ext uri="{9D8B030D-6E8A-4147-A177-3AD203B41FA5}">
                      <a16:colId xmlns:a16="http://schemas.microsoft.com/office/drawing/2014/main" val="1883381620"/>
                    </a:ext>
                  </a:extLst>
                </a:gridCol>
                <a:gridCol w="4836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36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836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836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10355">
                <a:tc>
                  <a:txBody>
                    <a:bodyPr/>
                    <a:lstStyle/>
                    <a:p>
                      <a:pPr algn="ctr"/>
                      <a:r>
                        <a:rPr lang="en-US" sz="700" dirty="0" err="1">
                          <a:latin typeface="Arial Rounded MT Bold" panose="020F0704030504030204" pitchFamily="34" charset="0"/>
                          <a:ea typeface="Imprima" charset="0"/>
                          <a:cs typeface="Imprima" charset="0"/>
                        </a:rPr>
                        <a:t>Th</a:t>
                      </a:r>
                      <a:endParaRPr lang="en-US" sz="700" dirty="0">
                        <a:latin typeface="Arial Rounded MT Bold" panose="020F0704030504030204" pitchFamily="34" charset="0"/>
                        <a:ea typeface="Imprima" charset="0"/>
                        <a:cs typeface="Imprima" charset="0"/>
                      </a:endParaRPr>
                    </a:p>
                  </a:txBody>
                  <a:tcPr marL="42007" marR="42007" marT="21004" marB="21004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dirty="0">
                          <a:latin typeface="Arial Rounded MT Bold" panose="020F0704030504030204" pitchFamily="34" charset="0"/>
                          <a:ea typeface="Imprima" charset="0"/>
                          <a:cs typeface="Imprima" charset="0"/>
                        </a:rPr>
                        <a:t>H</a:t>
                      </a:r>
                    </a:p>
                  </a:txBody>
                  <a:tcPr marL="42007" marR="42007" marT="21004" marB="21004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dirty="0">
                          <a:latin typeface="Arial Rounded MT Bold" panose="020F0704030504030204" pitchFamily="34" charset="0"/>
                          <a:ea typeface="Imprima" charset="0"/>
                          <a:cs typeface="Imprima" charset="0"/>
                        </a:rPr>
                        <a:t>T</a:t>
                      </a:r>
                    </a:p>
                  </a:txBody>
                  <a:tcPr marL="42007" marR="42007" marT="21004" marB="21004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dirty="0">
                          <a:latin typeface="Arial Rounded MT Bold" panose="020F0704030504030204" pitchFamily="34" charset="0"/>
                          <a:ea typeface="Imprima" charset="0"/>
                          <a:cs typeface="Imprima" charset="0"/>
                        </a:rPr>
                        <a:t>O</a:t>
                      </a:r>
                    </a:p>
                  </a:txBody>
                  <a:tcPr marL="42007" marR="42007" marT="21004" marB="21004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dirty="0">
                          <a:latin typeface="Arial Rounded MT Bold" panose="020F0704030504030204" pitchFamily="34" charset="0"/>
                          <a:ea typeface="Imprima" charset="0"/>
                          <a:cs typeface="Imprima" charset="0"/>
                        </a:rPr>
                        <a:t>t</a:t>
                      </a:r>
                    </a:p>
                  </a:txBody>
                  <a:tcPr marL="42007" marR="42007" marT="21004" marB="21004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dirty="0">
                          <a:latin typeface="Arial Rounded MT Bold" panose="020F0704030504030204" pitchFamily="34" charset="0"/>
                          <a:ea typeface="Imprima" charset="0"/>
                          <a:cs typeface="Imprima" charset="0"/>
                        </a:rPr>
                        <a:t>h</a:t>
                      </a:r>
                    </a:p>
                  </a:txBody>
                  <a:tcPr marL="42007" marR="42007" marT="21004" marB="21004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dirty="0" err="1">
                          <a:latin typeface="Arial Rounded MT Bold" panose="020F0704030504030204" pitchFamily="34" charset="0"/>
                          <a:ea typeface="Imprima" charset="0"/>
                          <a:cs typeface="Imprima" charset="0"/>
                        </a:rPr>
                        <a:t>th</a:t>
                      </a:r>
                      <a:endParaRPr lang="en-US" sz="700" dirty="0">
                        <a:latin typeface="Arial Rounded MT Bold" panose="020F0704030504030204" pitchFamily="34" charset="0"/>
                        <a:ea typeface="Imprima" charset="0"/>
                        <a:cs typeface="Imprima" charset="0"/>
                      </a:endParaRPr>
                    </a:p>
                  </a:txBody>
                  <a:tcPr marL="42007" marR="42007" marT="21004" marB="21004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7888"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rgbClr val="FF0000"/>
                        </a:solidFill>
                        <a:latin typeface="Arial Rounded MT Bold" panose="020F0704030504030204" pitchFamily="34" charset="0"/>
                        <a:ea typeface="Imprima" charset="0"/>
                        <a:cs typeface="Imprima" charset="0"/>
                      </a:endParaRPr>
                    </a:p>
                  </a:txBody>
                  <a:tcPr marL="42007" marR="42007" marT="21004" marB="21004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latin typeface="SassoonPrimaryInfant" pitchFamily="2" charset="0"/>
                          <a:ea typeface="Imprima" charset="0"/>
                          <a:cs typeface="Imprima" charset="0"/>
                        </a:rPr>
                        <a:t>1</a:t>
                      </a:r>
                    </a:p>
                  </a:txBody>
                  <a:tcPr marL="42007" marR="42007" marT="21004" marB="21004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latin typeface="SassoonPrimaryInfant" pitchFamily="2" charset="0"/>
                          <a:ea typeface="Imprima" charset="0"/>
                          <a:cs typeface="Imprima" charset="0"/>
                        </a:rPr>
                        <a:t>2</a:t>
                      </a:r>
                    </a:p>
                  </a:txBody>
                  <a:tcPr marL="42007" marR="42007" marT="21004" marB="21004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latin typeface="SassoonPrimaryInfant" pitchFamily="2" charset="0"/>
                          <a:ea typeface="Imprima" charset="0"/>
                          <a:cs typeface="Imprima" charset="0"/>
                        </a:rPr>
                        <a:t>4</a:t>
                      </a:r>
                    </a:p>
                    <a:p>
                      <a:pPr algn="ctr"/>
                      <a:r>
                        <a:rPr lang="en-US" sz="1200" dirty="0">
                          <a:ln>
                            <a:noFill/>
                          </a:ln>
                          <a:solidFill>
                            <a:srgbClr val="5B9BD5"/>
                          </a:solidFill>
                          <a:latin typeface="SassoonPrimaryInfant" pitchFamily="2" charset="0"/>
                          <a:ea typeface="Imprima" charset="0"/>
                          <a:cs typeface="Imprima" charset="0"/>
                        </a:rPr>
                        <a:t>2</a:t>
                      </a:r>
                    </a:p>
                  </a:txBody>
                  <a:tcPr marL="42007" marR="42007" marT="21004" marB="21004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latin typeface="SassoonPrimaryInfant" pitchFamily="2" charset="0"/>
                          <a:ea typeface="Imprima" charset="0"/>
                          <a:cs typeface="Imprima" charset="0"/>
                        </a:rPr>
                        <a:t>0</a:t>
                      </a:r>
                    </a:p>
                    <a:p>
                      <a:pPr algn="ctr"/>
                      <a:r>
                        <a:rPr lang="en-US" sz="1200" dirty="0">
                          <a:ln>
                            <a:noFill/>
                          </a:ln>
                          <a:solidFill>
                            <a:srgbClr val="5B9BD5"/>
                          </a:solidFill>
                          <a:latin typeface="SassoonPrimaryInfant" pitchFamily="2" charset="0"/>
                          <a:ea typeface="Imprima" charset="0"/>
                          <a:cs typeface="Imprima" charset="0"/>
                        </a:rPr>
                        <a:t>4</a:t>
                      </a:r>
                    </a:p>
                  </a:txBody>
                  <a:tcPr marL="42007" marR="42007" marT="21004" marB="21004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latin typeface="SassoonPrimaryInfant" pitchFamily="2" charset="0"/>
                          <a:ea typeface="Imprima" charset="0"/>
                          <a:cs typeface="Imprima" charset="0"/>
                        </a:rPr>
                        <a:t>9</a:t>
                      </a:r>
                    </a:p>
                  </a:txBody>
                  <a:tcPr marL="42007" marR="42007" marT="21004" marB="21004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n>
                          <a:noFill/>
                        </a:ln>
                        <a:solidFill>
                          <a:srgbClr val="FF0000"/>
                        </a:solidFill>
                        <a:latin typeface="SassoonPrimaryInfant" pitchFamily="2" charset="0"/>
                        <a:ea typeface="Imprima" charset="0"/>
                        <a:cs typeface="Imprima" charset="0"/>
                      </a:endParaRPr>
                    </a:p>
                    <a:p>
                      <a:pPr algn="ctr"/>
                      <a:endParaRPr lang="en-US" sz="1400" dirty="0">
                        <a:ln>
                          <a:noFill/>
                        </a:ln>
                        <a:solidFill>
                          <a:srgbClr val="FF0000"/>
                        </a:solidFill>
                        <a:latin typeface="SassoonPrimaryInfant" pitchFamily="2" charset="0"/>
                        <a:ea typeface="Imprima" charset="0"/>
                        <a:cs typeface="Imprima" charset="0"/>
                      </a:endParaRPr>
                    </a:p>
                  </a:txBody>
                  <a:tcPr marL="42007" marR="42007" marT="21004" marB="21004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49" name="Oval 48"/>
          <p:cNvSpPr/>
          <p:nvPr/>
        </p:nvSpPr>
        <p:spPr>
          <a:xfrm>
            <a:off x="7531442" y="4397872"/>
            <a:ext cx="4571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" name="Oval 50"/>
          <p:cNvSpPr/>
          <p:nvPr/>
        </p:nvSpPr>
        <p:spPr>
          <a:xfrm>
            <a:off x="7531440" y="4567455"/>
            <a:ext cx="4571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2" name="TextBox 51"/>
          <p:cNvSpPr txBox="1"/>
          <p:nvPr/>
        </p:nvSpPr>
        <p:spPr>
          <a:xfrm>
            <a:off x="5786021" y="4067877"/>
            <a:ext cx="3385621" cy="246221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000" b="1" dirty="0">
                <a:solidFill>
                  <a:srgbClr val="FF0000"/>
                </a:solidFill>
                <a:latin typeface="SassoonPrimaryInfant" pitchFamily="2" charset="0"/>
              </a:rPr>
              <a:t>124.09 + </a:t>
            </a:r>
            <a:r>
              <a:rPr lang="en-GB" sz="1000" b="1" dirty="0">
                <a:solidFill>
                  <a:srgbClr val="5B9BD5"/>
                </a:solidFill>
                <a:latin typeface="SassoonPrimaryInfant" pitchFamily="2" charset="0"/>
              </a:rPr>
              <a:t>2.4</a:t>
            </a:r>
            <a:r>
              <a:rPr lang="en-GB" sz="1000" b="1" dirty="0">
                <a:solidFill>
                  <a:srgbClr val="FF0000"/>
                </a:solidFill>
                <a:latin typeface="SassoonPrimaryInfant" pitchFamily="2" charset="0"/>
              </a:rPr>
              <a:t> = </a:t>
            </a:r>
            <a:endParaRPr lang="en-GB" sz="1100" b="1" dirty="0">
              <a:solidFill>
                <a:srgbClr val="FF0000"/>
              </a:solidFill>
              <a:latin typeface="SassoonPrimaryInfant" pitchFamily="2" charset="0"/>
            </a:endParaRPr>
          </a:p>
        </p:txBody>
      </p:sp>
      <p:sp>
        <p:nvSpPr>
          <p:cNvPr id="53" name="Oval 52"/>
          <p:cNvSpPr/>
          <p:nvPr/>
        </p:nvSpPr>
        <p:spPr>
          <a:xfrm>
            <a:off x="7531440" y="4742627"/>
            <a:ext cx="4571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4" name="TextBox 53"/>
          <p:cNvSpPr txBox="1"/>
          <p:nvPr/>
        </p:nvSpPr>
        <p:spPr>
          <a:xfrm>
            <a:off x="5621479" y="5026143"/>
            <a:ext cx="3264337" cy="553998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000" b="1" dirty="0">
                <a:latin typeface="SassoonPrimaryInfant" pitchFamily="2" charset="0"/>
              </a:rPr>
              <a:t>Put place holders in the decimals when adding or subtracting whole numbers</a:t>
            </a:r>
          </a:p>
          <a:p>
            <a:pPr algn="ctr"/>
            <a:r>
              <a:rPr lang="en-GB" sz="1000" b="1" dirty="0">
                <a:solidFill>
                  <a:srgbClr val="FF0000"/>
                </a:solidFill>
                <a:latin typeface="SassoonPrimaryInfant" pitchFamily="2" charset="0"/>
              </a:rPr>
              <a:t>14 – </a:t>
            </a:r>
            <a:r>
              <a:rPr lang="en-GB" sz="1000" b="1" dirty="0">
                <a:solidFill>
                  <a:srgbClr val="5B9BD5"/>
                </a:solidFill>
                <a:latin typeface="SassoonPrimaryInfant" pitchFamily="2" charset="0"/>
              </a:rPr>
              <a:t>2.56</a:t>
            </a:r>
            <a:r>
              <a:rPr lang="en-GB" sz="1000" b="1" dirty="0">
                <a:solidFill>
                  <a:srgbClr val="FF0000"/>
                </a:solidFill>
                <a:latin typeface="SassoonPrimaryInfant" pitchFamily="2" charset="0"/>
              </a:rPr>
              <a:t> = </a:t>
            </a:r>
            <a:endParaRPr lang="en-GB" sz="1100" b="1" dirty="0">
              <a:solidFill>
                <a:srgbClr val="FF0000"/>
              </a:solidFill>
              <a:latin typeface="SassoonPrimaryInfant" pitchFamily="2" charset="0"/>
            </a:endParaRPr>
          </a:p>
        </p:txBody>
      </p:sp>
      <p:graphicFrame>
        <p:nvGraphicFramePr>
          <p:cNvPr id="55" name="Table 5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5478077"/>
              </p:ext>
            </p:extLst>
          </p:nvPr>
        </p:nvGraphicFramePr>
        <p:xfrm>
          <a:off x="5621480" y="5582173"/>
          <a:ext cx="3385620" cy="61741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83660">
                  <a:extLst>
                    <a:ext uri="{9D8B030D-6E8A-4147-A177-3AD203B41FA5}">
                      <a16:colId xmlns:a16="http://schemas.microsoft.com/office/drawing/2014/main" val="517041685"/>
                    </a:ext>
                  </a:extLst>
                </a:gridCol>
                <a:gridCol w="483660">
                  <a:extLst>
                    <a:ext uri="{9D8B030D-6E8A-4147-A177-3AD203B41FA5}">
                      <a16:colId xmlns:a16="http://schemas.microsoft.com/office/drawing/2014/main" val="3797256507"/>
                    </a:ext>
                  </a:extLst>
                </a:gridCol>
                <a:gridCol w="483660">
                  <a:extLst>
                    <a:ext uri="{9D8B030D-6E8A-4147-A177-3AD203B41FA5}">
                      <a16:colId xmlns:a16="http://schemas.microsoft.com/office/drawing/2014/main" val="1883381620"/>
                    </a:ext>
                  </a:extLst>
                </a:gridCol>
                <a:gridCol w="4836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36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836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836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10355">
                <a:tc>
                  <a:txBody>
                    <a:bodyPr/>
                    <a:lstStyle/>
                    <a:p>
                      <a:pPr algn="ctr"/>
                      <a:r>
                        <a:rPr lang="en-US" sz="700" dirty="0" err="1">
                          <a:latin typeface="Arial Rounded MT Bold" panose="020F0704030504030204" pitchFamily="34" charset="0"/>
                          <a:ea typeface="Imprima" charset="0"/>
                          <a:cs typeface="Imprima" charset="0"/>
                        </a:rPr>
                        <a:t>Th</a:t>
                      </a:r>
                      <a:endParaRPr lang="en-US" sz="700" dirty="0">
                        <a:latin typeface="Arial Rounded MT Bold" panose="020F0704030504030204" pitchFamily="34" charset="0"/>
                        <a:ea typeface="Imprima" charset="0"/>
                        <a:cs typeface="Imprima" charset="0"/>
                      </a:endParaRPr>
                    </a:p>
                  </a:txBody>
                  <a:tcPr marL="42007" marR="42007" marT="21004" marB="21004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dirty="0">
                          <a:latin typeface="Arial Rounded MT Bold" panose="020F0704030504030204" pitchFamily="34" charset="0"/>
                          <a:ea typeface="Imprima" charset="0"/>
                          <a:cs typeface="Imprima" charset="0"/>
                        </a:rPr>
                        <a:t>H</a:t>
                      </a:r>
                    </a:p>
                  </a:txBody>
                  <a:tcPr marL="42007" marR="42007" marT="21004" marB="21004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dirty="0">
                          <a:latin typeface="Arial Rounded MT Bold" panose="020F0704030504030204" pitchFamily="34" charset="0"/>
                          <a:ea typeface="Imprima" charset="0"/>
                          <a:cs typeface="Imprima" charset="0"/>
                        </a:rPr>
                        <a:t>T</a:t>
                      </a:r>
                    </a:p>
                  </a:txBody>
                  <a:tcPr marL="42007" marR="42007" marT="21004" marB="21004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dirty="0">
                          <a:latin typeface="Arial Rounded MT Bold" panose="020F0704030504030204" pitchFamily="34" charset="0"/>
                          <a:ea typeface="Imprima" charset="0"/>
                          <a:cs typeface="Imprima" charset="0"/>
                        </a:rPr>
                        <a:t>O</a:t>
                      </a:r>
                    </a:p>
                  </a:txBody>
                  <a:tcPr marL="42007" marR="42007" marT="21004" marB="21004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dirty="0">
                          <a:latin typeface="Arial Rounded MT Bold" panose="020F0704030504030204" pitchFamily="34" charset="0"/>
                          <a:ea typeface="Imprima" charset="0"/>
                          <a:cs typeface="Imprima" charset="0"/>
                        </a:rPr>
                        <a:t>t</a:t>
                      </a:r>
                    </a:p>
                  </a:txBody>
                  <a:tcPr marL="42007" marR="42007" marT="21004" marB="21004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dirty="0">
                          <a:latin typeface="Arial Rounded MT Bold" panose="020F0704030504030204" pitchFamily="34" charset="0"/>
                          <a:ea typeface="Imprima" charset="0"/>
                          <a:cs typeface="Imprima" charset="0"/>
                        </a:rPr>
                        <a:t>h</a:t>
                      </a:r>
                    </a:p>
                  </a:txBody>
                  <a:tcPr marL="42007" marR="42007" marT="21004" marB="21004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dirty="0" err="1">
                          <a:latin typeface="Arial Rounded MT Bold" panose="020F0704030504030204" pitchFamily="34" charset="0"/>
                          <a:ea typeface="Imprima" charset="0"/>
                          <a:cs typeface="Imprima" charset="0"/>
                        </a:rPr>
                        <a:t>th</a:t>
                      </a:r>
                      <a:endParaRPr lang="en-US" sz="700" dirty="0">
                        <a:latin typeface="Arial Rounded MT Bold" panose="020F0704030504030204" pitchFamily="34" charset="0"/>
                        <a:ea typeface="Imprima" charset="0"/>
                        <a:cs typeface="Imprima" charset="0"/>
                      </a:endParaRPr>
                    </a:p>
                  </a:txBody>
                  <a:tcPr marL="42007" marR="42007" marT="21004" marB="21004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7888"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rgbClr val="FF0000"/>
                        </a:solidFill>
                        <a:latin typeface="Arial Rounded MT Bold" panose="020F0704030504030204" pitchFamily="34" charset="0"/>
                        <a:ea typeface="Imprima" charset="0"/>
                        <a:cs typeface="Imprima" charset="0"/>
                      </a:endParaRPr>
                    </a:p>
                  </a:txBody>
                  <a:tcPr marL="42007" marR="42007" marT="21004" marB="21004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n>
                          <a:noFill/>
                        </a:ln>
                        <a:solidFill>
                          <a:srgbClr val="FF0000"/>
                        </a:solidFill>
                        <a:latin typeface="SassoonPrimaryInfant" pitchFamily="2" charset="0"/>
                        <a:ea typeface="Imprima" charset="0"/>
                        <a:cs typeface="Imprima" charset="0"/>
                      </a:endParaRPr>
                    </a:p>
                  </a:txBody>
                  <a:tcPr marL="42007" marR="42007" marT="21004" marB="21004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latin typeface="SassoonPrimaryInfant" pitchFamily="2" charset="0"/>
                          <a:ea typeface="Imprima" charset="0"/>
                          <a:cs typeface="Imprima" charset="0"/>
                        </a:rPr>
                        <a:t>1</a:t>
                      </a:r>
                    </a:p>
                  </a:txBody>
                  <a:tcPr marL="42007" marR="42007" marT="21004" marB="21004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latin typeface="SassoonPrimaryInfant" pitchFamily="2" charset="0"/>
                          <a:ea typeface="Imprima" charset="0"/>
                          <a:cs typeface="Imprima" charset="0"/>
                        </a:rPr>
                        <a:t>4</a:t>
                      </a:r>
                    </a:p>
                    <a:p>
                      <a:pPr algn="ctr"/>
                      <a:r>
                        <a:rPr lang="en-US" sz="1200" dirty="0">
                          <a:ln>
                            <a:noFill/>
                          </a:ln>
                          <a:solidFill>
                            <a:srgbClr val="5B9BD5"/>
                          </a:solidFill>
                          <a:latin typeface="SassoonPrimaryInfant" pitchFamily="2" charset="0"/>
                          <a:ea typeface="Imprima" charset="0"/>
                          <a:cs typeface="Imprima" charset="0"/>
                        </a:rPr>
                        <a:t>2</a:t>
                      </a:r>
                    </a:p>
                  </a:txBody>
                  <a:tcPr marL="42007" marR="42007" marT="21004" marB="21004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latin typeface="SassoonPrimaryInfant" pitchFamily="2" charset="0"/>
                          <a:ea typeface="Imprima" charset="0"/>
                          <a:cs typeface="Imprima" charset="0"/>
                        </a:rPr>
                        <a:t>0</a:t>
                      </a:r>
                    </a:p>
                    <a:p>
                      <a:pPr algn="ctr"/>
                      <a:r>
                        <a:rPr lang="en-US" sz="1200" dirty="0">
                          <a:ln>
                            <a:noFill/>
                          </a:ln>
                          <a:solidFill>
                            <a:srgbClr val="5B9BD5"/>
                          </a:solidFill>
                          <a:latin typeface="SassoonPrimaryInfant" pitchFamily="2" charset="0"/>
                          <a:ea typeface="Imprima" charset="0"/>
                          <a:cs typeface="Imprima" charset="0"/>
                        </a:rPr>
                        <a:t>5</a:t>
                      </a:r>
                    </a:p>
                  </a:txBody>
                  <a:tcPr marL="42007" marR="42007" marT="21004" marB="21004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latin typeface="SassoonPrimaryInfant" pitchFamily="2" charset="0"/>
                          <a:ea typeface="Imprima" charset="0"/>
                          <a:cs typeface="Imprima" charset="0"/>
                        </a:rPr>
                        <a:t>0</a:t>
                      </a:r>
                    </a:p>
                    <a:p>
                      <a:pPr algn="ctr"/>
                      <a:r>
                        <a:rPr lang="en-US" sz="1200" dirty="0">
                          <a:ln>
                            <a:noFill/>
                          </a:ln>
                          <a:solidFill>
                            <a:srgbClr val="5B9BD5"/>
                          </a:solidFill>
                          <a:latin typeface="SassoonPrimaryInfant" pitchFamily="2" charset="0"/>
                          <a:ea typeface="Imprima" charset="0"/>
                          <a:cs typeface="Imprima" charset="0"/>
                        </a:rPr>
                        <a:t>6</a:t>
                      </a:r>
                    </a:p>
                  </a:txBody>
                  <a:tcPr marL="42007" marR="42007" marT="21004" marB="21004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n>
                          <a:noFill/>
                        </a:ln>
                        <a:solidFill>
                          <a:srgbClr val="FF0000"/>
                        </a:solidFill>
                        <a:latin typeface="SassoonPrimaryInfant" pitchFamily="2" charset="0"/>
                        <a:ea typeface="Imprima" charset="0"/>
                        <a:cs typeface="Imprima" charset="0"/>
                      </a:endParaRPr>
                    </a:p>
                    <a:p>
                      <a:pPr algn="ctr"/>
                      <a:endParaRPr lang="en-US" sz="1400" dirty="0">
                        <a:ln>
                          <a:noFill/>
                        </a:ln>
                        <a:solidFill>
                          <a:srgbClr val="FF0000"/>
                        </a:solidFill>
                        <a:latin typeface="SassoonPrimaryInfant" pitchFamily="2" charset="0"/>
                        <a:ea typeface="Imprima" charset="0"/>
                        <a:cs typeface="Imprima" charset="0"/>
                      </a:endParaRPr>
                    </a:p>
                  </a:txBody>
                  <a:tcPr marL="42007" marR="42007" marT="21004" marB="21004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56" name="Oval 55"/>
          <p:cNvSpPr/>
          <p:nvPr/>
        </p:nvSpPr>
        <p:spPr>
          <a:xfrm>
            <a:off x="7531442" y="5649942"/>
            <a:ext cx="4571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7" name="Oval 56"/>
          <p:cNvSpPr/>
          <p:nvPr/>
        </p:nvSpPr>
        <p:spPr>
          <a:xfrm>
            <a:off x="7531440" y="5819525"/>
            <a:ext cx="4571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8" name="Oval 57"/>
          <p:cNvSpPr/>
          <p:nvPr/>
        </p:nvSpPr>
        <p:spPr>
          <a:xfrm>
            <a:off x="7531440" y="5994697"/>
            <a:ext cx="4571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15519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87780" y="187987"/>
            <a:ext cx="4436721" cy="30175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Rectangle 13"/>
          <p:cNvSpPr/>
          <p:nvPr/>
        </p:nvSpPr>
        <p:spPr>
          <a:xfrm>
            <a:off x="5249065" y="187987"/>
            <a:ext cx="4436721" cy="30175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Rectangle 17"/>
          <p:cNvSpPr/>
          <p:nvPr/>
        </p:nvSpPr>
        <p:spPr>
          <a:xfrm>
            <a:off x="187780" y="3588914"/>
            <a:ext cx="4436721" cy="30175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Rectangle 21"/>
          <p:cNvSpPr/>
          <p:nvPr/>
        </p:nvSpPr>
        <p:spPr>
          <a:xfrm>
            <a:off x="5249065" y="3588914"/>
            <a:ext cx="4436721" cy="30175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43" name="Group 42"/>
          <p:cNvGrpSpPr/>
          <p:nvPr/>
        </p:nvGrpSpPr>
        <p:grpSpPr>
          <a:xfrm>
            <a:off x="187778" y="187986"/>
            <a:ext cx="4436722" cy="3023970"/>
            <a:chOff x="187778" y="187986"/>
            <a:chExt cx="4436722" cy="3023970"/>
          </a:xfrm>
        </p:grpSpPr>
        <p:grpSp>
          <p:nvGrpSpPr>
            <p:cNvPr id="6" name="Group 5"/>
            <p:cNvGrpSpPr/>
            <p:nvPr/>
          </p:nvGrpSpPr>
          <p:grpSpPr>
            <a:xfrm>
              <a:off x="187778" y="195496"/>
              <a:ext cx="4107635" cy="773585"/>
              <a:chOff x="264287" y="353833"/>
              <a:chExt cx="4107635" cy="773585"/>
            </a:xfrm>
          </p:grpSpPr>
          <p:sp>
            <p:nvSpPr>
              <p:cNvPr id="8" name="TextBox 7"/>
              <p:cNvSpPr txBox="1"/>
              <p:nvPr/>
            </p:nvSpPr>
            <p:spPr>
              <a:xfrm>
                <a:off x="264287" y="353833"/>
                <a:ext cx="4107635" cy="600164"/>
              </a:xfrm>
              <a:prstGeom prst="rect">
                <a:avLst/>
              </a:prstGeom>
              <a:noFill/>
              <a:ln w="28575"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GB" sz="1050" b="1" u="sng" dirty="0">
                    <a:latin typeface="SassoonPrimaryInfant" pitchFamily="2" charset="0"/>
                  </a:rPr>
                  <a:t>Multiple</a:t>
                </a:r>
                <a:r>
                  <a:rPr lang="en-GB" sz="1050" b="1" dirty="0">
                    <a:latin typeface="SassoonPrimaryInfant" pitchFamily="2" charset="0"/>
                  </a:rPr>
                  <a:t> - A number that is the product of two other numbers</a:t>
                </a:r>
              </a:p>
              <a:p>
                <a:endParaRPr lang="en-GB" sz="1050" b="1" dirty="0">
                  <a:latin typeface="SassoonPrimaryInfant" pitchFamily="2" charset="0"/>
                </a:endParaRPr>
              </a:p>
              <a:p>
                <a:endParaRPr lang="en-GB" sz="1200" b="1" dirty="0">
                  <a:latin typeface="SassoonPrimaryInfant" pitchFamily="2" charset="0"/>
                </a:endParaRPr>
              </a:p>
            </p:txBody>
          </p:sp>
          <p:sp>
            <p:nvSpPr>
              <p:cNvPr id="2" name="Rectangle 1"/>
              <p:cNvSpPr/>
              <p:nvPr/>
            </p:nvSpPr>
            <p:spPr>
              <a:xfrm>
                <a:off x="402561" y="628656"/>
                <a:ext cx="1221809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GB" b="1" dirty="0">
                    <a:latin typeface="SassoonPrimaryInfant" pitchFamily="2" charset="0"/>
                  </a:rPr>
                  <a:t>4 x 5 = </a:t>
                </a:r>
                <a:r>
                  <a:rPr lang="en-GB" b="1" dirty="0">
                    <a:solidFill>
                      <a:srgbClr val="00B050"/>
                    </a:solidFill>
                    <a:latin typeface="SassoonPrimaryInfant" pitchFamily="2" charset="0"/>
                  </a:rPr>
                  <a:t>20</a:t>
                </a:r>
              </a:p>
            </p:txBody>
          </p:sp>
          <p:sp>
            <p:nvSpPr>
              <p:cNvPr id="10" name="Rectangle 9"/>
              <p:cNvSpPr/>
              <p:nvPr/>
            </p:nvSpPr>
            <p:spPr>
              <a:xfrm>
                <a:off x="1607476" y="604198"/>
                <a:ext cx="2626176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GB" sz="1400" dirty="0">
                    <a:latin typeface="SassoonPrimaryInfant" pitchFamily="2" charset="0"/>
                  </a:rPr>
                  <a:t>20 is a multiple of both 4 and 5</a:t>
                </a:r>
              </a:p>
              <a:p>
                <a:pPr algn="ctr"/>
                <a:r>
                  <a:rPr lang="en-GB" sz="1400" b="1" dirty="0">
                    <a:solidFill>
                      <a:srgbClr val="00B050"/>
                    </a:solidFill>
                    <a:latin typeface="SassoonPrimaryInfant" pitchFamily="2" charset="0"/>
                  </a:rPr>
                  <a:t>It is in their times tables.</a:t>
                </a:r>
              </a:p>
            </p:txBody>
          </p:sp>
        </p:grpSp>
        <p:grpSp>
          <p:nvGrpSpPr>
            <p:cNvPr id="4" name="Group 3"/>
            <p:cNvGrpSpPr/>
            <p:nvPr/>
          </p:nvGrpSpPr>
          <p:grpSpPr>
            <a:xfrm>
              <a:off x="187778" y="1552816"/>
              <a:ext cx="4107635" cy="979492"/>
              <a:chOff x="187778" y="1552816"/>
              <a:chExt cx="4107635" cy="979492"/>
            </a:xfrm>
          </p:grpSpPr>
          <p:sp>
            <p:nvSpPr>
              <p:cNvPr id="50" name="TextBox 49"/>
              <p:cNvSpPr txBox="1"/>
              <p:nvPr/>
            </p:nvSpPr>
            <p:spPr>
              <a:xfrm>
                <a:off x="187778" y="1552816"/>
                <a:ext cx="4107635" cy="415498"/>
              </a:xfrm>
              <a:prstGeom prst="rect">
                <a:avLst/>
              </a:prstGeom>
              <a:noFill/>
              <a:ln w="28575"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GB" sz="1050" b="1" u="sng" dirty="0">
                    <a:latin typeface="SassoonPrimaryInfant" pitchFamily="2" charset="0"/>
                  </a:rPr>
                  <a:t>Factors</a:t>
                </a:r>
                <a:r>
                  <a:rPr lang="en-GB" sz="1050" b="1" dirty="0">
                    <a:latin typeface="SassoonPrimaryInfant" pitchFamily="2" charset="0"/>
                  </a:rPr>
                  <a:t> - Numbers that can be divided into another number       	   equally</a:t>
                </a:r>
              </a:p>
            </p:txBody>
          </p:sp>
          <p:sp>
            <p:nvSpPr>
              <p:cNvPr id="11" name="Rectangle 10"/>
              <p:cNvSpPr/>
              <p:nvPr/>
            </p:nvSpPr>
            <p:spPr>
              <a:xfrm>
                <a:off x="257489" y="1885977"/>
                <a:ext cx="1233030" cy="6463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GB" b="1" dirty="0">
                    <a:latin typeface="SassoonPrimaryInfant" pitchFamily="2" charset="0"/>
                  </a:rPr>
                  <a:t>20 ÷ 4 = </a:t>
                </a:r>
                <a:r>
                  <a:rPr lang="en-GB" b="1" dirty="0">
                    <a:solidFill>
                      <a:srgbClr val="00B0F0"/>
                    </a:solidFill>
                    <a:latin typeface="SassoonPrimaryInfant" pitchFamily="2" charset="0"/>
                  </a:rPr>
                  <a:t>5</a:t>
                </a:r>
              </a:p>
              <a:p>
                <a:r>
                  <a:rPr lang="en-GB" b="1" dirty="0">
                    <a:latin typeface="SassoonPrimaryInfant" pitchFamily="2" charset="0"/>
                  </a:rPr>
                  <a:t>20 ÷ 5 = </a:t>
                </a:r>
                <a:r>
                  <a:rPr lang="en-GB" b="1" dirty="0">
                    <a:solidFill>
                      <a:srgbClr val="00B0F0"/>
                    </a:solidFill>
                    <a:latin typeface="SassoonPrimaryInfant" pitchFamily="2" charset="0"/>
                  </a:rPr>
                  <a:t>4</a:t>
                </a:r>
              </a:p>
            </p:txBody>
          </p:sp>
          <p:sp>
            <p:nvSpPr>
              <p:cNvPr id="12" name="Rectangle 11"/>
              <p:cNvSpPr/>
              <p:nvPr/>
            </p:nvSpPr>
            <p:spPr>
              <a:xfrm>
                <a:off x="1669237" y="1855471"/>
                <a:ext cx="2626176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GB" sz="1400" dirty="0">
                    <a:latin typeface="SassoonPrimaryInfant" pitchFamily="2" charset="0"/>
                  </a:rPr>
                  <a:t>4 and 5 are factors of 20</a:t>
                </a:r>
              </a:p>
              <a:p>
                <a:pPr algn="ctr"/>
                <a:r>
                  <a:rPr lang="en-GB" sz="1400" b="1" dirty="0">
                    <a:solidFill>
                      <a:srgbClr val="00B0F0"/>
                    </a:solidFill>
                    <a:latin typeface="SassoonPrimaryInfant" pitchFamily="2" charset="0"/>
                  </a:rPr>
                  <a:t>20 can be divided by 5 and 4</a:t>
                </a:r>
              </a:p>
            </p:txBody>
          </p:sp>
        </p:grpSp>
        <p:sp>
          <p:nvSpPr>
            <p:cNvPr id="15" name="Rectangle 14"/>
            <p:cNvSpPr/>
            <p:nvPr/>
          </p:nvSpPr>
          <p:spPr>
            <a:xfrm>
              <a:off x="187779" y="187986"/>
              <a:ext cx="4436721" cy="138490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Rectangle 2"/>
            <p:cNvSpPr/>
            <p:nvPr/>
          </p:nvSpPr>
          <p:spPr>
            <a:xfrm rot="5400000">
              <a:off x="2951199" y="1532205"/>
              <a:ext cx="3017518" cy="329085"/>
            </a:xfrm>
            <a:prstGeom prst="rect">
              <a:avLst/>
            </a:prstGeom>
            <a:solidFill>
              <a:srgbClr val="99FF6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>
                  <a:solidFill>
                    <a:schemeClr val="tx1"/>
                  </a:solidFill>
                  <a:latin typeface="SassoonPrimaryInfant" pitchFamily="2" charset="0"/>
                </a:rPr>
                <a:t>Multiples and Factors</a:t>
              </a:r>
            </a:p>
          </p:txBody>
        </p:sp>
        <p:sp>
          <p:nvSpPr>
            <p:cNvPr id="16" name="Rectangle 15"/>
            <p:cNvSpPr/>
            <p:nvPr/>
          </p:nvSpPr>
          <p:spPr>
            <a:xfrm>
              <a:off x="278877" y="961448"/>
              <a:ext cx="3878266" cy="523220"/>
            </a:xfrm>
            <a:prstGeom prst="rect">
              <a:avLst/>
            </a:prstGeom>
            <a:solidFill>
              <a:srgbClr val="FFFF00"/>
            </a:solidFill>
          </p:spPr>
          <p:txBody>
            <a:bodyPr wrap="square">
              <a:spAutoFit/>
            </a:bodyPr>
            <a:lstStyle/>
            <a:p>
              <a:pPr algn="ctr"/>
              <a:r>
                <a:rPr lang="en-GB" sz="1400" dirty="0">
                  <a:latin typeface="SassoonPrimaryInfant" pitchFamily="2" charset="0"/>
                </a:rPr>
                <a:t>Write the times tables out – multiples of 4 </a:t>
              </a:r>
            </a:p>
            <a:p>
              <a:pPr algn="ctr"/>
              <a:r>
                <a:rPr lang="en-GB" sz="1400" dirty="0">
                  <a:latin typeface="SassoonPrimaryInfant" pitchFamily="2" charset="0"/>
                </a:rPr>
                <a:t>4, 8, 12, 16, 20, 24, 28, 32, 36, 40, 44, 48, 52…..</a:t>
              </a:r>
            </a:p>
          </p:txBody>
        </p:sp>
        <p:sp>
          <p:nvSpPr>
            <p:cNvPr id="17" name="Rectangle 16"/>
            <p:cNvSpPr/>
            <p:nvPr/>
          </p:nvSpPr>
          <p:spPr>
            <a:xfrm>
              <a:off x="348013" y="2642275"/>
              <a:ext cx="1850657" cy="523220"/>
            </a:xfrm>
            <a:prstGeom prst="rect">
              <a:avLst/>
            </a:prstGeom>
            <a:solidFill>
              <a:srgbClr val="FFFF00"/>
            </a:solidFill>
          </p:spPr>
          <p:txBody>
            <a:bodyPr wrap="square">
              <a:spAutoFit/>
            </a:bodyPr>
            <a:lstStyle/>
            <a:p>
              <a:pPr algn="ctr"/>
              <a:r>
                <a:rPr lang="en-GB" sz="1400" dirty="0">
                  <a:latin typeface="SassoonPrimaryInfant" pitchFamily="2" charset="0"/>
                </a:rPr>
                <a:t>Use factor bugs to help</a:t>
              </a:r>
            </a:p>
          </p:txBody>
        </p:sp>
        <p:sp>
          <p:nvSpPr>
            <p:cNvPr id="20" name="Rectangle 19"/>
            <p:cNvSpPr/>
            <p:nvPr/>
          </p:nvSpPr>
          <p:spPr>
            <a:xfrm>
              <a:off x="2185419" y="2424730"/>
              <a:ext cx="1850657" cy="738664"/>
            </a:xfrm>
            <a:prstGeom prst="rect">
              <a:avLst/>
            </a:prstGeom>
            <a:solidFill>
              <a:srgbClr val="FFFF00"/>
            </a:solidFill>
          </p:spPr>
          <p:txBody>
            <a:bodyPr wrap="square">
              <a:spAutoFit/>
            </a:bodyPr>
            <a:lstStyle/>
            <a:p>
              <a:pPr algn="ctr"/>
              <a:endParaRPr lang="en-GB" sz="1400" dirty="0">
                <a:latin typeface="SassoonPrimaryInfant" pitchFamily="2" charset="0"/>
              </a:endParaRPr>
            </a:p>
            <a:p>
              <a:pPr algn="ctr"/>
              <a:endParaRPr lang="en-GB" sz="1400" dirty="0">
                <a:latin typeface="SassoonPrimaryInfant" pitchFamily="2" charset="0"/>
              </a:endParaRPr>
            </a:p>
            <a:p>
              <a:pPr algn="ctr"/>
              <a:endParaRPr lang="en-GB" sz="1400" dirty="0">
                <a:latin typeface="SassoonPrimaryInfant" pitchFamily="2" charset="0"/>
              </a:endParaRPr>
            </a:p>
          </p:txBody>
        </p:sp>
        <p:sp>
          <p:nvSpPr>
            <p:cNvPr id="7" name="Oval 6"/>
            <p:cNvSpPr/>
            <p:nvPr/>
          </p:nvSpPr>
          <p:spPr>
            <a:xfrm>
              <a:off x="2801199" y="2560915"/>
              <a:ext cx="708917" cy="491501"/>
            </a:xfrm>
            <a:prstGeom prst="ellipse">
              <a:avLst/>
            </a:prstGeom>
            <a:solidFill>
              <a:srgbClr val="00B0F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>
                  <a:solidFill>
                    <a:schemeClr val="tx1"/>
                  </a:solidFill>
                </a:rPr>
                <a:t>20</a:t>
              </a:r>
            </a:p>
          </p:txBody>
        </p:sp>
        <p:cxnSp>
          <p:nvCxnSpPr>
            <p:cNvPr id="13" name="Straight Connector 12"/>
            <p:cNvCxnSpPr>
              <a:stCxn id="7" idx="7"/>
            </p:cNvCxnSpPr>
            <p:nvPr/>
          </p:nvCxnSpPr>
          <p:spPr>
            <a:xfrm flipV="1">
              <a:off x="3406298" y="2546348"/>
              <a:ext cx="264553" cy="8654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>
              <a:stCxn id="7" idx="6"/>
            </p:cNvCxnSpPr>
            <p:nvPr/>
          </p:nvCxnSpPr>
          <p:spPr>
            <a:xfrm flipV="1">
              <a:off x="3510116" y="2788696"/>
              <a:ext cx="259339" cy="1797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>
              <a:stCxn id="7" idx="5"/>
            </p:cNvCxnSpPr>
            <p:nvPr/>
          </p:nvCxnSpPr>
          <p:spPr>
            <a:xfrm>
              <a:off x="3406298" y="2980437"/>
              <a:ext cx="233487" cy="35864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2554786" y="2806665"/>
              <a:ext cx="240329" cy="835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>
              <a:endCxn id="7" idx="3"/>
            </p:cNvCxnSpPr>
            <p:nvPr/>
          </p:nvCxnSpPr>
          <p:spPr>
            <a:xfrm flipV="1">
              <a:off x="2640464" y="2980437"/>
              <a:ext cx="264553" cy="61294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>
              <a:endCxn id="7" idx="1"/>
            </p:cNvCxnSpPr>
            <p:nvPr/>
          </p:nvCxnSpPr>
          <p:spPr>
            <a:xfrm>
              <a:off x="2699951" y="2589621"/>
              <a:ext cx="205066" cy="43273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6" name="Rectangle 35"/>
            <p:cNvSpPr/>
            <p:nvPr/>
          </p:nvSpPr>
          <p:spPr>
            <a:xfrm>
              <a:off x="2456025" y="2414274"/>
              <a:ext cx="276038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sz="1400" dirty="0"/>
                <a:t>1</a:t>
              </a:r>
            </a:p>
          </p:txBody>
        </p:sp>
        <p:sp>
          <p:nvSpPr>
            <p:cNvPr id="38" name="Rectangle 37"/>
            <p:cNvSpPr/>
            <p:nvPr/>
          </p:nvSpPr>
          <p:spPr>
            <a:xfrm>
              <a:off x="3625419" y="2378691"/>
              <a:ext cx="367408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sz="1400" dirty="0"/>
                <a:t>20</a:t>
              </a:r>
            </a:p>
          </p:txBody>
        </p:sp>
        <p:sp>
          <p:nvSpPr>
            <p:cNvPr id="39" name="Rectangle 38"/>
            <p:cNvSpPr/>
            <p:nvPr/>
          </p:nvSpPr>
          <p:spPr>
            <a:xfrm>
              <a:off x="2331624" y="2638072"/>
              <a:ext cx="276038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sz="1400" dirty="0"/>
                <a:t>2</a:t>
              </a:r>
            </a:p>
          </p:txBody>
        </p:sp>
        <p:sp>
          <p:nvSpPr>
            <p:cNvPr id="40" name="Rectangle 39"/>
            <p:cNvSpPr/>
            <p:nvPr/>
          </p:nvSpPr>
          <p:spPr>
            <a:xfrm>
              <a:off x="3697569" y="2624725"/>
              <a:ext cx="367408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sz="1400" dirty="0"/>
                <a:t>10</a:t>
              </a:r>
            </a:p>
          </p:txBody>
        </p:sp>
        <p:sp>
          <p:nvSpPr>
            <p:cNvPr id="41" name="Rectangle 40"/>
            <p:cNvSpPr/>
            <p:nvPr/>
          </p:nvSpPr>
          <p:spPr>
            <a:xfrm>
              <a:off x="2368046" y="2904179"/>
              <a:ext cx="276038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sz="1400" dirty="0"/>
                <a:t>4</a:t>
              </a:r>
            </a:p>
          </p:txBody>
        </p:sp>
        <p:sp>
          <p:nvSpPr>
            <p:cNvPr id="42" name="Rectangle 41"/>
            <p:cNvSpPr/>
            <p:nvPr/>
          </p:nvSpPr>
          <p:spPr>
            <a:xfrm>
              <a:off x="3641274" y="2880536"/>
              <a:ext cx="276038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sz="1400" dirty="0"/>
                <a:t>5</a:t>
              </a:r>
            </a:p>
          </p:txBody>
        </p:sp>
      </p:grpSp>
      <p:grpSp>
        <p:nvGrpSpPr>
          <p:cNvPr id="45" name="Group 44"/>
          <p:cNvGrpSpPr/>
          <p:nvPr/>
        </p:nvGrpSpPr>
        <p:grpSpPr>
          <a:xfrm>
            <a:off x="5249064" y="184762"/>
            <a:ext cx="4436722" cy="3023970"/>
            <a:chOff x="187778" y="187986"/>
            <a:chExt cx="4436722" cy="3023970"/>
          </a:xfrm>
        </p:grpSpPr>
        <p:grpSp>
          <p:nvGrpSpPr>
            <p:cNvPr id="46" name="Group 45"/>
            <p:cNvGrpSpPr/>
            <p:nvPr/>
          </p:nvGrpSpPr>
          <p:grpSpPr>
            <a:xfrm>
              <a:off x="187778" y="195496"/>
              <a:ext cx="4107635" cy="773585"/>
              <a:chOff x="264287" y="353833"/>
              <a:chExt cx="4107635" cy="773585"/>
            </a:xfrm>
          </p:grpSpPr>
          <p:sp>
            <p:nvSpPr>
              <p:cNvPr id="70" name="TextBox 69"/>
              <p:cNvSpPr txBox="1"/>
              <p:nvPr/>
            </p:nvSpPr>
            <p:spPr>
              <a:xfrm>
                <a:off x="264287" y="353833"/>
                <a:ext cx="4107635" cy="600164"/>
              </a:xfrm>
              <a:prstGeom prst="rect">
                <a:avLst/>
              </a:prstGeom>
              <a:noFill/>
              <a:ln w="28575"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GB" sz="1050" b="1" u="sng" dirty="0">
                    <a:latin typeface="SassoonPrimaryInfant" pitchFamily="2" charset="0"/>
                  </a:rPr>
                  <a:t>Multiple</a:t>
                </a:r>
                <a:r>
                  <a:rPr lang="en-GB" sz="1050" b="1" dirty="0">
                    <a:latin typeface="SassoonPrimaryInfant" pitchFamily="2" charset="0"/>
                  </a:rPr>
                  <a:t> - A number that is the product of two other numbers</a:t>
                </a:r>
              </a:p>
              <a:p>
                <a:endParaRPr lang="en-GB" sz="1050" b="1" dirty="0">
                  <a:latin typeface="SassoonPrimaryInfant" pitchFamily="2" charset="0"/>
                </a:endParaRPr>
              </a:p>
              <a:p>
                <a:endParaRPr lang="en-GB" sz="1200" b="1" dirty="0">
                  <a:latin typeface="SassoonPrimaryInfant" pitchFamily="2" charset="0"/>
                </a:endParaRPr>
              </a:p>
            </p:txBody>
          </p:sp>
          <p:sp>
            <p:nvSpPr>
              <p:cNvPr id="71" name="Rectangle 70"/>
              <p:cNvSpPr/>
              <p:nvPr/>
            </p:nvSpPr>
            <p:spPr>
              <a:xfrm>
                <a:off x="402561" y="628656"/>
                <a:ext cx="1221809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GB" b="1" dirty="0">
                    <a:latin typeface="SassoonPrimaryInfant" pitchFamily="2" charset="0"/>
                  </a:rPr>
                  <a:t>4 x 5 = </a:t>
                </a:r>
                <a:r>
                  <a:rPr lang="en-GB" b="1" dirty="0">
                    <a:solidFill>
                      <a:srgbClr val="00B050"/>
                    </a:solidFill>
                    <a:latin typeface="SassoonPrimaryInfant" pitchFamily="2" charset="0"/>
                  </a:rPr>
                  <a:t>20</a:t>
                </a:r>
              </a:p>
            </p:txBody>
          </p:sp>
          <p:sp>
            <p:nvSpPr>
              <p:cNvPr id="72" name="Rectangle 71"/>
              <p:cNvSpPr/>
              <p:nvPr/>
            </p:nvSpPr>
            <p:spPr>
              <a:xfrm>
                <a:off x="1607476" y="604198"/>
                <a:ext cx="2626176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GB" sz="1400" dirty="0">
                    <a:latin typeface="SassoonPrimaryInfant" pitchFamily="2" charset="0"/>
                  </a:rPr>
                  <a:t>20 is a multiple of both 4 and 5</a:t>
                </a:r>
              </a:p>
              <a:p>
                <a:pPr algn="ctr"/>
                <a:r>
                  <a:rPr lang="en-GB" sz="1400" b="1" dirty="0">
                    <a:solidFill>
                      <a:srgbClr val="00B050"/>
                    </a:solidFill>
                    <a:latin typeface="SassoonPrimaryInfant" pitchFamily="2" charset="0"/>
                  </a:rPr>
                  <a:t>It is in their times tables.</a:t>
                </a:r>
              </a:p>
            </p:txBody>
          </p:sp>
        </p:grpSp>
        <p:grpSp>
          <p:nvGrpSpPr>
            <p:cNvPr id="47" name="Group 46"/>
            <p:cNvGrpSpPr/>
            <p:nvPr/>
          </p:nvGrpSpPr>
          <p:grpSpPr>
            <a:xfrm>
              <a:off x="187778" y="1552816"/>
              <a:ext cx="4107635" cy="979492"/>
              <a:chOff x="187778" y="1552816"/>
              <a:chExt cx="4107635" cy="979492"/>
            </a:xfrm>
          </p:grpSpPr>
          <p:sp>
            <p:nvSpPr>
              <p:cNvPr id="67" name="TextBox 66"/>
              <p:cNvSpPr txBox="1"/>
              <p:nvPr/>
            </p:nvSpPr>
            <p:spPr>
              <a:xfrm>
                <a:off x="187778" y="1552816"/>
                <a:ext cx="4107635" cy="415498"/>
              </a:xfrm>
              <a:prstGeom prst="rect">
                <a:avLst/>
              </a:prstGeom>
              <a:noFill/>
              <a:ln w="28575"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GB" sz="1050" b="1" u="sng" dirty="0">
                    <a:latin typeface="SassoonPrimaryInfant" pitchFamily="2" charset="0"/>
                  </a:rPr>
                  <a:t>Factors</a:t>
                </a:r>
                <a:r>
                  <a:rPr lang="en-GB" sz="1050" b="1" dirty="0">
                    <a:latin typeface="SassoonPrimaryInfant" pitchFamily="2" charset="0"/>
                  </a:rPr>
                  <a:t> - Numbers that can be divided into another number       	   equally</a:t>
                </a:r>
              </a:p>
            </p:txBody>
          </p:sp>
          <p:sp>
            <p:nvSpPr>
              <p:cNvPr id="68" name="Rectangle 67"/>
              <p:cNvSpPr/>
              <p:nvPr/>
            </p:nvSpPr>
            <p:spPr>
              <a:xfrm>
                <a:off x="257489" y="1885977"/>
                <a:ext cx="1233030" cy="6463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GB" b="1" dirty="0">
                    <a:latin typeface="SassoonPrimaryInfant" pitchFamily="2" charset="0"/>
                  </a:rPr>
                  <a:t>20 ÷ 4 = </a:t>
                </a:r>
                <a:r>
                  <a:rPr lang="en-GB" b="1" dirty="0">
                    <a:solidFill>
                      <a:srgbClr val="00B0F0"/>
                    </a:solidFill>
                    <a:latin typeface="SassoonPrimaryInfant" pitchFamily="2" charset="0"/>
                  </a:rPr>
                  <a:t>5</a:t>
                </a:r>
              </a:p>
              <a:p>
                <a:r>
                  <a:rPr lang="en-GB" b="1" dirty="0">
                    <a:latin typeface="SassoonPrimaryInfant" pitchFamily="2" charset="0"/>
                  </a:rPr>
                  <a:t>20 ÷ 5 = </a:t>
                </a:r>
                <a:r>
                  <a:rPr lang="en-GB" b="1" dirty="0">
                    <a:solidFill>
                      <a:srgbClr val="00B0F0"/>
                    </a:solidFill>
                    <a:latin typeface="SassoonPrimaryInfant" pitchFamily="2" charset="0"/>
                  </a:rPr>
                  <a:t>4</a:t>
                </a:r>
              </a:p>
            </p:txBody>
          </p:sp>
          <p:sp>
            <p:nvSpPr>
              <p:cNvPr id="69" name="Rectangle 68"/>
              <p:cNvSpPr/>
              <p:nvPr/>
            </p:nvSpPr>
            <p:spPr>
              <a:xfrm>
                <a:off x="1669237" y="1855471"/>
                <a:ext cx="2626176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GB" sz="1400" dirty="0">
                    <a:latin typeface="SassoonPrimaryInfant" pitchFamily="2" charset="0"/>
                  </a:rPr>
                  <a:t>4 and 5 are factors of 20</a:t>
                </a:r>
              </a:p>
              <a:p>
                <a:pPr algn="ctr"/>
                <a:r>
                  <a:rPr lang="en-GB" sz="1400" b="1" dirty="0">
                    <a:solidFill>
                      <a:srgbClr val="00B0F0"/>
                    </a:solidFill>
                    <a:latin typeface="SassoonPrimaryInfant" pitchFamily="2" charset="0"/>
                  </a:rPr>
                  <a:t>20 can be divided by 5 and 4</a:t>
                </a:r>
              </a:p>
            </p:txBody>
          </p:sp>
        </p:grpSp>
        <p:sp>
          <p:nvSpPr>
            <p:cNvPr id="48" name="Rectangle 47"/>
            <p:cNvSpPr/>
            <p:nvPr/>
          </p:nvSpPr>
          <p:spPr>
            <a:xfrm>
              <a:off x="187779" y="187986"/>
              <a:ext cx="4436721" cy="138490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9" name="Rectangle 48"/>
            <p:cNvSpPr/>
            <p:nvPr/>
          </p:nvSpPr>
          <p:spPr>
            <a:xfrm rot="5400000">
              <a:off x="2951199" y="1532205"/>
              <a:ext cx="3017518" cy="329085"/>
            </a:xfrm>
            <a:prstGeom prst="rect">
              <a:avLst/>
            </a:prstGeom>
            <a:solidFill>
              <a:srgbClr val="99FF6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>
                  <a:solidFill>
                    <a:schemeClr val="tx1"/>
                  </a:solidFill>
                  <a:latin typeface="SassoonPrimaryInfant" pitchFamily="2" charset="0"/>
                </a:rPr>
                <a:t>Multiples and Factors</a:t>
              </a:r>
            </a:p>
          </p:txBody>
        </p:sp>
        <p:sp>
          <p:nvSpPr>
            <p:cNvPr id="51" name="Rectangle 50"/>
            <p:cNvSpPr/>
            <p:nvPr/>
          </p:nvSpPr>
          <p:spPr>
            <a:xfrm>
              <a:off x="278877" y="961448"/>
              <a:ext cx="3878266" cy="523220"/>
            </a:xfrm>
            <a:prstGeom prst="rect">
              <a:avLst/>
            </a:prstGeom>
            <a:solidFill>
              <a:srgbClr val="FFFF00"/>
            </a:solidFill>
          </p:spPr>
          <p:txBody>
            <a:bodyPr wrap="square">
              <a:spAutoFit/>
            </a:bodyPr>
            <a:lstStyle/>
            <a:p>
              <a:pPr algn="ctr"/>
              <a:r>
                <a:rPr lang="en-GB" sz="1400" dirty="0">
                  <a:latin typeface="SassoonPrimaryInfant" pitchFamily="2" charset="0"/>
                </a:rPr>
                <a:t>Write the times tables out – multiples of 4 </a:t>
              </a:r>
            </a:p>
            <a:p>
              <a:pPr algn="ctr"/>
              <a:r>
                <a:rPr lang="en-GB" sz="1400" dirty="0">
                  <a:latin typeface="SassoonPrimaryInfant" pitchFamily="2" charset="0"/>
                </a:rPr>
                <a:t>4, 8, 12, 16, 20, 24, 28, 32, 36, 40, 44, 48, 52…..</a:t>
              </a:r>
            </a:p>
          </p:txBody>
        </p:sp>
        <p:sp>
          <p:nvSpPr>
            <p:cNvPr id="52" name="Rectangle 51"/>
            <p:cNvSpPr/>
            <p:nvPr/>
          </p:nvSpPr>
          <p:spPr>
            <a:xfrm>
              <a:off x="348013" y="2642275"/>
              <a:ext cx="1850657" cy="523220"/>
            </a:xfrm>
            <a:prstGeom prst="rect">
              <a:avLst/>
            </a:prstGeom>
            <a:solidFill>
              <a:srgbClr val="FFFF00"/>
            </a:solidFill>
          </p:spPr>
          <p:txBody>
            <a:bodyPr wrap="square">
              <a:spAutoFit/>
            </a:bodyPr>
            <a:lstStyle/>
            <a:p>
              <a:pPr algn="ctr"/>
              <a:r>
                <a:rPr lang="en-GB" sz="1400" dirty="0">
                  <a:latin typeface="SassoonPrimaryInfant" pitchFamily="2" charset="0"/>
                </a:rPr>
                <a:t>Use factor bugs to help</a:t>
              </a:r>
            </a:p>
          </p:txBody>
        </p:sp>
        <p:sp>
          <p:nvSpPr>
            <p:cNvPr id="53" name="Rectangle 52"/>
            <p:cNvSpPr/>
            <p:nvPr/>
          </p:nvSpPr>
          <p:spPr>
            <a:xfrm>
              <a:off x="2185419" y="2424730"/>
              <a:ext cx="1850657" cy="738664"/>
            </a:xfrm>
            <a:prstGeom prst="rect">
              <a:avLst/>
            </a:prstGeom>
            <a:solidFill>
              <a:srgbClr val="FFFF00"/>
            </a:solidFill>
          </p:spPr>
          <p:txBody>
            <a:bodyPr wrap="square">
              <a:spAutoFit/>
            </a:bodyPr>
            <a:lstStyle/>
            <a:p>
              <a:pPr algn="ctr"/>
              <a:endParaRPr lang="en-GB" sz="1400" dirty="0">
                <a:latin typeface="SassoonPrimaryInfant" pitchFamily="2" charset="0"/>
              </a:endParaRPr>
            </a:p>
            <a:p>
              <a:pPr algn="ctr"/>
              <a:endParaRPr lang="en-GB" sz="1400" dirty="0">
                <a:latin typeface="SassoonPrimaryInfant" pitchFamily="2" charset="0"/>
              </a:endParaRPr>
            </a:p>
            <a:p>
              <a:pPr algn="ctr"/>
              <a:endParaRPr lang="en-GB" sz="1400" dirty="0">
                <a:latin typeface="SassoonPrimaryInfant" pitchFamily="2" charset="0"/>
              </a:endParaRPr>
            </a:p>
          </p:txBody>
        </p:sp>
        <p:sp>
          <p:nvSpPr>
            <p:cNvPr id="54" name="Oval 53"/>
            <p:cNvSpPr/>
            <p:nvPr/>
          </p:nvSpPr>
          <p:spPr>
            <a:xfrm>
              <a:off x="2801199" y="2560915"/>
              <a:ext cx="708917" cy="491501"/>
            </a:xfrm>
            <a:prstGeom prst="ellipse">
              <a:avLst/>
            </a:prstGeom>
            <a:solidFill>
              <a:srgbClr val="00B0F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>
                  <a:solidFill>
                    <a:schemeClr val="tx1"/>
                  </a:solidFill>
                </a:rPr>
                <a:t>20</a:t>
              </a:r>
            </a:p>
          </p:txBody>
        </p:sp>
        <p:cxnSp>
          <p:nvCxnSpPr>
            <p:cNvPr id="55" name="Straight Connector 54"/>
            <p:cNvCxnSpPr>
              <a:stCxn id="54" idx="7"/>
            </p:cNvCxnSpPr>
            <p:nvPr/>
          </p:nvCxnSpPr>
          <p:spPr>
            <a:xfrm flipV="1">
              <a:off x="3406298" y="2546348"/>
              <a:ext cx="264553" cy="8654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>
              <a:stCxn id="54" idx="6"/>
            </p:cNvCxnSpPr>
            <p:nvPr/>
          </p:nvCxnSpPr>
          <p:spPr>
            <a:xfrm flipV="1">
              <a:off x="3510116" y="2788696"/>
              <a:ext cx="259339" cy="1797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>
              <a:stCxn id="54" idx="5"/>
            </p:cNvCxnSpPr>
            <p:nvPr/>
          </p:nvCxnSpPr>
          <p:spPr>
            <a:xfrm>
              <a:off x="3406298" y="2980437"/>
              <a:ext cx="233487" cy="35864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>
              <a:off x="2554786" y="2806665"/>
              <a:ext cx="240329" cy="835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>
              <a:endCxn id="54" idx="3"/>
            </p:cNvCxnSpPr>
            <p:nvPr/>
          </p:nvCxnSpPr>
          <p:spPr>
            <a:xfrm flipV="1">
              <a:off x="2640464" y="2980437"/>
              <a:ext cx="264553" cy="61294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>
              <a:endCxn id="54" idx="1"/>
            </p:cNvCxnSpPr>
            <p:nvPr/>
          </p:nvCxnSpPr>
          <p:spPr>
            <a:xfrm>
              <a:off x="2699951" y="2589621"/>
              <a:ext cx="205066" cy="43273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1" name="Rectangle 60"/>
            <p:cNvSpPr/>
            <p:nvPr/>
          </p:nvSpPr>
          <p:spPr>
            <a:xfrm>
              <a:off x="2456025" y="2414274"/>
              <a:ext cx="276038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sz="1400" dirty="0"/>
                <a:t>1</a:t>
              </a:r>
            </a:p>
          </p:txBody>
        </p:sp>
        <p:sp>
          <p:nvSpPr>
            <p:cNvPr id="62" name="Rectangle 61"/>
            <p:cNvSpPr/>
            <p:nvPr/>
          </p:nvSpPr>
          <p:spPr>
            <a:xfrm>
              <a:off x="3625419" y="2378691"/>
              <a:ext cx="367408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sz="1400" dirty="0"/>
                <a:t>20</a:t>
              </a:r>
            </a:p>
          </p:txBody>
        </p:sp>
        <p:sp>
          <p:nvSpPr>
            <p:cNvPr id="63" name="Rectangle 62"/>
            <p:cNvSpPr/>
            <p:nvPr/>
          </p:nvSpPr>
          <p:spPr>
            <a:xfrm>
              <a:off x="2331624" y="2638072"/>
              <a:ext cx="276038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sz="1400" dirty="0"/>
                <a:t>2</a:t>
              </a:r>
            </a:p>
          </p:txBody>
        </p:sp>
        <p:sp>
          <p:nvSpPr>
            <p:cNvPr id="64" name="Rectangle 63"/>
            <p:cNvSpPr/>
            <p:nvPr/>
          </p:nvSpPr>
          <p:spPr>
            <a:xfrm>
              <a:off x="3697569" y="2624725"/>
              <a:ext cx="367408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sz="1400" dirty="0"/>
                <a:t>10</a:t>
              </a:r>
            </a:p>
          </p:txBody>
        </p:sp>
        <p:sp>
          <p:nvSpPr>
            <p:cNvPr id="65" name="Rectangle 64"/>
            <p:cNvSpPr/>
            <p:nvPr/>
          </p:nvSpPr>
          <p:spPr>
            <a:xfrm>
              <a:off x="2368046" y="2904179"/>
              <a:ext cx="276038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sz="1400" dirty="0"/>
                <a:t>4</a:t>
              </a:r>
            </a:p>
          </p:txBody>
        </p:sp>
        <p:sp>
          <p:nvSpPr>
            <p:cNvPr id="66" name="Rectangle 65"/>
            <p:cNvSpPr/>
            <p:nvPr/>
          </p:nvSpPr>
          <p:spPr>
            <a:xfrm>
              <a:off x="3641274" y="2880536"/>
              <a:ext cx="276038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sz="1400" dirty="0"/>
                <a:t>5</a:t>
              </a:r>
            </a:p>
          </p:txBody>
        </p:sp>
      </p:grpSp>
      <p:grpSp>
        <p:nvGrpSpPr>
          <p:cNvPr id="73" name="Group 72"/>
          <p:cNvGrpSpPr/>
          <p:nvPr/>
        </p:nvGrpSpPr>
        <p:grpSpPr>
          <a:xfrm>
            <a:off x="5249064" y="3583398"/>
            <a:ext cx="4436722" cy="3023970"/>
            <a:chOff x="187778" y="187986"/>
            <a:chExt cx="4436722" cy="3023970"/>
          </a:xfrm>
        </p:grpSpPr>
        <p:grpSp>
          <p:nvGrpSpPr>
            <p:cNvPr id="74" name="Group 73"/>
            <p:cNvGrpSpPr/>
            <p:nvPr/>
          </p:nvGrpSpPr>
          <p:grpSpPr>
            <a:xfrm>
              <a:off x="187778" y="195496"/>
              <a:ext cx="4107635" cy="773585"/>
              <a:chOff x="264287" y="353833"/>
              <a:chExt cx="4107635" cy="773585"/>
            </a:xfrm>
          </p:grpSpPr>
          <p:sp>
            <p:nvSpPr>
              <p:cNvPr id="97" name="TextBox 96"/>
              <p:cNvSpPr txBox="1"/>
              <p:nvPr/>
            </p:nvSpPr>
            <p:spPr>
              <a:xfrm>
                <a:off x="264287" y="353833"/>
                <a:ext cx="4107635" cy="600164"/>
              </a:xfrm>
              <a:prstGeom prst="rect">
                <a:avLst/>
              </a:prstGeom>
              <a:noFill/>
              <a:ln w="28575"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GB" sz="1050" b="1" u="sng" dirty="0">
                    <a:latin typeface="SassoonPrimaryInfant" pitchFamily="2" charset="0"/>
                  </a:rPr>
                  <a:t>Multiple</a:t>
                </a:r>
                <a:r>
                  <a:rPr lang="en-GB" sz="1050" b="1" dirty="0">
                    <a:latin typeface="SassoonPrimaryInfant" pitchFamily="2" charset="0"/>
                  </a:rPr>
                  <a:t> - A number that is the product of two other numbers</a:t>
                </a:r>
              </a:p>
              <a:p>
                <a:endParaRPr lang="en-GB" sz="1050" b="1" dirty="0">
                  <a:latin typeface="SassoonPrimaryInfant" pitchFamily="2" charset="0"/>
                </a:endParaRPr>
              </a:p>
              <a:p>
                <a:endParaRPr lang="en-GB" sz="1200" b="1" dirty="0">
                  <a:latin typeface="SassoonPrimaryInfant" pitchFamily="2" charset="0"/>
                </a:endParaRPr>
              </a:p>
            </p:txBody>
          </p:sp>
          <p:sp>
            <p:nvSpPr>
              <p:cNvPr id="98" name="Rectangle 97"/>
              <p:cNvSpPr/>
              <p:nvPr/>
            </p:nvSpPr>
            <p:spPr>
              <a:xfrm>
                <a:off x="402561" y="628656"/>
                <a:ext cx="1221809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GB" b="1" dirty="0">
                    <a:latin typeface="SassoonPrimaryInfant" pitchFamily="2" charset="0"/>
                  </a:rPr>
                  <a:t>4 x 5 = </a:t>
                </a:r>
                <a:r>
                  <a:rPr lang="en-GB" b="1" dirty="0">
                    <a:solidFill>
                      <a:srgbClr val="00B050"/>
                    </a:solidFill>
                    <a:latin typeface="SassoonPrimaryInfant" pitchFamily="2" charset="0"/>
                  </a:rPr>
                  <a:t>20</a:t>
                </a:r>
              </a:p>
            </p:txBody>
          </p:sp>
          <p:sp>
            <p:nvSpPr>
              <p:cNvPr id="99" name="Rectangle 98"/>
              <p:cNvSpPr/>
              <p:nvPr/>
            </p:nvSpPr>
            <p:spPr>
              <a:xfrm>
                <a:off x="1607476" y="604198"/>
                <a:ext cx="2626176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GB" sz="1400" dirty="0">
                    <a:latin typeface="SassoonPrimaryInfant" pitchFamily="2" charset="0"/>
                  </a:rPr>
                  <a:t>20 is a multiple of both 4 and 5</a:t>
                </a:r>
              </a:p>
              <a:p>
                <a:pPr algn="ctr"/>
                <a:r>
                  <a:rPr lang="en-GB" sz="1400" b="1" dirty="0">
                    <a:solidFill>
                      <a:srgbClr val="00B050"/>
                    </a:solidFill>
                    <a:latin typeface="SassoonPrimaryInfant" pitchFamily="2" charset="0"/>
                  </a:rPr>
                  <a:t>It is in their times tables.</a:t>
                </a:r>
              </a:p>
            </p:txBody>
          </p:sp>
        </p:grpSp>
        <p:grpSp>
          <p:nvGrpSpPr>
            <p:cNvPr id="75" name="Group 74"/>
            <p:cNvGrpSpPr/>
            <p:nvPr/>
          </p:nvGrpSpPr>
          <p:grpSpPr>
            <a:xfrm>
              <a:off x="187778" y="1552816"/>
              <a:ext cx="4107635" cy="979492"/>
              <a:chOff x="187778" y="1552816"/>
              <a:chExt cx="4107635" cy="979492"/>
            </a:xfrm>
          </p:grpSpPr>
          <p:sp>
            <p:nvSpPr>
              <p:cNvPr id="94" name="TextBox 93"/>
              <p:cNvSpPr txBox="1"/>
              <p:nvPr/>
            </p:nvSpPr>
            <p:spPr>
              <a:xfrm>
                <a:off x="187778" y="1552816"/>
                <a:ext cx="4107635" cy="415498"/>
              </a:xfrm>
              <a:prstGeom prst="rect">
                <a:avLst/>
              </a:prstGeom>
              <a:noFill/>
              <a:ln w="28575"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GB" sz="1050" b="1" u="sng" dirty="0">
                    <a:latin typeface="SassoonPrimaryInfant" pitchFamily="2" charset="0"/>
                  </a:rPr>
                  <a:t>Factors</a:t>
                </a:r>
                <a:r>
                  <a:rPr lang="en-GB" sz="1050" b="1" dirty="0">
                    <a:latin typeface="SassoonPrimaryInfant" pitchFamily="2" charset="0"/>
                  </a:rPr>
                  <a:t> - Numbers that can be divided into another number       	   equally</a:t>
                </a:r>
              </a:p>
            </p:txBody>
          </p:sp>
          <p:sp>
            <p:nvSpPr>
              <p:cNvPr id="95" name="Rectangle 94"/>
              <p:cNvSpPr/>
              <p:nvPr/>
            </p:nvSpPr>
            <p:spPr>
              <a:xfrm>
                <a:off x="257489" y="1885977"/>
                <a:ext cx="1233030" cy="6463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GB" b="1" dirty="0">
                    <a:latin typeface="SassoonPrimaryInfant" pitchFamily="2" charset="0"/>
                  </a:rPr>
                  <a:t>20 ÷ 4 = </a:t>
                </a:r>
                <a:r>
                  <a:rPr lang="en-GB" b="1" dirty="0">
                    <a:solidFill>
                      <a:srgbClr val="00B0F0"/>
                    </a:solidFill>
                    <a:latin typeface="SassoonPrimaryInfant" pitchFamily="2" charset="0"/>
                  </a:rPr>
                  <a:t>5</a:t>
                </a:r>
              </a:p>
              <a:p>
                <a:r>
                  <a:rPr lang="en-GB" b="1" dirty="0">
                    <a:latin typeface="SassoonPrimaryInfant" pitchFamily="2" charset="0"/>
                  </a:rPr>
                  <a:t>20 ÷ 5 = </a:t>
                </a:r>
                <a:r>
                  <a:rPr lang="en-GB" b="1" dirty="0">
                    <a:solidFill>
                      <a:srgbClr val="00B0F0"/>
                    </a:solidFill>
                    <a:latin typeface="SassoonPrimaryInfant" pitchFamily="2" charset="0"/>
                  </a:rPr>
                  <a:t>4</a:t>
                </a:r>
              </a:p>
            </p:txBody>
          </p:sp>
          <p:sp>
            <p:nvSpPr>
              <p:cNvPr id="96" name="Rectangle 95"/>
              <p:cNvSpPr/>
              <p:nvPr/>
            </p:nvSpPr>
            <p:spPr>
              <a:xfrm>
                <a:off x="1669237" y="1855471"/>
                <a:ext cx="2626176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GB" sz="1400" dirty="0">
                    <a:latin typeface="SassoonPrimaryInfant" pitchFamily="2" charset="0"/>
                  </a:rPr>
                  <a:t>4 and 5 are factors of 20</a:t>
                </a:r>
              </a:p>
              <a:p>
                <a:pPr algn="ctr"/>
                <a:r>
                  <a:rPr lang="en-GB" sz="1400" b="1" dirty="0">
                    <a:solidFill>
                      <a:srgbClr val="00B0F0"/>
                    </a:solidFill>
                    <a:latin typeface="SassoonPrimaryInfant" pitchFamily="2" charset="0"/>
                  </a:rPr>
                  <a:t>20 can be divided by 5 and 4</a:t>
                </a:r>
              </a:p>
            </p:txBody>
          </p:sp>
        </p:grpSp>
        <p:sp>
          <p:nvSpPr>
            <p:cNvPr id="76" name="Rectangle 75"/>
            <p:cNvSpPr/>
            <p:nvPr/>
          </p:nvSpPr>
          <p:spPr>
            <a:xfrm>
              <a:off x="187779" y="187986"/>
              <a:ext cx="4436721" cy="138490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7" name="Rectangle 76"/>
            <p:cNvSpPr/>
            <p:nvPr/>
          </p:nvSpPr>
          <p:spPr>
            <a:xfrm rot="5400000">
              <a:off x="2951199" y="1532205"/>
              <a:ext cx="3017518" cy="329085"/>
            </a:xfrm>
            <a:prstGeom prst="rect">
              <a:avLst/>
            </a:prstGeom>
            <a:solidFill>
              <a:srgbClr val="99FF6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>
                  <a:solidFill>
                    <a:schemeClr val="tx1"/>
                  </a:solidFill>
                  <a:latin typeface="SassoonPrimaryInfant" pitchFamily="2" charset="0"/>
                </a:rPr>
                <a:t>Multiples and Factors</a:t>
              </a:r>
            </a:p>
          </p:txBody>
        </p:sp>
        <p:sp>
          <p:nvSpPr>
            <p:cNvPr id="78" name="Rectangle 77"/>
            <p:cNvSpPr/>
            <p:nvPr/>
          </p:nvSpPr>
          <p:spPr>
            <a:xfrm>
              <a:off x="278877" y="961448"/>
              <a:ext cx="3878266" cy="523220"/>
            </a:xfrm>
            <a:prstGeom prst="rect">
              <a:avLst/>
            </a:prstGeom>
            <a:solidFill>
              <a:srgbClr val="FFFF00"/>
            </a:solidFill>
          </p:spPr>
          <p:txBody>
            <a:bodyPr wrap="square">
              <a:spAutoFit/>
            </a:bodyPr>
            <a:lstStyle/>
            <a:p>
              <a:pPr algn="ctr"/>
              <a:r>
                <a:rPr lang="en-GB" sz="1400" dirty="0">
                  <a:latin typeface="SassoonPrimaryInfant" pitchFamily="2" charset="0"/>
                </a:rPr>
                <a:t>Write the times tables out – multiples of 4 </a:t>
              </a:r>
            </a:p>
            <a:p>
              <a:pPr algn="ctr"/>
              <a:r>
                <a:rPr lang="en-GB" sz="1400" dirty="0">
                  <a:latin typeface="SassoonPrimaryInfant" pitchFamily="2" charset="0"/>
                </a:rPr>
                <a:t>4, 8, 12, 16, 20, 24, 28, 32, 36, 40, 44, 48, 52…..</a:t>
              </a:r>
            </a:p>
          </p:txBody>
        </p:sp>
        <p:sp>
          <p:nvSpPr>
            <p:cNvPr id="79" name="Rectangle 78"/>
            <p:cNvSpPr/>
            <p:nvPr/>
          </p:nvSpPr>
          <p:spPr>
            <a:xfrm>
              <a:off x="348013" y="2642275"/>
              <a:ext cx="1850657" cy="523220"/>
            </a:xfrm>
            <a:prstGeom prst="rect">
              <a:avLst/>
            </a:prstGeom>
            <a:solidFill>
              <a:srgbClr val="FFFF00"/>
            </a:solidFill>
          </p:spPr>
          <p:txBody>
            <a:bodyPr wrap="square">
              <a:spAutoFit/>
            </a:bodyPr>
            <a:lstStyle/>
            <a:p>
              <a:pPr algn="ctr"/>
              <a:r>
                <a:rPr lang="en-GB" sz="1400" dirty="0">
                  <a:latin typeface="SassoonPrimaryInfant" pitchFamily="2" charset="0"/>
                </a:rPr>
                <a:t>Use factor bugs to help</a:t>
              </a:r>
            </a:p>
          </p:txBody>
        </p:sp>
        <p:sp>
          <p:nvSpPr>
            <p:cNvPr id="80" name="Rectangle 79"/>
            <p:cNvSpPr/>
            <p:nvPr/>
          </p:nvSpPr>
          <p:spPr>
            <a:xfrm>
              <a:off x="2185419" y="2424730"/>
              <a:ext cx="1850657" cy="738664"/>
            </a:xfrm>
            <a:prstGeom prst="rect">
              <a:avLst/>
            </a:prstGeom>
            <a:solidFill>
              <a:srgbClr val="FFFF00"/>
            </a:solidFill>
          </p:spPr>
          <p:txBody>
            <a:bodyPr wrap="square">
              <a:spAutoFit/>
            </a:bodyPr>
            <a:lstStyle/>
            <a:p>
              <a:pPr algn="ctr"/>
              <a:endParaRPr lang="en-GB" sz="1400" dirty="0">
                <a:latin typeface="SassoonPrimaryInfant" pitchFamily="2" charset="0"/>
              </a:endParaRPr>
            </a:p>
            <a:p>
              <a:pPr algn="ctr"/>
              <a:endParaRPr lang="en-GB" sz="1400" dirty="0">
                <a:latin typeface="SassoonPrimaryInfant" pitchFamily="2" charset="0"/>
              </a:endParaRPr>
            </a:p>
            <a:p>
              <a:pPr algn="ctr"/>
              <a:endParaRPr lang="en-GB" sz="1400" dirty="0">
                <a:latin typeface="SassoonPrimaryInfant" pitchFamily="2" charset="0"/>
              </a:endParaRPr>
            </a:p>
          </p:txBody>
        </p:sp>
        <p:sp>
          <p:nvSpPr>
            <p:cNvPr id="81" name="Oval 80"/>
            <p:cNvSpPr/>
            <p:nvPr/>
          </p:nvSpPr>
          <p:spPr>
            <a:xfrm>
              <a:off x="2801199" y="2560915"/>
              <a:ext cx="708917" cy="491501"/>
            </a:xfrm>
            <a:prstGeom prst="ellipse">
              <a:avLst/>
            </a:prstGeom>
            <a:solidFill>
              <a:srgbClr val="00B0F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>
                  <a:solidFill>
                    <a:schemeClr val="tx1"/>
                  </a:solidFill>
                </a:rPr>
                <a:t>20</a:t>
              </a:r>
            </a:p>
          </p:txBody>
        </p:sp>
        <p:cxnSp>
          <p:nvCxnSpPr>
            <p:cNvPr id="82" name="Straight Connector 81"/>
            <p:cNvCxnSpPr>
              <a:stCxn id="81" idx="7"/>
            </p:cNvCxnSpPr>
            <p:nvPr/>
          </p:nvCxnSpPr>
          <p:spPr>
            <a:xfrm flipV="1">
              <a:off x="3406298" y="2546348"/>
              <a:ext cx="264553" cy="8654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>
              <a:stCxn id="81" idx="6"/>
            </p:cNvCxnSpPr>
            <p:nvPr/>
          </p:nvCxnSpPr>
          <p:spPr>
            <a:xfrm flipV="1">
              <a:off x="3510116" y="2788696"/>
              <a:ext cx="259339" cy="1797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>
              <a:stCxn id="81" idx="5"/>
            </p:cNvCxnSpPr>
            <p:nvPr/>
          </p:nvCxnSpPr>
          <p:spPr>
            <a:xfrm>
              <a:off x="3406298" y="2980437"/>
              <a:ext cx="233487" cy="35864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>
              <a:off x="2554786" y="2806665"/>
              <a:ext cx="240329" cy="835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>
              <a:endCxn id="81" idx="3"/>
            </p:cNvCxnSpPr>
            <p:nvPr/>
          </p:nvCxnSpPr>
          <p:spPr>
            <a:xfrm flipV="1">
              <a:off x="2640464" y="2980437"/>
              <a:ext cx="264553" cy="61294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>
              <a:endCxn id="81" idx="1"/>
            </p:cNvCxnSpPr>
            <p:nvPr/>
          </p:nvCxnSpPr>
          <p:spPr>
            <a:xfrm>
              <a:off x="2699951" y="2589621"/>
              <a:ext cx="205066" cy="43273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8" name="Rectangle 87"/>
            <p:cNvSpPr/>
            <p:nvPr/>
          </p:nvSpPr>
          <p:spPr>
            <a:xfrm>
              <a:off x="2456025" y="2414274"/>
              <a:ext cx="276038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sz="1400" dirty="0"/>
                <a:t>1</a:t>
              </a:r>
            </a:p>
          </p:txBody>
        </p:sp>
        <p:sp>
          <p:nvSpPr>
            <p:cNvPr id="89" name="Rectangle 88"/>
            <p:cNvSpPr/>
            <p:nvPr/>
          </p:nvSpPr>
          <p:spPr>
            <a:xfrm>
              <a:off x="3625419" y="2378691"/>
              <a:ext cx="367408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sz="1400" dirty="0"/>
                <a:t>20</a:t>
              </a:r>
            </a:p>
          </p:txBody>
        </p:sp>
        <p:sp>
          <p:nvSpPr>
            <p:cNvPr id="90" name="Rectangle 89"/>
            <p:cNvSpPr/>
            <p:nvPr/>
          </p:nvSpPr>
          <p:spPr>
            <a:xfrm>
              <a:off x="2331624" y="2638072"/>
              <a:ext cx="276038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sz="1400" dirty="0"/>
                <a:t>2</a:t>
              </a:r>
            </a:p>
          </p:txBody>
        </p:sp>
        <p:sp>
          <p:nvSpPr>
            <p:cNvPr id="91" name="Rectangle 90"/>
            <p:cNvSpPr/>
            <p:nvPr/>
          </p:nvSpPr>
          <p:spPr>
            <a:xfrm>
              <a:off x="3697569" y="2624725"/>
              <a:ext cx="367408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sz="1400" dirty="0"/>
                <a:t>10</a:t>
              </a:r>
            </a:p>
          </p:txBody>
        </p:sp>
        <p:sp>
          <p:nvSpPr>
            <p:cNvPr id="92" name="Rectangle 91"/>
            <p:cNvSpPr/>
            <p:nvPr/>
          </p:nvSpPr>
          <p:spPr>
            <a:xfrm>
              <a:off x="2368046" y="2904179"/>
              <a:ext cx="276038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sz="1400" dirty="0"/>
                <a:t>4</a:t>
              </a:r>
            </a:p>
          </p:txBody>
        </p:sp>
        <p:sp>
          <p:nvSpPr>
            <p:cNvPr id="93" name="Rectangle 92"/>
            <p:cNvSpPr/>
            <p:nvPr/>
          </p:nvSpPr>
          <p:spPr>
            <a:xfrm>
              <a:off x="3641274" y="2880536"/>
              <a:ext cx="276038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sz="1400" dirty="0"/>
                <a:t>5</a:t>
              </a:r>
            </a:p>
          </p:txBody>
        </p:sp>
      </p:grpSp>
      <p:grpSp>
        <p:nvGrpSpPr>
          <p:cNvPr id="100" name="Group 99"/>
          <p:cNvGrpSpPr/>
          <p:nvPr/>
        </p:nvGrpSpPr>
        <p:grpSpPr>
          <a:xfrm>
            <a:off x="181696" y="3582173"/>
            <a:ext cx="4436722" cy="3023970"/>
            <a:chOff x="187778" y="187986"/>
            <a:chExt cx="4436722" cy="3023970"/>
          </a:xfrm>
        </p:grpSpPr>
        <p:grpSp>
          <p:nvGrpSpPr>
            <p:cNvPr id="101" name="Group 100"/>
            <p:cNvGrpSpPr/>
            <p:nvPr/>
          </p:nvGrpSpPr>
          <p:grpSpPr>
            <a:xfrm>
              <a:off x="187778" y="195496"/>
              <a:ext cx="4107635" cy="773585"/>
              <a:chOff x="264287" y="353833"/>
              <a:chExt cx="4107635" cy="773585"/>
            </a:xfrm>
          </p:grpSpPr>
          <p:sp>
            <p:nvSpPr>
              <p:cNvPr id="124" name="TextBox 123"/>
              <p:cNvSpPr txBox="1"/>
              <p:nvPr/>
            </p:nvSpPr>
            <p:spPr>
              <a:xfrm>
                <a:off x="264287" y="353833"/>
                <a:ext cx="4107635" cy="600164"/>
              </a:xfrm>
              <a:prstGeom prst="rect">
                <a:avLst/>
              </a:prstGeom>
              <a:noFill/>
              <a:ln w="28575"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GB" sz="1050" b="1" u="sng" dirty="0">
                    <a:latin typeface="SassoonPrimaryInfant" pitchFamily="2" charset="0"/>
                  </a:rPr>
                  <a:t>Multiple</a:t>
                </a:r>
                <a:r>
                  <a:rPr lang="en-GB" sz="1050" b="1" dirty="0">
                    <a:latin typeface="SassoonPrimaryInfant" pitchFamily="2" charset="0"/>
                  </a:rPr>
                  <a:t> - A number that is the product of two other numbers</a:t>
                </a:r>
              </a:p>
              <a:p>
                <a:endParaRPr lang="en-GB" sz="1050" b="1" dirty="0">
                  <a:latin typeface="SassoonPrimaryInfant" pitchFamily="2" charset="0"/>
                </a:endParaRPr>
              </a:p>
              <a:p>
                <a:endParaRPr lang="en-GB" sz="1200" b="1" dirty="0">
                  <a:latin typeface="SassoonPrimaryInfant" pitchFamily="2" charset="0"/>
                </a:endParaRPr>
              </a:p>
            </p:txBody>
          </p:sp>
          <p:sp>
            <p:nvSpPr>
              <p:cNvPr id="125" name="Rectangle 124"/>
              <p:cNvSpPr/>
              <p:nvPr/>
            </p:nvSpPr>
            <p:spPr>
              <a:xfrm>
                <a:off x="402561" y="628656"/>
                <a:ext cx="1221809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GB" b="1" dirty="0">
                    <a:latin typeface="SassoonPrimaryInfant" pitchFamily="2" charset="0"/>
                  </a:rPr>
                  <a:t>4 x 5 = </a:t>
                </a:r>
                <a:r>
                  <a:rPr lang="en-GB" b="1" dirty="0">
                    <a:solidFill>
                      <a:srgbClr val="00B050"/>
                    </a:solidFill>
                    <a:latin typeface="SassoonPrimaryInfant" pitchFamily="2" charset="0"/>
                  </a:rPr>
                  <a:t>20</a:t>
                </a:r>
              </a:p>
            </p:txBody>
          </p:sp>
          <p:sp>
            <p:nvSpPr>
              <p:cNvPr id="126" name="Rectangle 125"/>
              <p:cNvSpPr/>
              <p:nvPr/>
            </p:nvSpPr>
            <p:spPr>
              <a:xfrm>
                <a:off x="1607476" y="604198"/>
                <a:ext cx="2626176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GB" sz="1400" dirty="0">
                    <a:latin typeface="SassoonPrimaryInfant" pitchFamily="2" charset="0"/>
                  </a:rPr>
                  <a:t>20 is a multiple of both 4 and 5</a:t>
                </a:r>
              </a:p>
              <a:p>
                <a:pPr algn="ctr"/>
                <a:r>
                  <a:rPr lang="en-GB" sz="1400" b="1" dirty="0">
                    <a:solidFill>
                      <a:srgbClr val="00B050"/>
                    </a:solidFill>
                    <a:latin typeface="SassoonPrimaryInfant" pitchFamily="2" charset="0"/>
                  </a:rPr>
                  <a:t>It is in their times tables.</a:t>
                </a:r>
              </a:p>
            </p:txBody>
          </p:sp>
        </p:grpSp>
        <p:grpSp>
          <p:nvGrpSpPr>
            <p:cNvPr id="102" name="Group 101"/>
            <p:cNvGrpSpPr/>
            <p:nvPr/>
          </p:nvGrpSpPr>
          <p:grpSpPr>
            <a:xfrm>
              <a:off x="187778" y="1552816"/>
              <a:ext cx="4107635" cy="979492"/>
              <a:chOff x="187778" y="1552816"/>
              <a:chExt cx="4107635" cy="979492"/>
            </a:xfrm>
          </p:grpSpPr>
          <p:sp>
            <p:nvSpPr>
              <p:cNvPr id="121" name="TextBox 120"/>
              <p:cNvSpPr txBox="1"/>
              <p:nvPr/>
            </p:nvSpPr>
            <p:spPr>
              <a:xfrm>
                <a:off x="187778" y="1552816"/>
                <a:ext cx="4107635" cy="415498"/>
              </a:xfrm>
              <a:prstGeom prst="rect">
                <a:avLst/>
              </a:prstGeom>
              <a:noFill/>
              <a:ln w="28575"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GB" sz="1050" b="1" u="sng" dirty="0">
                    <a:latin typeface="SassoonPrimaryInfant" pitchFamily="2" charset="0"/>
                  </a:rPr>
                  <a:t>Factors</a:t>
                </a:r>
                <a:r>
                  <a:rPr lang="en-GB" sz="1050" b="1" dirty="0">
                    <a:latin typeface="SassoonPrimaryInfant" pitchFamily="2" charset="0"/>
                  </a:rPr>
                  <a:t> - Numbers that can be divided into another number       	   equally</a:t>
                </a:r>
              </a:p>
            </p:txBody>
          </p:sp>
          <p:sp>
            <p:nvSpPr>
              <p:cNvPr id="122" name="Rectangle 121"/>
              <p:cNvSpPr/>
              <p:nvPr/>
            </p:nvSpPr>
            <p:spPr>
              <a:xfrm>
                <a:off x="257489" y="1885977"/>
                <a:ext cx="1233030" cy="6463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GB" b="1" dirty="0">
                    <a:latin typeface="SassoonPrimaryInfant" pitchFamily="2" charset="0"/>
                  </a:rPr>
                  <a:t>20 ÷ 4 = </a:t>
                </a:r>
                <a:r>
                  <a:rPr lang="en-GB" b="1" dirty="0">
                    <a:solidFill>
                      <a:srgbClr val="00B0F0"/>
                    </a:solidFill>
                    <a:latin typeface="SassoonPrimaryInfant" pitchFamily="2" charset="0"/>
                  </a:rPr>
                  <a:t>5</a:t>
                </a:r>
              </a:p>
              <a:p>
                <a:r>
                  <a:rPr lang="en-GB" b="1" dirty="0">
                    <a:latin typeface="SassoonPrimaryInfant" pitchFamily="2" charset="0"/>
                  </a:rPr>
                  <a:t>20 ÷ 5 = </a:t>
                </a:r>
                <a:r>
                  <a:rPr lang="en-GB" b="1" dirty="0">
                    <a:solidFill>
                      <a:srgbClr val="00B0F0"/>
                    </a:solidFill>
                    <a:latin typeface="SassoonPrimaryInfant" pitchFamily="2" charset="0"/>
                  </a:rPr>
                  <a:t>4</a:t>
                </a:r>
              </a:p>
            </p:txBody>
          </p:sp>
          <p:sp>
            <p:nvSpPr>
              <p:cNvPr id="123" name="Rectangle 122"/>
              <p:cNvSpPr/>
              <p:nvPr/>
            </p:nvSpPr>
            <p:spPr>
              <a:xfrm>
                <a:off x="1669237" y="1855471"/>
                <a:ext cx="2626176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GB" sz="1400" dirty="0">
                    <a:latin typeface="SassoonPrimaryInfant" pitchFamily="2" charset="0"/>
                  </a:rPr>
                  <a:t>4 and 5 are factors of 20</a:t>
                </a:r>
              </a:p>
              <a:p>
                <a:pPr algn="ctr"/>
                <a:r>
                  <a:rPr lang="en-GB" sz="1400" b="1" dirty="0">
                    <a:solidFill>
                      <a:srgbClr val="00B0F0"/>
                    </a:solidFill>
                    <a:latin typeface="SassoonPrimaryInfant" pitchFamily="2" charset="0"/>
                  </a:rPr>
                  <a:t>20 can be divided by 5 and 4</a:t>
                </a:r>
              </a:p>
            </p:txBody>
          </p:sp>
        </p:grpSp>
        <p:sp>
          <p:nvSpPr>
            <p:cNvPr id="103" name="Rectangle 102"/>
            <p:cNvSpPr/>
            <p:nvPr/>
          </p:nvSpPr>
          <p:spPr>
            <a:xfrm>
              <a:off x="187779" y="187986"/>
              <a:ext cx="4436721" cy="138490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4" name="Rectangle 103"/>
            <p:cNvSpPr/>
            <p:nvPr/>
          </p:nvSpPr>
          <p:spPr>
            <a:xfrm rot="5400000">
              <a:off x="2951199" y="1532205"/>
              <a:ext cx="3017518" cy="329085"/>
            </a:xfrm>
            <a:prstGeom prst="rect">
              <a:avLst/>
            </a:prstGeom>
            <a:solidFill>
              <a:srgbClr val="99FF6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>
                  <a:solidFill>
                    <a:schemeClr val="tx1"/>
                  </a:solidFill>
                  <a:latin typeface="SassoonPrimaryInfant" pitchFamily="2" charset="0"/>
                </a:rPr>
                <a:t>Multiples and Factors</a:t>
              </a:r>
            </a:p>
          </p:txBody>
        </p:sp>
        <p:sp>
          <p:nvSpPr>
            <p:cNvPr id="105" name="Rectangle 104"/>
            <p:cNvSpPr/>
            <p:nvPr/>
          </p:nvSpPr>
          <p:spPr>
            <a:xfrm>
              <a:off x="278877" y="961448"/>
              <a:ext cx="3878266" cy="523220"/>
            </a:xfrm>
            <a:prstGeom prst="rect">
              <a:avLst/>
            </a:prstGeom>
            <a:solidFill>
              <a:srgbClr val="FFFF00"/>
            </a:solidFill>
          </p:spPr>
          <p:txBody>
            <a:bodyPr wrap="square">
              <a:spAutoFit/>
            </a:bodyPr>
            <a:lstStyle/>
            <a:p>
              <a:pPr algn="ctr"/>
              <a:r>
                <a:rPr lang="en-GB" sz="1400" dirty="0">
                  <a:latin typeface="SassoonPrimaryInfant" pitchFamily="2" charset="0"/>
                </a:rPr>
                <a:t>Write the times tables out – multiples of 4 </a:t>
              </a:r>
            </a:p>
            <a:p>
              <a:pPr algn="ctr"/>
              <a:r>
                <a:rPr lang="en-GB" sz="1400" dirty="0">
                  <a:latin typeface="SassoonPrimaryInfant" pitchFamily="2" charset="0"/>
                </a:rPr>
                <a:t>4, 8, 12, 16, 20, 24, 28, 32, 36, 40, 44, 48, 52…..</a:t>
              </a:r>
            </a:p>
          </p:txBody>
        </p:sp>
        <p:sp>
          <p:nvSpPr>
            <p:cNvPr id="106" name="Rectangle 105"/>
            <p:cNvSpPr/>
            <p:nvPr/>
          </p:nvSpPr>
          <p:spPr>
            <a:xfrm>
              <a:off x="348013" y="2642275"/>
              <a:ext cx="1850657" cy="523220"/>
            </a:xfrm>
            <a:prstGeom prst="rect">
              <a:avLst/>
            </a:prstGeom>
            <a:solidFill>
              <a:srgbClr val="FFFF00"/>
            </a:solidFill>
          </p:spPr>
          <p:txBody>
            <a:bodyPr wrap="square">
              <a:spAutoFit/>
            </a:bodyPr>
            <a:lstStyle/>
            <a:p>
              <a:pPr algn="ctr"/>
              <a:r>
                <a:rPr lang="en-GB" sz="1400" dirty="0">
                  <a:latin typeface="SassoonPrimaryInfant" pitchFamily="2" charset="0"/>
                </a:rPr>
                <a:t>Use factor bugs to help</a:t>
              </a:r>
            </a:p>
          </p:txBody>
        </p:sp>
        <p:sp>
          <p:nvSpPr>
            <p:cNvPr id="107" name="Rectangle 106"/>
            <p:cNvSpPr/>
            <p:nvPr/>
          </p:nvSpPr>
          <p:spPr>
            <a:xfrm>
              <a:off x="2185419" y="2424730"/>
              <a:ext cx="1850657" cy="738664"/>
            </a:xfrm>
            <a:prstGeom prst="rect">
              <a:avLst/>
            </a:prstGeom>
            <a:solidFill>
              <a:srgbClr val="FFFF00"/>
            </a:solidFill>
          </p:spPr>
          <p:txBody>
            <a:bodyPr wrap="square">
              <a:spAutoFit/>
            </a:bodyPr>
            <a:lstStyle/>
            <a:p>
              <a:pPr algn="ctr"/>
              <a:endParaRPr lang="en-GB" sz="1400" dirty="0">
                <a:latin typeface="SassoonPrimaryInfant" pitchFamily="2" charset="0"/>
              </a:endParaRPr>
            </a:p>
            <a:p>
              <a:pPr algn="ctr"/>
              <a:endParaRPr lang="en-GB" sz="1400" dirty="0">
                <a:latin typeface="SassoonPrimaryInfant" pitchFamily="2" charset="0"/>
              </a:endParaRPr>
            </a:p>
            <a:p>
              <a:pPr algn="ctr"/>
              <a:endParaRPr lang="en-GB" sz="1400" dirty="0">
                <a:latin typeface="SassoonPrimaryInfant" pitchFamily="2" charset="0"/>
              </a:endParaRPr>
            </a:p>
          </p:txBody>
        </p:sp>
        <p:sp>
          <p:nvSpPr>
            <p:cNvPr id="108" name="Oval 107"/>
            <p:cNvSpPr/>
            <p:nvPr/>
          </p:nvSpPr>
          <p:spPr>
            <a:xfrm>
              <a:off x="2801199" y="2560915"/>
              <a:ext cx="708917" cy="491501"/>
            </a:xfrm>
            <a:prstGeom prst="ellipse">
              <a:avLst/>
            </a:prstGeom>
            <a:solidFill>
              <a:srgbClr val="00B0F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>
                  <a:solidFill>
                    <a:schemeClr val="tx1"/>
                  </a:solidFill>
                </a:rPr>
                <a:t>20</a:t>
              </a:r>
            </a:p>
          </p:txBody>
        </p:sp>
        <p:cxnSp>
          <p:nvCxnSpPr>
            <p:cNvPr id="109" name="Straight Connector 108"/>
            <p:cNvCxnSpPr>
              <a:stCxn id="108" idx="7"/>
            </p:cNvCxnSpPr>
            <p:nvPr/>
          </p:nvCxnSpPr>
          <p:spPr>
            <a:xfrm flipV="1">
              <a:off x="3406298" y="2546348"/>
              <a:ext cx="264553" cy="8654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Straight Connector 109"/>
            <p:cNvCxnSpPr>
              <a:stCxn id="108" idx="6"/>
            </p:cNvCxnSpPr>
            <p:nvPr/>
          </p:nvCxnSpPr>
          <p:spPr>
            <a:xfrm flipV="1">
              <a:off x="3510116" y="2788696"/>
              <a:ext cx="259339" cy="1797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" name="Straight Connector 110"/>
            <p:cNvCxnSpPr>
              <a:stCxn id="108" idx="5"/>
            </p:cNvCxnSpPr>
            <p:nvPr/>
          </p:nvCxnSpPr>
          <p:spPr>
            <a:xfrm>
              <a:off x="3406298" y="2980437"/>
              <a:ext cx="233487" cy="35864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" name="Straight Connector 111"/>
            <p:cNvCxnSpPr/>
            <p:nvPr/>
          </p:nvCxnSpPr>
          <p:spPr>
            <a:xfrm>
              <a:off x="2554786" y="2806665"/>
              <a:ext cx="240329" cy="835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3" name="Straight Connector 112"/>
            <p:cNvCxnSpPr>
              <a:endCxn id="108" idx="3"/>
            </p:cNvCxnSpPr>
            <p:nvPr/>
          </p:nvCxnSpPr>
          <p:spPr>
            <a:xfrm flipV="1">
              <a:off x="2640464" y="2980437"/>
              <a:ext cx="264553" cy="61294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4" name="Straight Connector 113"/>
            <p:cNvCxnSpPr>
              <a:endCxn id="108" idx="1"/>
            </p:cNvCxnSpPr>
            <p:nvPr/>
          </p:nvCxnSpPr>
          <p:spPr>
            <a:xfrm>
              <a:off x="2699951" y="2589621"/>
              <a:ext cx="205066" cy="43273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5" name="Rectangle 114"/>
            <p:cNvSpPr/>
            <p:nvPr/>
          </p:nvSpPr>
          <p:spPr>
            <a:xfrm>
              <a:off x="2456025" y="2414274"/>
              <a:ext cx="276038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sz="1400" dirty="0"/>
                <a:t>1</a:t>
              </a:r>
            </a:p>
          </p:txBody>
        </p:sp>
        <p:sp>
          <p:nvSpPr>
            <p:cNvPr id="116" name="Rectangle 115"/>
            <p:cNvSpPr/>
            <p:nvPr/>
          </p:nvSpPr>
          <p:spPr>
            <a:xfrm>
              <a:off x="3625419" y="2378691"/>
              <a:ext cx="367408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sz="1400" dirty="0"/>
                <a:t>20</a:t>
              </a:r>
            </a:p>
          </p:txBody>
        </p:sp>
        <p:sp>
          <p:nvSpPr>
            <p:cNvPr id="117" name="Rectangle 116"/>
            <p:cNvSpPr/>
            <p:nvPr/>
          </p:nvSpPr>
          <p:spPr>
            <a:xfrm>
              <a:off x="2331624" y="2638072"/>
              <a:ext cx="276038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sz="1400" dirty="0"/>
                <a:t>2</a:t>
              </a:r>
            </a:p>
          </p:txBody>
        </p:sp>
        <p:sp>
          <p:nvSpPr>
            <p:cNvPr id="118" name="Rectangle 117"/>
            <p:cNvSpPr/>
            <p:nvPr/>
          </p:nvSpPr>
          <p:spPr>
            <a:xfrm>
              <a:off x="3697569" y="2624725"/>
              <a:ext cx="367408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sz="1400" dirty="0"/>
                <a:t>10</a:t>
              </a:r>
            </a:p>
          </p:txBody>
        </p:sp>
        <p:sp>
          <p:nvSpPr>
            <p:cNvPr id="119" name="Rectangle 118"/>
            <p:cNvSpPr/>
            <p:nvPr/>
          </p:nvSpPr>
          <p:spPr>
            <a:xfrm>
              <a:off x="2368046" y="2904179"/>
              <a:ext cx="276038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sz="1400" dirty="0"/>
                <a:t>4</a:t>
              </a:r>
            </a:p>
          </p:txBody>
        </p:sp>
        <p:sp>
          <p:nvSpPr>
            <p:cNvPr id="120" name="Rectangle 119"/>
            <p:cNvSpPr/>
            <p:nvPr/>
          </p:nvSpPr>
          <p:spPr>
            <a:xfrm>
              <a:off x="3641274" y="2880536"/>
              <a:ext cx="276038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sz="1400" dirty="0"/>
                <a:t>5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74672569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18317" y="325046"/>
            <a:ext cx="4953000" cy="286232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dirty="0"/>
              <a:t>Scaling measurements</a:t>
            </a:r>
          </a:p>
          <a:p>
            <a:r>
              <a:rPr lang="en-GB" dirty="0"/>
              <a:t>Ordering fractions</a:t>
            </a:r>
          </a:p>
          <a:p>
            <a:r>
              <a:rPr lang="en-GB" dirty="0"/>
              <a:t>Area</a:t>
            </a:r>
          </a:p>
          <a:p>
            <a:r>
              <a:rPr lang="en-GB" dirty="0"/>
              <a:t>Roman Numerals</a:t>
            </a:r>
          </a:p>
          <a:p>
            <a:endParaRPr lang="en-GB" dirty="0"/>
          </a:p>
          <a:p>
            <a:r>
              <a:rPr lang="en-GB" dirty="0"/>
              <a:t>Adding decimals – place value</a:t>
            </a:r>
          </a:p>
          <a:p>
            <a:r>
              <a:rPr lang="en-GB" dirty="0"/>
              <a:t>Simplifying fractions and equivalent fractions</a:t>
            </a:r>
          </a:p>
          <a:p>
            <a:r>
              <a:rPr lang="en-GB" dirty="0"/>
              <a:t>Pie charts</a:t>
            </a:r>
          </a:p>
          <a:p>
            <a:r>
              <a:rPr lang="en-GB" dirty="0"/>
              <a:t>Bar graph</a:t>
            </a:r>
          </a:p>
          <a:p>
            <a:r>
              <a:rPr lang="en-GB" dirty="0"/>
              <a:t>Line graph</a:t>
            </a:r>
          </a:p>
        </p:txBody>
      </p:sp>
    </p:spTree>
    <p:extLst>
      <p:ext uri="{BB962C8B-B14F-4D97-AF65-F5344CB8AC3E}">
        <p14:creationId xmlns:p14="http://schemas.microsoft.com/office/powerpoint/2010/main" val="32814523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87780" y="187987"/>
            <a:ext cx="4436721" cy="301752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5120731"/>
              </p:ext>
            </p:extLst>
          </p:nvPr>
        </p:nvGraphicFramePr>
        <p:xfrm>
          <a:off x="187780" y="187987"/>
          <a:ext cx="3832917" cy="3017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77639">
                  <a:extLst>
                    <a:ext uri="{9D8B030D-6E8A-4147-A177-3AD203B41FA5}">
                      <a16:colId xmlns:a16="http://schemas.microsoft.com/office/drawing/2014/main" val="1118151316"/>
                    </a:ext>
                  </a:extLst>
                </a:gridCol>
                <a:gridCol w="1277639">
                  <a:extLst>
                    <a:ext uri="{9D8B030D-6E8A-4147-A177-3AD203B41FA5}">
                      <a16:colId xmlns:a16="http://schemas.microsoft.com/office/drawing/2014/main" val="2553337687"/>
                    </a:ext>
                  </a:extLst>
                </a:gridCol>
                <a:gridCol w="1277639">
                  <a:extLst>
                    <a:ext uri="{9D8B030D-6E8A-4147-A177-3AD203B41FA5}">
                      <a16:colId xmlns:a16="http://schemas.microsoft.com/office/drawing/2014/main" val="155804023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GB" sz="1050" b="0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1³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50" b="0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1 x 1 x 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50" b="0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85739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b="0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2³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50" b="0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2 x 2 x 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50" b="0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287595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b="0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3³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50" b="0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3 x 3 x 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50" b="0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27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023727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b="0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4³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50" b="0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4 x 4 x 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50" b="0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64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631860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b="0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5³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50" b="0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5 x 5 x 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50" b="0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125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106615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b="0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6³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50" b="0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6 x 6 x 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50" b="0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216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385088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b="0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7³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50" b="0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7 x 7 x 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50" b="0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343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962545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b="0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8³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50" b="0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8</a:t>
                      </a:r>
                      <a:r>
                        <a:rPr lang="en-GB" sz="1050" b="0" baseline="0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 x 8 x 8</a:t>
                      </a:r>
                      <a:endParaRPr lang="en-GB" sz="1050" b="0" dirty="0">
                        <a:solidFill>
                          <a:schemeClr val="tx1"/>
                        </a:solidFill>
                        <a:latin typeface="SassoonPrimaryInfant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50" b="0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512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7085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b="0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9³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50" b="0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9 x 9 x 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50" b="0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729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56984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b="0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10³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50" b="0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10 x 10 x 10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50" b="0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1,000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331886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b="0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11³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50" b="0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11 x 11 x 11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50" b="0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1,331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17787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b="0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12³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50" b="0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12 x 12 x 12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50" b="0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1,728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5790041"/>
                  </a:ext>
                </a:extLst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 rot="5400000">
            <a:off x="2951199" y="1532205"/>
            <a:ext cx="3017518" cy="329085"/>
          </a:xfrm>
          <a:prstGeom prst="rect">
            <a:avLst/>
          </a:prstGeom>
          <a:solidFill>
            <a:srgbClr val="FF66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latin typeface="SassoonPrimaryInfant" pitchFamily="2" charset="0"/>
              </a:rPr>
              <a:t>Cube Numbers</a:t>
            </a:r>
          </a:p>
        </p:txBody>
      </p:sp>
      <p:sp>
        <p:nvSpPr>
          <p:cNvPr id="14" name="Rectangle 13"/>
          <p:cNvSpPr/>
          <p:nvPr/>
        </p:nvSpPr>
        <p:spPr>
          <a:xfrm>
            <a:off x="5249065" y="187987"/>
            <a:ext cx="4436721" cy="301752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Rectangle 17"/>
          <p:cNvSpPr/>
          <p:nvPr/>
        </p:nvSpPr>
        <p:spPr>
          <a:xfrm>
            <a:off x="187780" y="3588914"/>
            <a:ext cx="4436721" cy="301752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Rectangle 21"/>
          <p:cNvSpPr/>
          <p:nvPr/>
        </p:nvSpPr>
        <p:spPr>
          <a:xfrm>
            <a:off x="5249065" y="3588914"/>
            <a:ext cx="4436721" cy="301752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0376623"/>
              </p:ext>
            </p:extLst>
          </p:nvPr>
        </p:nvGraphicFramePr>
        <p:xfrm>
          <a:off x="5249065" y="187987"/>
          <a:ext cx="3832917" cy="3017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77639">
                  <a:extLst>
                    <a:ext uri="{9D8B030D-6E8A-4147-A177-3AD203B41FA5}">
                      <a16:colId xmlns:a16="http://schemas.microsoft.com/office/drawing/2014/main" val="1118151316"/>
                    </a:ext>
                  </a:extLst>
                </a:gridCol>
                <a:gridCol w="1277639">
                  <a:extLst>
                    <a:ext uri="{9D8B030D-6E8A-4147-A177-3AD203B41FA5}">
                      <a16:colId xmlns:a16="http://schemas.microsoft.com/office/drawing/2014/main" val="2553337687"/>
                    </a:ext>
                  </a:extLst>
                </a:gridCol>
                <a:gridCol w="1277639">
                  <a:extLst>
                    <a:ext uri="{9D8B030D-6E8A-4147-A177-3AD203B41FA5}">
                      <a16:colId xmlns:a16="http://schemas.microsoft.com/office/drawing/2014/main" val="155804023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GB" sz="1050" b="0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1³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50" b="0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1 x 1 x 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50" b="0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85739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b="0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2³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50" b="0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2 x 2 x 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50" b="0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287595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b="0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3³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50" b="0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3 x 3 x 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50" b="0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27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023727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b="0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4³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50" b="0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4 x 4 x 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50" b="0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64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631860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b="0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5³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50" b="0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5 x 5 x 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50" b="0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125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106615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b="0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6³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50" b="0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6 x 6 x 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50" b="0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216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385088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b="0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7³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50" b="0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7 x 7 x 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50" b="0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343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962545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b="0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8³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50" b="0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8</a:t>
                      </a:r>
                      <a:r>
                        <a:rPr lang="en-GB" sz="1050" b="0" baseline="0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 x 8 x 8</a:t>
                      </a:r>
                      <a:endParaRPr lang="en-GB" sz="1050" b="0" dirty="0">
                        <a:solidFill>
                          <a:schemeClr val="tx1"/>
                        </a:solidFill>
                        <a:latin typeface="SassoonPrimaryInfant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50" b="0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512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7085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b="0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9³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50" b="0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9 x 9 x 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50" b="0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729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56984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b="0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10³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50" b="0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10 x 10 x 10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50" b="0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1,000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331886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b="0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11³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50" b="0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11 x 11 x 11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50" b="0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1,331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17787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b="0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12³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50" b="0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12 x 12 x 12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50" b="0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1,728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5790041"/>
                  </a:ext>
                </a:extLst>
              </a:tr>
            </a:tbl>
          </a:graphicData>
        </a:graphic>
      </p:graphicFrame>
      <p:sp>
        <p:nvSpPr>
          <p:cNvPr id="19" name="Rectangle 18"/>
          <p:cNvSpPr/>
          <p:nvPr/>
        </p:nvSpPr>
        <p:spPr>
          <a:xfrm rot="5400000">
            <a:off x="8012484" y="1532205"/>
            <a:ext cx="3017518" cy="329085"/>
          </a:xfrm>
          <a:prstGeom prst="rect">
            <a:avLst/>
          </a:prstGeom>
          <a:solidFill>
            <a:srgbClr val="FF66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latin typeface="SassoonPrimaryInfant" pitchFamily="2" charset="0"/>
              </a:rPr>
              <a:t>Cube Numbers</a:t>
            </a:r>
          </a:p>
        </p:txBody>
      </p:sp>
      <p:graphicFrame>
        <p:nvGraphicFramePr>
          <p:cNvPr id="25" name="Table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937296"/>
              </p:ext>
            </p:extLst>
          </p:nvPr>
        </p:nvGraphicFramePr>
        <p:xfrm>
          <a:off x="187780" y="3588914"/>
          <a:ext cx="3832917" cy="3017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77639">
                  <a:extLst>
                    <a:ext uri="{9D8B030D-6E8A-4147-A177-3AD203B41FA5}">
                      <a16:colId xmlns:a16="http://schemas.microsoft.com/office/drawing/2014/main" val="1118151316"/>
                    </a:ext>
                  </a:extLst>
                </a:gridCol>
                <a:gridCol w="1277639">
                  <a:extLst>
                    <a:ext uri="{9D8B030D-6E8A-4147-A177-3AD203B41FA5}">
                      <a16:colId xmlns:a16="http://schemas.microsoft.com/office/drawing/2014/main" val="2553337687"/>
                    </a:ext>
                  </a:extLst>
                </a:gridCol>
                <a:gridCol w="1277639">
                  <a:extLst>
                    <a:ext uri="{9D8B030D-6E8A-4147-A177-3AD203B41FA5}">
                      <a16:colId xmlns:a16="http://schemas.microsoft.com/office/drawing/2014/main" val="155804023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GB" sz="1050" b="0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1³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50" b="0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1 x 1 x 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50" b="0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85739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b="0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2³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50" b="0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2 x 2 x 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50" b="0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287595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b="0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3³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50" b="0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3 x 3 x 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50" b="0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27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023727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b="0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4³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50" b="0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4 x 4 x 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50" b="0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64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631860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b="0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5³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50" b="0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5 x 5 x 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50" b="0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125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106615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b="0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6³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50" b="0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6 x 6 x 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50" b="0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216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385088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b="0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7³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50" b="0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7 x 7 x 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50" b="0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343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962545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b="0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8³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50" b="0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8</a:t>
                      </a:r>
                      <a:r>
                        <a:rPr lang="en-GB" sz="1050" b="0" baseline="0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 x 8 x 8</a:t>
                      </a:r>
                      <a:endParaRPr lang="en-GB" sz="1050" b="0" dirty="0">
                        <a:solidFill>
                          <a:schemeClr val="tx1"/>
                        </a:solidFill>
                        <a:latin typeface="SassoonPrimaryInfant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50" b="0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512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7085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b="0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9³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50" b="0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9 x 9 x 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50" b="0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729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56984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b="0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10³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50" b="0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10 x 10 x 10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50" b="0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1,000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331886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b="0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11³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50" b="0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11 x 11 x 11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50" b="0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1,331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17787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b="0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12³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50" b="0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12 x 12 x 12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50" b="0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1,728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5790041"/>
                  </a:ext>
                </a:extLst>
              </a:tr>
            </a:tbl>
          </a:graphicData>
        </a:graphic>
      </p:graphicFrame>
      <p:sp>
        <p:nvSpPr>
          <p:cNvPr id="26" name="Rectangle 25"/>
          <p:cNvSpPr/>
          <p:nvPr/>
        </p:nvSpPr>
        <p:spPr>
          <a:xfrm rot="5400000">
            <a:off x="2951199" y="4933132"/>
            <a:ext cx="3017518" cy="329085"/>
          </a:xfrm>
          <a:prstGeom prst="rect">
            <a:avLst/>
          </a:prstGeom>
          <a:solidFill>
            <a:srgbClr val="FF66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latin typeface="SassoonPrimaryInfant" pitchFamily="2" charset="0"/>
              </a:rPr>
              <a:t>Cube Numbers</a:t>
            </a:r>
          </a:p>
        </p:txBody>
      </p:sp>
      <p:graphicFrame>
        <p:nvGraphicFramePr>
          <p:cNvPr id="27" name="Table 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9005954"/>
              </p:ext>
            </p:extLst>
          </p:nvPr>
        </p:nvGraphicFramePr>
        <p:xfrm>
          <a:off x="5249065" y="3588914"/>
          <a:ext cx="3832917" cy="3017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77639">
                  <a:extLst>
                    <a:ext uri="{9D8B030D-6E8A-4147-A177-3AD203B41FA5}">
                      <a16:colId xmlns:a16="http://schemas.microsoft.com/office/drawing/2014/main" val="1118151316"/>
                    </a:ext>
                  </a:extLst>
                </a:gridCol>
                <a:gridCol w="1277639">
                  <a:extLst>
                    <a:ext uri="{9D8B030D-6E8A-4147-A177-3AD203B41FA5}">
                      <a16:colId xmlns:a16="http://schemas.microsoft.com/office/drawing/2014/main" val="2553337687"/>
                    </a:ext>
                  </a:extLst>
                </a:gridCol>
                <a:gridCol w="1277639">
                  <a:extLst>
                    <a:ext uri="{9D8B030D-6E8A-4147-A177-3AD203B41FA5}">
                      <a16:colId xmlns:a16="http://schemas.microsoft.com/office/drawing/2014/main" val="155804023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GB" sz="1050" b="0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1³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50" b="0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1 x 1 x 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50" b="0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85739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b="0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2³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50" b="0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2 x 2 x 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50" b="0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287595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b="0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3³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50" b="0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3 x 3 x 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50" b="0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27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023727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b="0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4³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50" b="0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4 x 4 x 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50" b="0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64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631860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b="0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5³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50" b="0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5 x 5 x 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50" b="0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125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106615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b="0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6³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50" b="0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6 x 6 x 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50" b="0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216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385088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b="0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7³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50" b="0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7 x 7 x 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50" b="0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343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962545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b="0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8³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50" b="0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8</a:t>
                      </a:r>
                      <a:r>
                        <a:rPr lang="en-GB" sz="1050" b="0" baseline="0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 x 8 x 8</a:t>
                      </a:r>
                      <a:endParaRPr lang="en-GB" sz="1050" b="0" dirty="0">
                        <a:solidFill>
                          <a:schemeClr val="tx1"/>
                        </a:solidFill>
                        <a:latin typeface="SassoonPrimaryInfant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50" b="0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512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7085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b="0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9³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50" b="0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9 x 9 x 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50" b="0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729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56984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b="0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10³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50" b="0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10 x 10 x 10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50" b="0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1,000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331886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b="0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11³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50" b="0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11 x 11 x 11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50" b="0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1,331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17787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b="0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12³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50" b="0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12 x 12 x 12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50" b="0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1,728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5790041"/>
                  </a:ext>
                </a:extLst>
              </a:tr>
            </a:tbl>
          </a:graphicData>
        </a:graphic>
      </p:graphicFrame>
      <p:sp>
        <p:nvSpPr>
          <p:cNvPr id="28" name="Rectangle 27"/>
          <p:cNvSpPr/>
          <p:nvPr/>
        </p:nvSpPr>
        <p:spPr>
          <a:xfrm rot="5400000">
            <a:off x="8012484" y="4933132"/>
            <a:ext cx="3017518" cy="329085"/>
          </a:xfrm>
          <a:prstGeom prst="rect">
            <a:avLst/>
          </a:prstGeom>
          <a:solidFill>
            <a:srgbClr val="FF66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latin typeface="SassoonPrimaryInfant" pitchFamily="2" charset="0"/>
              </a:rPr>
              <a:t>Cube Numbers</a:t>
            </a:r>
          </a:p>
        </p:txBody>
      </p:sp>
    </p:spTree>
    <p:extLst>
      <p:ext uri="{BB962C8B-B14F-4D97-AF65-F5344CB8AC3E}">
        <p14:creationId xmlns:p14="http://schemas.microsoft.com/office/powerpoint/2010/main" val="39837229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 rot="5400000">
            <a:off x="2951198" y="1532204"/>
            <a:ext cx="3017520" cy="329085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latin typeface="SassoonPrimaryInfant" pitchFamily="2" charset="0"/>
              </a:rPr>
              <a:t>Prime Numbers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7413914"/>
              </p:ext>
            </p:extLst>
          </p:nvPr>
        </p:nvGraphicFramePr>
        <p:xfrm>
          <a:off x="212571" y="187986"/>
          <a:ext cx="4082840" cy="3017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8284">
                  <a:extLst>
                    <a:ext uri="{9D8B030D-6E8A-4147-A177-3AD203B41FA5}">
                      <a16:colId xmlns:a16="http://schemas.microsoft.com/office/drawing/2014/main" val="3404244056"/>
                    </a:ext>
                  </a:extLst>
                </a:gridCol>
                <a:gridCol w="408284">
                  <a:extLst>
                    <a:ext uri="{9D8B030D-6E8A-4147-A177-3AD203B41FA5}">
                      <a16:colId xmlns:a16="http://schemas.microsoft.com/office/drawing/2014/main" val="2152433958"/>
                    </a:ext>
                  </a:extLst>
                </a:gridCol>
                <a:gridCol w="408284">
                  <a:extLst>
                    <a:ext uri="{9D8B030D-6E8A-4147-A177-3AD203B41FA5}">
                      <a16:colId xmlns:a16="http://schemas.microsoft.com/office/drawing/2014/main" val="1327645210"/>
                    </a:ext>
                  </a:extLst>
                </a:gridCol>
                <a:gridCol w="408284">
                  <a:extLst>
                    <a:ext uri="{9D8B030D-6E8A-4147-A177-3AD203B41FA5}">
                      <a16:colId xmlns:a16="http://schemas.microsoft.com/office/drawing/2014/main" val="3487969725"/>
                    </a:ext>
                  </a:extLst>
                </a:gridCol>
                <a:gridCol w="408284">
                  <a:extLst>
                    <a:ext uri="{9D8B030D-6E8A-4147-A177-3AD203B41FA5}">
                      <a16:colId xmlns:a16="http://schemas.microsoft.com/office/drawing/2014/main" val="3153215707"/>
                    </a:ext>
                  </a:extLst>
                </a:gridCol>
                <a:gridCol w="408284">
                  <a:extLst>
                    <a:ext uri="{9D8B030D-6E8A-4147-A177-3AD203B41FA5}">
                      <a16:colId xmlns:a16="http://schemas.microsoft.com/office/drawing/2014/main" val="3831956071"/>
                    </a:ext>
                  </a:extLst>
                </a:gridCol>
                <a:gridCol w="408284">
                  <a:extLst>
                    <a:ext uri="{9D8B030D-6E8A-4147-A177-3AD203B41FA5}">
                      <a16:colId xmlns:a16="http://schemas.microsoft.com/office/drawing/2014/main" val="4119976917"/>
                    </a:ext>
                  </a:extLst>
                </a:gridCol>
                <a:gridCol w="408284">
                  <a:extLst>
                    <a:ext uri="{9D8B030D-6E8A-4147-A177-3AD203B41FA5}">
                      <a16:colId xmlns:a16="http://schemas.microsoft.com/office/drawing/2014/main" val="2560659600"/>
                    </a:ext>
                  </a:extLst>
                </a:gridCol>
                <a:gridCol w="408284">
                  <a:extLst>
                    <a:ext uri="{9D8B030D-6E8A-4147-A177-3AD203B41FA5}">
                      <a16:colId xmlns:a16="http://schemas.microsoft.com/office/drawing/2014/main" val="235766263"/>
                    </a:ext>
                  </a:extLst>
                </a:gridCol>
                <a:gridCol w="408284">
                  <a:extLst>
                    <a:ext uri="{9D8B030D-6E8A-4147-A177-3AD203B41FA5}">
                      <a16:colId xmlns:a16="http://schemas.microsoft.com/office/drawing/2014/main" val="2504178893"/>
                    </a:ext>
                  </a:extLst>
                </a:gridCol>
              </a:tblGrid>
              <a:tr h="301752">
                <a:tc>
                  <a:txBody>
                    <a:bodyPr/>
                    <a:lstStyle/>
                    <a:p>
                      <a:r>
                        <a:rPr lang="en-GB" sz="1050" b="1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b="1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b="1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b="1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b="1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b="1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b="1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b="1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b="1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b="1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10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2052649"/>
                  </a:ext>
                </a:extLst>
              </a:tr>
              <a:tr h="301752">
                <a:tc>
                  <a:txBody>
                    <a:bodyPr/>
                    <a:lstStyle/>
                    <a:p>
                      <a:r>
                        <a:rPr lang="en-GB" sz="1050" b="1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11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b="1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12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b="1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13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b="1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14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b="1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15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b="1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16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b="1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17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b="1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18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b="1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19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b="1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20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9008635"/>
                  </a:ext>
                </a:extLst>
              </a:tr>
              <a:tr h="301752">
                <a:tc>
                  <a:txBody>
                    <a:bodyPr/>
                    <a:lstStyle/>
                    <a:p>
                      <a:r>
                        <a:rPr lang="en-GB" sz="1050" b="1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21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b="1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22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b="1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23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b="1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24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b="1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25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b="1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26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b="1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27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b="1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28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b="1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29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b="1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30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9118917"/>
                  </a:ext>
                </a:extLst>
              </a:tr>
              <a:tr h="301752">
                <a:tc>
                  <a:txBody>
                    <a:bodyPr/>
                    <a:lstStyle/>
                    <a:p>
                      <a:r>
                        <a:rPr lang="en-GB" sz="1050" b="1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31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b="1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32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b="1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33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b="1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34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b="1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35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b="1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36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b="1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37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b="1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38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b="1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39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b="1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40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0228729"/>
                  </a:ext>
                </a:extLst>
              </a:tr>
              <a:tr h="301752">
                <a:tc>
                  <a:txBody>
                    <a:bodyPr/>
                    <a:lstStyle/>
                    <a:p>
                      <a:r>
                        <a:rPr lang="en-GB" sz="1050" b="1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41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b="1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42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b="1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43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b="1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44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b="1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45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b="1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46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b="1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47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b="1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48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b="1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49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b="1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50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2902289"/>
                  </a:ext>
                </a:extLst>
              </a:tr>
              <a:tr h="301752">
                <a:tc>
                  <a:txBody>
                    <a:bodyPr/>
                    <a:lstStyle/>
                    <a:p>
                      <a:r>
                        <a:rPr lang="en-GB" sz="1050" b="1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51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b="1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52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b="1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53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b="1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54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b="1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55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b="1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56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b="1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57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b="1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58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b="1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59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b="1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60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0923917"/>
                  </a:ext>
                </a:extLst>
              </a:tr>
              <a:tr h="301752">
                <a:tc>
                  <a:txBody>
                    <a:bodyPr/>
                    <a:lstStyle/>
                    <a:p>
                      <a:r>
                        <a:rPr lang="en-GB" sz="1050" b="1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61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b="1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62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b="1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63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b="1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64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b="1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65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b="1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66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b="1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67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b="1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68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b="1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69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b="1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70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9381800"/>
                  </a:ext>
                </a:extLst>
              </a:tr>
              <a:tr h="301752">
                <a:tc>
                  <a:txBody>
                    <a:bodyPr/>
                    <a:lstStyle/>
                    <a:p>
                      <a:r>
                        <a:rPr lang="en-GB" sz="1050" b="1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71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b="1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72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b="1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73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b="1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74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b="1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75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b="1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76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b="1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77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b="1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78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b="1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79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b="1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80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8930736"/>
                  </a:ext>
                </a:extLst>
              </a:tr>
              <a:tr h="301752">
                <a:tc>
                  <a:txBody>
                    <a:bodyPr/>
                    <a:lstStyle/>
                    <a:p>
                      <a:r>
                        <a:rPr lang="en-GB" sz="1050" b="1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81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b="1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82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b="1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83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b="1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84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b="1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85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b="1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86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b="1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87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b="1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88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b="1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89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b="1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90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6352065"/>
                  </a:ext>
                </a:extLst>
              </a:tr>
              <a:tr h="301752">
                <a:tc>
                  <a:txBody>
                    <a:bodyPr/>
                    <a:lstStyle/>
                    <a:p>
                      <a:r>
                        <a:rPr lang="en-GB" sz="1050" b="1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91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b="1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92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b="1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93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b="1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94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b="1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95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b="1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96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b="1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97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b="1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98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b="1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99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b="1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100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9588244"/>
                  </a:ext>
                </a:extLst>
              </a:tr>
            </a:tbl>
          </a:graphicData>
        </a:graphic>
      </p:graphicFrame>
      <p:sp>
        <p:nvSpPr>
          <p:cNvPr id="19" name="Rectangle 18"/>
          <p:cNvSpPr/>
          <p:nvPr/>
        </p:nvSpPr>
        <p:spPr>
          <a:xfrm rot="5400000">
            <a:off x="8012483" y="1532204"/>
            <a:ext cx="3017520" cy="329085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latin typeface="SassoonPrimaryInfant" pitchFamily="2" charset="0"/>
              </a:rPr>
              <a:t>Prime Numbers</a:t>
            </a:r>
          </a:p>
        </p:txBody>
      </p:sp>
      <p:graphicFrame>
        <p:nvGraphicFramePr>
          <p:cNvPr id="25" name="Table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9423824"/>
              </p:ext>
            </p:extLst>
          </p:nvPr>
        </p:nvGraphicFramePr>
        <p:xfrm>
          <a:off x="5273856" y="187986"/>
          <a:ext cx="4082840" cy="3017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8284">
                  <a:extLst>
                    <a:ext uri="{9D8B030D-6E8A-4147-A177-3AD203B41FA5}">
                      <a16:colId xmlns:a16="http://schemas.microsoft.com/office/drawing/2014/main" val="3404244056"/>
                    </a:ext>
                  </a:extLst>
                </a:gridCol>
                <a:gridCol w="408284">
                  <a:extLst>
                    <a:ext uri="{9D8B030D-6E8A-4147-A177-3AD203B41FA5}">
                      <a16:colId xmlns:a16="http://schemas.microsoft.com/office/drawing/2014/main" val="2152433958"/>
                    </a:ext>
                  </a:extLst>
                </a:gridCol>
                <a:gridCol w="408284">
                  <a:extLst>
                    <a:ext uri="{9D8B030D-6E8A-4147-A177-3AD203B41FA5}">
                      <a16:colId xmlns:a16="http://schemas.microsoft.com/office/drawing/2014/main" val="1327645210"/>
                    </a:ext>
                  </a:extLst>
                </a:gridCol>
                <a:gridCol w="408284">
                  <a:extLst>
                    <a:ext uri="{9D8B030D-6E8A-4147-A177-3AD203B41FA5}">
                      <a16:colId xmlns:a16="http://schemas.microsoft.com/office/drawing/2014/main" val="3487969725"/>
                    </a:ext>
                  </a:extLst>
                </a:gridCol>
                <a:gridCol w="408284">
                  <a:extLst>
                    <a:ext uri="{9D8B030D-6E8A-4147-A177-3AD203B41FA5}">
                      <a16:colId xmlns:a16="http://schemas.microsoft.com/office/drawing/2014/main" val="3153215707"/>
                    </a:ext>
                  </a:extLst>
                </a:gridCol>
                <a:gridCol w="408284">
                  <a:extLst>
                    <a:ext uri="{9D8B030D-6E8A-4147-A177-3AD203B41FA5}">
                      <a16:colId xmlns:a16="http://schemas.microsoft.com/office/drawing/2014/main" val="3831956071"/>
                    </a:ext>
                  </a:extLst>
                </a:gridCol>
                <a:gridCol w="408284">
                  <a:extLst>
                    <a:ext uri="{9D8B030D-6E8A-4147-A177-3AD203B41FA5}">
                      <a16:colId xmlns:a16="http://schemas.microsoft.com/office/drawing/2014/main" val="4119976917"/>
                    </a:ext>
                  </a:extLst>
                </a:gridCol>
                <a:gridCol w="408284">
                  <a:extLst>
                    <a:ext uri="{9D8B030D-6E8A-4147-A177-3AD203B41FA5}">
                      <a16:colId xmlns:a16="http://schemas.microsoft.com/office/drawing/2014/main" val="2560659600"/>
                    </a:ext>
                  </a:extLst>
                </a:gridCol>
                <a:gridCol w="408284">
                  <a:extLst>
                    <a:ext uri="{9D8B030D-6E8A-4147-A177-3AD203B41FA5}">
                      <a16:colId xmlns:a16="http://schemas.microsoft.com/office/drawing/2014/main" val="235766263"/>
                    </a:ext>
                  </a:extLst>
                </a:gridCol>
                <a:gridCol w="408284">
                  <a:extLst>
                    <a:ext uri="{9D8B030D-6E8A-4147-A177-3AD203B41FA5}">
                      <a16:colId xmlns:a16="http://schemas.microsoft.com/office/drawing/2014/main" val="2504178893"/>
                    </a:ext>
                  </a:extLst>
                </a:gridCol>
              </a:tblGrid>
              <a:tr h="301752">
                <a:tc>
                  <a:txBody>
                    <a:bodyPr/>
                    <a:lstStyle/>
                    <a:p>
                      <a:r>
                        <a:rPr lang="en-GB" sz="1050" b="1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b="1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b="1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b="1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b="1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b="1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b="1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b="1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b="1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b="1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10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2052649"/>
                  </a:ext>
                </a:extLst>
              </a:tr>
              <a:tr h="301752">
                <a:tc>
                  <a:txBody>
                    <a:bodyPr/>
                    <a:lstStyle/>
                    <a:p>
                      <a:r>
                        <a:rPr lang="en-GB" sz="1050" b="1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11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b="1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12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b="1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13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b="1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14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b="1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15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b="1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16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b="1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17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b="1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18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b="1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19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b="1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20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9008635"/>
                  </a:ext>
                </a:extLst>
              </a:tr>
              <a:tr h="301752">
                <a:tc>
                  <a:txBody>
                    <a:bodyPr/>
                    <a:lstStyle/>
                    <a:p>
                      <a:r>
                        <a:rPr lang="en-GB" sz="1050" b="1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21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b="1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22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b="1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23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b="1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24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b="1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25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b="1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26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b="1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27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b="1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28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b="1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29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b="1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30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9118917"/>
                  </a:ext>
                </a:extLst>
              </a:tr>
              <a:tr h="301752">
                <a:tc>
                  <a:txBody>
                    <a:bodyPr/>
                    <a:lstStyle/>
                    <a:p>
                      <a:r>
                        <a:rPr lang="en-GB" sz="1050" b="1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31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b="1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32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b="1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33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b="1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34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b="1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35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b="1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36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b="1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37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b="1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38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b="1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39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b="1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40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0228729"/>
                  </a:ext>
                </a:extLst>
              </a:tr>
              <a:tr h="301752">
                <a:tc>
                  <a:txBody>
                    <a:bodyPr/>
                    <a:lstStyle/>
                    <a:p>
                      <a:r>
                        <a:rPr lang="en-GB" sz="1050" b="1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41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b="1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42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b="1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43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b="1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44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b="1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45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b="1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46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b="1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47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b="1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48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b="1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49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b="1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50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2902289"/>
                  </a:ext>
                </a:extLst>
              </a:tr>
              <a:tr h="301752">
                <a:tc>
                  <a:txBody>
                    <a:bodyPr/>
                    <a:lstStyle/>
                    <a:p>
                      <a:r>
                        <a:rPr lang="en-GB" sz="1050" b="1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51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b="1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52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b="1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53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b="1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54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b="1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55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b="1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56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b="1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57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b="1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58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b="1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59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b="1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60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0923917"/>
                  </a:ext>
                </a:extLst>
              </a:tr>
              <a:tr h="301752">
                <a:tc>
                  <a:txBody>
                    <a:bodyPr/>
                    <a:lstStyle/>
                    <a:p>
                      <a:r>
                        <a:rPr lang="en-GB" sz="1050" b="1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61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b="1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62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b="1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63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b="1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64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b="1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65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b="1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66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b="1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67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b="1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68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b="1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69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b="1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70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9381800"/>
                  </a:ext>
                </a:extLst>
              </a:tr>
              <a:tr h="301752">
                <a:tc>
                  <a:txBody>
                    <a:bodyPr/>
                    <a:lstStyle/>
                    <a:p>
                      <a:r>
                        <a:rPr lang="en-GB" sz="1050" b="1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71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b="1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72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b="1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73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b="1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74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b="1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75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b="1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76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b="1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77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b="1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78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b="1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79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b="1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80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8930736"/>
                  </a:ext>
                </a:extLst>
              </a:tr>
              <a:tr h="301752">
                <a:tc>
                  <a:txBody>
                    <a:bodyPr/>
                    <a:lstStyle/>
                    <a:p>
                      <a:r>
                        <a:rPr lang="en-GB" sz="1050" b="1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81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b="1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82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b="1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83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b="1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84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b="1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85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b="1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86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b="1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87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b="1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88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b="1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89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b="1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90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6352065"/>
                  </a:ext>
                </a:extLst>
              </a:tr>
              <a:tr h="301752">
                <a:tc>
                  <a:txBody>
                    <a:bodyPr/>
                    <a:lstStyle/>
                    <a:p>
                      <a:r>
                        <a:rPr lang="en-GB" sz="1050" b="1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91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b="1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92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b="1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93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b="1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94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b="1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95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b="1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96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b="1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97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b="1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98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b="1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99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b="1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100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9588244"/>
                  </a:ext>
                </a:extLst>
              </a:tr>
            </a:tbl>
          </a:graphicData>
        </a:graphic>
      </p:graphicFrame>
      <p:sp>
        <p:nvSpPr>
          <p:cNvPr id="26" name="Rectangle 25"/>
          <p:cNvSpPr/>
          <p:nvPr/>
        </p:nvSpPr>
        <p:spPr>
          <a:xfrm rot="5400000">
            <a:off x="2951198" y="4933131"/>
            <a:ext cx="3017520" cy="329085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latin typeface="SassoonPrimaryInfant" pitchFamily="2" charset="0"/>
              </a:rPr>
              <a:t>Prime Numbers</a:t>
            </a:r>
          </a:p>
        </p:txBody>
      </p:sp>
      <p:graphicFrame>
        <p:nvGraphicFramePr>
          <p:cNvPr id="27" name="Table 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6617912"/>
              </p:ext>
            </p:extLst>
          </p:nvPr>
        </p:nvGraphicFramePr>
        <p:xfrm>
          <a:off x="212571" y="3588913"/>
          <a:ext cx="4082840" cy="3017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8284">
                  <a:extLst>
                    <a:ext uri="{9D8B030D-6E8A-4147-A177-3AD203B41FA5}">
                      <a16:colId xmlns:a16="http://schemas.microsoft.com/office/drawing/2014/main" val="3404244056"/>
                    </a:ext>
                  </a:extLst>
                </a:gridCol>
                <a:gridCol w="408284">
                  <a:extLst>
                    <a:ext uri="{9D8B030D-6E8A-4147-A177-3AD203B41FA5}">
                      <a16:colId xmlns:a16="http://schemas.microsoft.com/office/drawing/2014/main" val="2152433958"/>
                    </a:ext>
                  </a:extLst>
                </a:gridCol>
                <a:gridCol w="408284">
                  <a:extLst>
                    <a:ext uri="{9D8B030D-6E8A-4147-A177-3AD203B41FA5}">
                      <a16:colId xmlns:a16="http://schemas.microsoft.com/office/drawing/2014/main" val="1327645210"/>
                    </a:ext>
                  </a:extLst>
                </a:gridCol>
                <a:gridCol w="408284">
                  <a:extLst>
                    <a:ext uri="{9D8B030D-6E8A-4147-A177-3AD203B41FA5}">
                      <a16:colId xmlns:a16="http://schemas.microsoft.com/office/drawing/2014/main" val="3487969725"/>
                    </a:ext>
                  </a:extLst>
                </a:gridCol>
                <a:gridCol w="408284">
                  <a:extLst>
                    <a:ext uri="{9D8B030D-6E8A-4147-A177-3AD203B41FA5}">
                      <a16:colId xmlns:a16="http://schemas.microsoft.com/office/drawing/2014/main" val="3153215707"/>
                    </a:ext>
                  </a:extLst>
                </a:gridCol>
                <a:gridCol w="408284">
                  <a:extLst>
                    <a:ext uri="{9D8B030D-6E8A-4147-A177-3AD203B41FA5}">
                      <a16:colId xmlns:a16="http://schemas.microsoft.com/office/drawing/2014/main" val="3831956071"/>
                    </a:ext>
                  </a:extLst>
                </a:gridCol>
                <a:gridCol w="408284">
                  <a:extLst>
                    <a:ext uri="{9D8B030D-6E8A-4147-A177-3AD203B41FA5}">
                      <a16:colId xmlns:a16="http://schemas.microsoft.com/office/drawing/2014/main" val="4119976917"/>
                    </a:ext>
                  </a:extLst>
                </a:gridCol>
                <a:gridCol w="408284">
                  <a:extLst>
                    <a:ext uri="{9D8B030D-6E8A-4147-A177-3AD203B41FA5}">
                      <a16:colId xmlns:a16="http://schemas.microsoft.com/office/drawing/2014/main" val="2560659600"/>
                    </a:ext>
                  </a:extLst>
                </a:gridCol>
                <a:gridCol w="408284">
                  <a:extLst>
                    <a:ext uri="{9D8B030D-6E8A-4147-A177-3AD203B41FA5}">
                      <a16:colId xmlns:a16="http://schemas.microsoft.com/office/drawing/2014/main" val="235766263"/>
                    </a:ext>
                  </a:extLst>
                </a:gridCol>
                <a:gridCol w="408284">
                  <a:extLst>
                    <a:ext uri="{9D8B030D-6E8A-4147-A177-3AD203B41FA5}">
                      <a16:colId xmlns:a16="http://schemas.microsoft.com/office/drawing/2014/main" val="2504178893"/>
                    </a:ext>
                  </a:extLst>
                </a:gridCol>
              </a:tblGrid>
              <a:tr h="301752">
                <a:tc>
                  <a:txBody>
                    <a:bodyPr/>
                    <a:lstStyle/>
                    <a:p>
                      <a:r>
                        <a:rPr lang="en-GB" sz="1050" b="1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b="1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b="1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b="1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b="1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b="1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b="1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b="1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b="1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b="1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10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2052649"/>
                  </a:ext>
                </a:extLst>
              </a:tr>
              <a:tr h="301752">
                <a:tc>
                  <a:txBody>
                    <a:bodyPr/>
                    <a:lstStyle/>
                    <a:p>
                      <a:r>
                        <a:rPr lang="en-GB" sz="1050" b="1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11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b="1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12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b="1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13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b="1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14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b="1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15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b="1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16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b="1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17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b="1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18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b="1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19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b="1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20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9008635"/>
                  </a:ext>
                </a:extLst>
              </a:tr>
              <a:tr h="301752">
                <a:tc>
                  <a:txBody>
                    <a:bodyPr/>
                    <a:lstStyle/>
                    <a:p>
                      <a:r>
                        <a:rPr lang="en-GB" sz="1050" b="1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21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b="1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22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b="1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23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b="1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24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b="1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25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b="1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26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b="1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27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b="1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28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b="1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29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b="1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30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9118917"/>
                  </a:ext>
                </a:extLst>
              </a:tr>
              <a:tr h="301752">
                <a:tc>
                  <a:txBody>
                    <a:bodyPr/>
                    <a:lstStyle/>
                    <a:p>
                      <a:r>
                        <a:rPr lang="en-GB" sz="1050" b="1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31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b="1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32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b="1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33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b="1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34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b="1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35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b="1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36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b="1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37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b="1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38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b="1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39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b="1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40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0228729"/>
                  </a:ext>
                </a:extLst>
              </a:tr>
              <a:tr h="301752">
                <a:tc>
                  <a:txBody>
                    <a:bodyPr/>
                    <a:lstStyle/>
                    <a:p>
                      <a:r>
                        <a:rPr lang="en-GB" sz="1050" b="1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41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b="1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42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b="1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43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b="1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44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b="1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45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b="1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46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b="1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47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b="1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48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b="1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49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b="1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50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2902289"/>
                  </a:ext>
                </a:extLst>
              </a:tr>
              <a:tr h="301752">
                <a:tc>
                  <a:txBody>
                    <a:bodyPr/>
                    <a:lstStyle/>
                    <a:p>
                      <a:r>
                        <a:rPr lang="en-GB" sz="1050" b="1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51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b="1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52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b="1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53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b="1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54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b="1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55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b="1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56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b="1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57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b="1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58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b="1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59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b="1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60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0923917"/>
                  </a:ext>
                </a:extLst>
              </a:tr>
              <a:tr h="301752">
                <a:tc>
                  <a:txBody>
                    <a:bodyPr/>
                    <a:lstStyle/>
                    <a:p>
                      <a:r>
                        <a:rPr lang="en-GB" sz="1050" b="1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61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b="1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62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b="1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63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b="1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64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b="1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65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b="1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66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b="1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67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b="1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68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b="1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69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b="1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70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9381800"/>
                  </a:ext>
                </a:extLst>
              </a:tr>
              <a:tr h="301752">
                <a:tc>
                  <a:txBody>
                    <a:bodyPr/>
                    <a:lstStyle/>
                    <a:p>
                      <a:r>
                        <a:rPr lang="en-GB" sz="1050" b="1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71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b="1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72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b="1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73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b="1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74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b="1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75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b="1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76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b="1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77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b="1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78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b="1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79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b="1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80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8930736"/>
                  </a:ext>
                </a:extLst>
              </a:tr>
              <a:tr h="301752">
                <a:tc>
                  <a:txBody>
                    <a:bodyPr/>
                    <a:lstStyle/>
                    <a:p>
                      <a:r>
                        <a:rPr lang="en-GB" sz="1050" b="1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81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b="1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82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b="1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83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b="1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84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b="1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85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b="1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86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b="1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87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b="1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88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b="1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89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b="1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90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6352065"/>
                  </a:ext>
                </a:extLst>
              </a:tr>
              <a:tr h="301752">
                <a:tc>
                  <a:txBody>
                    <a:bodyPr/>
                    <a:lstStyle/>
                    <a:p>
                      <a:r>
                        <a:rPr lang="en-GB" sz="1050" b="1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91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b="1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92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b="1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93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b="1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94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b="1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95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b="1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96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b="1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97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b="1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98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b="1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99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b="1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100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9588244"/>
                  </a:ext>
                </a:extLst>
              </a:tr>
            </a:tbl>
          </a:graphicData>
        </a:graphic>
      </p:graphicFrame>
      <p:sp>
        <p:nvSpPr>
          <p:cNvPr id="28" name="Rectangle 27"/>
          <p:cNvSpPr/>
          <p:nvPr/>
        </p:nvSpPr>
        <p:spPr>
          <a:xfrm rot="5400000">
            <a:off x="8012483" y="4933131"/>
            <a:ext cx="3017520" cy="329085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latin typeface="SassoonPrimaryInfant" pitchFamily="2" charset="0"/>
              </a:rPr>
              <a:t>Prime Numbers</a:t>
            </a:r>
          </a:p>
        </p:txBody>
      </p:sp>
      <p:graphicFrame>
        <p:nvGraphicFramePr>
          <p:cNvPr id="29" name="Table 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9352781"/>
              </p:ext>
            </p:extLst>
          </p:nvPr>
        </p:nvGraphicFramePr>
        <p:xfrm>
          <a:off x="5273856" y="3588913"/>
          <a:ext cx="4082840" cy="3017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8284">
                  <a:extLst>
                    <a:ext uri="{9D8B030D-6E8A-4147-A177-3AD203B41FA5}">
                      <a16:colId xmlns:a16="http://schemas.microsoft.com/office/drawing/2014/main" val="3404244056"/>
                    </a:ext>
                  </a:extLst>
                </a:gridCol>
                <a:gridCol w="408284">
                  <a:extLst>
                    <a:ext uri="{9D8B030D-6E8A-4147-A177-3AD203B41FA5}">
                      <a16:colId xmlns:a16="http://schemas.microsoft.com/office/drawing/2014/main" val="2152433958"/>
                    </a:ext>
                  </a:extLst>
                </a:gridCol>
                <a:gridCol w="408284">
                  <a:extLst>
                    <a:ext uri="{9D8B030D-6E8A-4147-A177-3AD203B41FA5}">
                      <a16:colId xmlns:a16="http://schemas.microsoft.com/office/drawing/2014/main" val="1327645210"/>
                    </a:ext>
                  </a:extLst>
                </a:gridCol>
                <a:gridCol w="408284">
                  <a:extLst>
                    <a:ext uri="{9D8B030D-6E8A-4147-A177-3AD203B41FA5}">
                      <a16:colId xmlns:a16="http://schemas.microsoft.com/office/drawing/2014/main" val="3487969725"/>
                    </a:ext>
                  </a:extLst>
                </a:gridCol>
                <a:gridCol w="408284">
                  <a:extLst>
                    <a:ext uri="{9D8B030D-6E8A-4147-A177-3AD203B41FA5}">
                      <a16:colId xmlns:a16="http://schemas.microsoft.com/office/drawing/2014/main" val="3153215707"/>
                    </a:ext>
                  </a:extLst>
                </a:gridCol>
                <a:gridCol w="408284">
                  <a:extLst>
                    <a:ext uri="{9D8B030D-6E8A-4147-A177-3AD203B41FA5}">
                      <a16:colId xmlns:a16="http://schemas.microsoft.com/office/drawing/2014/main" val="3831956071"/>
                    </a:ext>
                  </a:extLst>
                </a:gridCol>
                <a:gridCol w="408284">
                  <a:extLst>
                    <a:ext uri="{9D8B030D-6E8A-4147-A177-3AD203B41FA5}">
                      <a16:colId xmlns:a16="http://schemas.microsoft.com/office/drawing/2014/main" val="4119976917"/>
                    </a:ext>
                  </a:extLst>
                </a:gridCol>
                <a:gridCol w="408284">
                  <a:extLst>
                    <a:ext uri="{9D8B030D-6E8A-4147-A177-3AD203B41FA5}">
                      <a16:colId xmlns:a16="http://schemas.microsoft.com/office/drawing/2014/main" val="2560659600"/>
                    </a:ext>
                  </a:extLst>
                </a:gridCol>
                <a:gridCol w="408284">
                  <a:extLst>
                    <a:ext uri="{9D8B030D-6E8A-4147-A177-3AD203B41FA5}">
                      <a16:colId xmlns:a16="http://schemas.microsoft.com/office/drawing/2014/main" val="235766263"/>
                    </a:ext>
                  </a:extLst>
                </a:gridCol>
                <a:gridCol w="408284">
                  <a:extLst>
                    <a:ext uri="{9D8B030D-6E8A-4147-A177-3AD203B41FA5}">
                      <a16:colId xmlns:a16="http://schemas.microsoft.com/office/drawing/2014/main" val="2504178893"/>
                    </a:ext>
                  </a:extLst>
                </a:gridCol>
              </a:tblGrid>
              <a:tr h="301752">
                <a:tc>
                  <a:txBody>
                    <a:bodyPr/>
                    <a:lstStyle/>
                    <a:p>
                      <a:r>
                        <a:rPr lang="en-GB" sz="1050" b="1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b="1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b="1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b="1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b="1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b="1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b="1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b="1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b="1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b="1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10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2052649"/>
                  </a:ext>
                </a:extLst>
              </a:tr>
              <a:tr h="301752">
                <a:tc>
                  <a:txBody>
                    <a:bodyPr/>
                    <a:lstStyle/>
                    <a:p>
                      <a:r>
                        <a:rPr lang="en-GB" sz="1050" b="1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11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b="1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12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b="1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13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b="1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14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b="1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15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b="1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16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b="1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17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b="1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18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b="1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19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b="1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20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9008635"/>
                  </a:ext>
                </a:extLst>
              </a:tr>
              <a:tr h="301752">
                <a:tc>
                  <a:txBody>
                    <a:bodyPr/>
                    <a:lstStyle/>
                    <a:p>
                      <a:r>
                        <a:rPr lang="en-GB" sz="1050" b="1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21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b="1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22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b="1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23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b="1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24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b="1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25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b="1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26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b="1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27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b="1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28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b="1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29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b="1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30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9118917"/>
                  </a:ext>
                </a:extLst>
              </a:tr>
              <a:tr h="301752">
                <a:tc>
                  <a:txBody>
                    <a:bodyPr/>
                    <a:lstStyle/>
                    <a:p>
                      <a:r>
                        <a:rPr lang="en-GB" sz="1050" b="1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31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b="1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32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b="1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33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b="1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34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b="1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35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b="1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36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b="1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37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b="1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38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b="1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39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b="1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40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0228729"/>
                  </a:ext>
                </a:extLst>
              </a:tr>
              <a:tr h="301752">
                <a:tc>
                  <a:txBody>
                    <a:bodyPr/>
                    <a:lstStyle/>
                    <a:p>
                      <a:r>
                        <a:rPr lang="en-GB" sz="1050" b="1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41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b="1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42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b="1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43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b="1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44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b="1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45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b="1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46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b="1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47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b="1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48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b="1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49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b="1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50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2902289"/>
                  </a:ext>
                </a:extLst>
              </a:tr>
              <a:tr h="301752">
                <a:tc>
                  <a:txBody>
                    <a:bodyPr/>
                    <a:lstStyle/>
                    <a:p>
                      <a:r>
                        <a:rPr lang="en-GB" sz="1050" b="1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51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b="1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52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b="1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53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b="1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54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b="1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55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b="1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56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b="1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57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b="1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58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b="1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59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b="1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60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0923917"/>
                  </a:ext>
                </a:extLst>
              </a:tr>
              <a:tr h="301752">
                <a:tc>
                  <a:txBody>
                    <a:bodyPr/>
                    <a:lstStyle/>
                    <a:p>
                      <a:r>
                        <a:rPr lang="en-GB" sz="1050" b="1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61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b="1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62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b="1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63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b="1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64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b="1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65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b="1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66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b="1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67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b="1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68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b="1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69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b="1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70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9381800"/>
                  </a:ext>
                </a:extLst>
              </a:tr>
              <a:tr h="301752">
                <a:tc>
                  <a:txBody>
                    <a:bodyPr/>
                    <a:lstStyle/>
                    <a:p>
                      <a:r>
                        <a:rPr lang="en-GB" sz="1050" b="1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71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b="1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72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b="1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73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b="1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74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b="1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75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b="1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76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b="1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77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b="1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78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b="1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79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b="1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80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8930736"/>
                  </a:ext>
                </a:extLst>
              </a:tr>
              <a:tr h="301752">
                <a:tc>
                  <a:txBody>
                    <a:bodyPr/>
                    <a:lstStyle/>
                    <a:p>
                      <a:r>
                        <a:rPr lang="en-GB" sz="1050" b="1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81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b="1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82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b="1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83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b="1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84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b="1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85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b="1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86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b="1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87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b="1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88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b="1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89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b="1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90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6352065"/>
                  </a:ext>
                </a:extLst>
              </a:tr>
              <a:tr h="301752">
                <a:tc>
                  <a:txBody>
                    <a:bodyPr/>
                    <a:lstStyle/>
                    <a:p>
                      <a:r>
                        <a:rPr lang="en-GB" sz="1050" b="1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91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b="1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92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b="1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93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b="1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94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b="1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95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b="1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96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b="1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97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b="1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98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b="1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99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b="1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100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958824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29589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87780" y="187987"/>
            <a:ext cx="4436721" cy="301752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Rectangle 13"/>
          <p:cNvSpPr/>
          <p:nvPr/>
        </p:nvSpPr>
        <p:spPr>
          <a:xfrm>
            <a:off x="5249065" y="187987"/>
            <a:ext cx="4436721" cy="301752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Rectangle 17"/>
          <p:cNvSpPr/>
          <p:nvPr/>
        </p:nvSpPr>
        <p:spPr>
          <a:xfrm>
            <a:off x="187780" y="3588914"/>
            <a:ext cx="4436721" cy="301752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Rectangle 21"/>
          <p:cNvSpPr/>
          <p:nvPr/>
        </p:nvSpPr>
        <p:spPr>
          <a:xfrm>
            <a:off x="5249065" y="3588914"/>
            <a:ext cx="4436721" cy="301752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7" name="Group 6"/>
          <p:cNvGrpSpPr/>
          <p:nvPr/>
        </p:nvGrpSpPr>
        <p:grpSpPr>
          <a:xfrm>
            <a:off x="260350" y="187987"/>
            <a:ext cx="4364150" cy="3017520"/>
            <a:chOff x="260350" y="187987"/>
            <a:chExt cx="4364150" cy="3017520"/>
          </a:xfrm>
        </p:grpSpPr>
        <p:sp>
          <p:nvSpPr>
            <p:cNvPr id="3" name="Rectangle 2"/>
            <p:cNvSpPr/>
            <p:nvPr/>
          </p:nvSpPr>
          <p:spPr>
            <a:xfrm rot="5400000">
              <a:off x="2951199" y="1532205"/>
              <a:ext cx="3017518" cy="329085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>
                  <a:latin typeface="SassoonPrimaryInfant" pitchFamily="2" charset="0"/>
                </a:rPr>
                <a:t>BIDMAS</a:t>
              </a:r>
            </a:p>
          </p:txBody>
        </p:sp>
        <p:sp>
          <p:nvSpPr>
            <p:cNvPr id="6" name="Vertical Scroll 5"/>
            <p:cNvSpPr/>
            <p:nvPr/>
          </p:nvSpPr>
          <p:spPr>
            <a:xfrm>
              <a:off x="260350" y="699797"/>
              <a:ext cx="1860550" cy="1993900"/>
            </a:xfrm>
            <a:prstGeom prst="verticalScroll">
              <a:avLst>
                <a:gd name="adj" fmla="val 8611"/>
              </a:avLst>
            </a:prstGeom>
            <a:solidFill>
              <a:srgbClr val="FF66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GB" sz="1600" b="1" dirty="0">
                  <a:solidFill>
                    <a:schemeClr val="tx1"/>
                  </a:solidFill>
                  <a:latin typeface="SassoonPrimaryInfant" pitchFamily="2" charset="0"/>
                </a:rPr>
                <a:t>B</a:t>
              </a:r>
              <a:r>
                <a:rPr lang="en-GB" sz="1600" b="1" dirty="0">
                  <a:solidFill>
                    <a:schemeClr val="bg1"/>
                  </a:solidFill>
                  <a:latin typeface="SassoonPrimaryInfant" pitchFamily="2" charset="0"/>
                </a:rPr>
                <a:t>rackets</a:t>
              </a:r>
            </a:p>
            <a:p>
              <a:r>
                <a:rPr lang="en-GB" sz="1600" b="1" dirty="0">
                  <a:solidFill>
                    <a:schemeClr val="tx1"/>
                  </a:solidFill>
                  <a:latin typeface="SassoonPrimaryInfant" pitchFamily="2" charset="0"/>
                </a:rPr>
                <a:t>I</a:t>
              </a:r>
              <a:r>
                <a:rPr lang="en-GB" sz="1600" b="1" dirty="0">
                  <a:solidFill>
                    <a:schemeClr val="bg1"/>
                  </a:solidFill>
                  <a:latin typeface="SassoonPrimaryInfant" pitchFamily="2" charset="0"/>
                </a:rPr>
                <a:t>ndices</a:t>
              </a:r>
            </a:p>
            <a:p>
              <a:r>
                <a:rPr lang="en-GB" sz="1600" b="1" dirty="0">
                  <a:solidFill>
                    <a:schemeClr val="tx1"/>
                  </a:solidFill>
                  <a:latin typeface="SassoonPrimaryInfant" pitchFamily="2" charset="0"/>
                </a:rPr>
                <a:t>D</a:t>
              </a:r>
              <a:r>
                <a:rPr lang="en-GB" sz="1600" b="1" dirty="0">
                  <a:solidFill>
                    <a:schemeClr val="bg1"/>
                  </a:solidFill>
                  <a:latin typeface="SassoonPrimaryInfant" pitchFamily="2" charset="0"/>
                </a:rPr>
                <a:t>ivision</a:t>
              </a:r>
            </a:p>
            <a:p>
              <a:r>
                <a:rPr lang="en-GB" sz="1600" b="1" dirty="0">
                  <a:solidFill>
                    <a:schemeClr val="tx1"/>
                  </a:solidFill>
                  <a:latin typeface="SassoonPrimaryInfant" pitchFamily="2" charset="0"/>
                </a:rPr>
                <a:t>M</a:t>
              </a:r>
              <a:r>
                <a:rPr lang="en-GB" sz="1600" b="1" dirty="0">
                  <a:solidFill>
                    <a:schemeClr val="bg1"/>
                  </a:solidFill>
                  <a:latin typeface="SassoonPrimaryInfant" pitchFamily="2" charset="0"/>
                </a:rPr>
                <a:t>ultiplication</a:t>
              </a:r>
            </a:p>
            <a:p>
              <a:r>
                <a:rPr lang="en-GB" sz="1600" b="1" dirty="0">
                  <a:solidFill>
                    <a:schemeClr val="tx1"/>
                  </a:solidFill>
                  <a:latin typeface="SassoonPrimaryInfant" pitchFamily="2" charset="0"/>
                </a:rPr>
                <a:t>A</a:t>
              </a:r>
              <a:r>
                <a:rPr lang="en-GB" sz="1600" b="1" dirty="0">
                  <a:solidFill>
                    <a:schemeClr val="bg1"/>
                  </a:solidFill>
                  <a:latin typeface="SassoonPrimaryInfant" pitchFamily="2" charset="0"/>
                </a:rPr>
                <a:t>ddition</a:t>
              </a:r>
            </a:p>
            <a:p>
              <a:r>
                <a:rPr lang="en-GB" sz="1600" b="1" dirty="0">
                  <a:solidFill>
                    <a:schemeClr val="tx1"/>
                  </a:solidFill>
                  <a:latin typeface="SassoonPrimaryInfant" pitchFamily="2" charset="0"/>
                </a:rPr>
                <a:t>S</a:t>
              </a:r>
              <a:r>
                <a:rPr lang="en-GB" sz="1600" b="1" dirty="0">
                  <a:solidFill>
                    <a:schemeClr val="bg1"/>
                  </a:solidFill>
                  <a:latin typeface="SassoonPrimaryInfant" pitchFamily="2" charset="0"/>
                </a:rPr>
                <a:t>ubtraction</a:t>
              </a:r>
            </a:p>
          </p:txBody>
        </p:sp>
        <p:sp>
          <p:nvSpPr>
            <p:cNvPr id="26" name="Rectangle 25"/>
            <p:cNvSpPr/>
            <p:nvPr/>
          </p:nvSpPr>
          <p:spPr>
            <a:xfrm>
              <a:off x="2142670" y="187987"/>
              <a:ext cx="2099131" cy="291081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100" dirty="0">
                  <a:solidFill>
                    <a:schemeClr val="tx1"/>
                  </a:solidFill>
                  <a:latin typeface="SassoonPrimaryInfant" pitchFamily="2" charset="0"/>
                </a:rPr>
                <a:t>When a calculation has more than one type of operation in, you must follow BIDMAS.</a:t>
              </a:r>
            </a:p>
            <a:p>
              <a:pPr algn="ctr"/>
              <a:endParaRPr lang="en-GB" sz="1100" dirty="0">
                <a:solidFill>
                  <a:schemeClr val="tx1"/>
                </a:solidFill>
                <a:latin typeface="SassoonPrimaryInfant" pitchFamily="2" charset="0"/>
              </a:endParaRPr>
            </a:p>
            <a:p>
              <a:pPr algn="ctr"/>
              <a:r>
                <a:rPr lang="en-GB" sz="1100" dirty="0">
                  <a:solidFill>
                    <a:schemeClr val="tx1"/>
                  </a:solidFill>
                  <a:latin typeface="SassoonPrimaryInfant" pitchFamily="2" charset="0"/>
                </a:rPr>
                <a:t>This tells you what order to do it in.  Solve that part, then put it back in the calculation before you solve the next part.</a:t>
              </a:r>
            </a:p>
            <a:p>
              <a:pPr algn="ctr"/>
              <a:endParaRPr lang="en-GB" sz="1100" dirty="0">
                <a:solidFill>
                  <a:schemeClr val="tx1"/>
                </a:solidFill>
                <a:latin typeface="SassoonPrimaryInfant" pitchFamily="2" charset="0"/>
              </a:endParaRPr>
            </a:p>
            <a:p>
              <a:pPr algn="ctr"/>
              <a:r>
                <a:rPr lang="en-GB" sz="1100" dirty="0">
                  <a:solidFill>
                    <a:schemeClr val="tx1"/>
                  </a:solidFill>
                  <a:latin typeface="SassoonPrimaryInfant" pitchFamily="2" charset="0"/>
                </a:rPr>
                <a:t>3² + </a:t>
              </a:r>
              <a:r>
                <a:rPr lang="en-GB" sz="1100" dirty="0">
                  <a:solidFill>
                    <a:srgbClr val="FF0000"/>
                  </a:solidFill>
                  <a:latin typeface="SassoonPrimaryInfant" pitchFamily="2" charset="0"/>
                </a:rPr>
                <a:t>(20 ÷ 5)</a:t>
              </a:r>
            </a:p>
            <a:p>
              <a:pPr algn="ctr"/>
              <a:r>
                <a:rPr lang="en-GB" sz="1100" dirty="0">
                  <a:solidFill>
                    <a:srgbClr val="00B050"/>
                  </a:solidFill>
                  <a:latin typeface="SassoonPrimaryInfant" pitchFamily="2" charset="0"/>
                </a:rPr>
                <a:t>3²</a:t>
              </a:r>
              <a:r>
                <a:rPr lang="en-GB" sz="1100" dirty="0">
                  <a:solidFill>
                    <a:schemeClr val="tx1"/>
                  </a:solidFill>
                  <a:latin typeface="SassoonPrimaryInfant" pitchFamily="2" charset="0"/>
                </a:rPr>
                <a:t> + </a:t>
              </a:r>
              <a:r>
                <a:rPr lang="en-GB" sz="1100" dirty="0">
                  <a:solidFill>
                    <a:srgbClr val="FF0000"/>
                  </a:solidFill>
                  <a:latin typeface="SassoonPrimaryInfant" pitchFamily="2" charset="0"/>
                </a:rPr>
                <a:t>4</a:t>
              </a:r>
            </a:p>
            <a:p>
              <a:pPr algn="ctr"/>
              <a:r>
                <a:rPr lang="en-GB" sz="1100" dirty="0">
                  <a:solidFill>
                    <a:srgbClr val="00B050"/>
                  </a:solidFill>
                  <a:latin typeface="SassoonPrimaryInfant" pitchFamily="2" charset="0"/>
                </a:rPr>
                <a:t>9</a:t>
              </a:r>
              <a:r>
                <a:rPr lang="en-GB" sz="1100" dirty="0">
                  <a:solidFill>
                    <a:schemeClr val="tx1"/>
                  </a:solidFill>
                  <a:latin typeface="SassoonPrimaryInfant" pitchFamily="2" charset="0"/>
                </a:rPr>
                <a:t> + </a:t>
              </a:r>
              <a:r>
                <a:rPr lang="en-GB" sz="1100" dirty="0">
                  <a:solidFill>
                    <a:srgbClr val="FF0000"/>
                  </a:solidFill>
                  <a:latin typeface="SassoonPrimaryInfant" pitchFamily="2" charset="0"/>
                </a:rPr>
                <a:t>4 </a:t>
              </a:r>
              <a:r>
                <a:rPr lang="en-GB" sz="1100" dirty="0">
                  <a:solidFill>
                    <a:schemeClr val="tx1"/>
                  </a:solidFill>
                  <a:latin typeface="SassoonPrimaryInfant" pitchFamily="2" charset="0"/>
                </a:rPr>
                <a:t>= 13</a:t>
              </a:r>
            </a:p>
            <a:p>
              <a:pPr algn="ctr"/>
              <a:endParaRPr lang="en-GB" sz="1100" dirty="0">
                <a:solidFill>
                  <a:schemeClr val="tx1"/>
                </a:solidFill>
                <a:latin typeface="SassoonPrimaryInfant" pitchFamily="2" charset="0"/>
              </a:endParaRPr>
            </a:p>
            <a:p>
              <a:pPr algn="ctr"/>
              <a:endParaRPr lang="en-GB" sz="1100" dirty="0">
                <a:solidFill>
                  <a:schemeClr val="tx1"/>
                </a:solidFill>
                <a:latin typeface="SassoonPrimaryInfant" pitchFamily="2" charset="0"/>
              </a:endParaRPr>
            </a:p>
            <a:p>
              <a:pPr algn="ctr"/>
              <a:r>
                <a:rPr lang="en-GB" sz="1100" dirty="0">
                  <a:solidFill>
                    <a:schemeClr val="tx1"/>
                  </a:solidFill>
                  <a:latin typeface="SassoonPrimaryInfant" pitchFamily="2" charset="0"/>
                </a:rPr>
                <a:t>60 – </a:t>
              </a:r>
              <a:r>
                <a:rPr lang="en-GB" sz="1100" dirty="0">
                  <a:solidFill>
                    <a:srgbClr val="FF0000"/>
                  </a:solidFill>
                  <a:latin typeface="SassoonPrimaryInfant" pitchFamily="2" charset="0"/>
                </a:rPr>
                <a:t>48 ÷ 6</a:t>
              </a:r>
            </a:p>
            <a:p>
              <a:pPr algn="ctr"/>
              <a:r>
                <a:rPr lang="en-GB" sz="1100" dirty="0">
                  <a:solidFill>
                    <a:schemeClr val="tx1"/>
                  </a:solidFill>
                  <a:latin typeface="SassoonPrimaryInfant" pitchFamily="2" charset="0"/>
                </a:rPr>
                <a:t>60 </a:t>
              </a:r>
              <a:r>
                <a:rPr lang="en-GB" sz="1100" dirty="0">
                  <a:solidFill>
                    <a:srgbClr val="00B050"/>
                  </a:solidFill>
                  <a:latin typeface="SassoonPrimaryInfant" pitchFamily="2" charset="0"/>
                </a:rPr>
                <a:t>–</a:t>
              </a:r>
              <a:r>
                <a:rPr lang="en-GB" sz="1100" dirty="0">
                  <a:solidFill>
                    <a:schemeClr val="tx1"/>
                  </a:solidFill>
                  <a:latin typeface="SassoonPrimaryInfant" pitchFamily="2" charset="0"/>
                </a:rPr>
                <a:t> </a:t>
              </a:r>
              <a:r>
                <a:rPr lang="en-GB" sz="1100" dirty="0">
                  <a:solidFill>
                    <a:srgbClr val="FF0000"/>
                  </a:solidFill>
                  <a:latin typeface="SassoonPrimaryInfant" pitchFamily="2" charset="0"/>
                </a:rPr>
                <a:t>8 </a:t>
              </a:r>
              <a:r>
                <a:rPr lang="en-GB" sz="1100" dirty="0">
                  <a:solidFill>
                    <a:schemeClr val="tx1"/>
                  </a:solidFill>
                  <a:latin typeface="SassoonPrimaryInfant" pitchFamily="2" charset="0"/>
                </a:rPr>
                <a:t>= 52</a:t>
              </a:r>
            </a:p>
          </p:txBody>
        </p:sp>
        <p:sp>
          <p:nvSpPr>
            <p:cNvPr id="28" name="Rectangle 27"/>
            <p:cNvSpPr/>
            <p:nvPr/>
          </p:nvSpPr>
          <p:spPr>
            <a:xfrm>
              <a:off x="2139856" y="1816062"/>
              <a:ext cx="556087" cy="1186245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GB" sz="1050" dirty="0">
                  <a:solidFill>
                    <a:schemeClr val="tx1"/>
                  </a:solidFill>
                  <a:latin typeface="SassoonPrimaryInfant" pitchFamily="2" charset="0"/>
                </a:rPr>
                <a:t>e.g.1</a:t>
              </a:r>
            </a:p>
            <a:p>
              <a:pPr algn="ctr"/>
              <a:endParaRPr lang="en-GB" sz="1050" dirty="0">
                <a:solidFill>
                  <a:schemeClr val="tx1"/>
                </a:solidFill>
                <a:latin typeface="SassoonPrimaryInfant" pitchFamily="2" charset="0"/>
              </a:endParaRPr>
            </a:p>
            <a:p>
              <a:pPr algn="ctr"/>
              <a:endParaRPr lang="en-GB" sz="1050" dirty="0">
                <a:solidFill>
                  <a:schemeClr val="tx1"/>
                </a:solidFill>
                <a:latin typeface="SassoonPrimaryInfant" pitchFamily="2" charset="0"/>
              </a:endParaRPr>
            </a:p>
            <a:p>
              <a:pPr algn="ctr"/>
              <a:endParaRPr lang="en-GB" sz="1050" dirty="0">
                <a:solidFill>
                  <a:schemeClr val="tx1"/>
                </a:solidFill>
                <a:latin typeface="SassoonPrimaryInfant" pitchFamily="2" charset="0"/>
              </a:endParaRPr>
            </a:p>
            <a:p>
              <a:pPr algn="ctr"/>
              <a:endParaRPr lang="en-GB" sz="1050" dirty="0">
                <a:solidFill>
                  <a:schemeClr val="tx1"/>
                </a:solidFill>
                <a:latin typeface="SassoonPrimaryInfant" pitchFamily="2" charset="0"/>
              </a:endParaRPr>
            </a:p>
            <a:p>
              <a:pPr algn="ctr"/>
              <a:r>
                <a:rPr lang="en-GB" sz="1050" dirty="0">
                  <a:solidFill>
                    <a:schemeClr val="tx1"/>
                  </a:solidFill>
                  <a:latin typeface="SassoonPrimaryInfant" pitchFamily="2" charset="0"/>
                </a:rPr>
                <a:t>e.g. 2</a:t>
              </a:r>
            </a:p>
            <a:p>
              <a:pPr algn="ctr"/>
              <a:endParaRPr lang="en-GB" sz="1050" dirty="0">
                <a:solidFill>
                  <a:srgbClr val="FF0000"/>
                </a:solidFill>
                <a:latin typeface="SassoonPrimaryInfant" pitchFamily="2" charset="0"/>
              </a:endParaRPr>
            </a:p>
          </p:txBody>
        </p:sp>
      </p:grpSp>
      <p:grpSp>
        <p:nvGrpSpPr>
          <p:cNvPr id="32" name="Group 31"/>
          <p:cNvGrpSpPr/>
          <p:nvPr/>
        </p:nvGrpSpPr>
        <p:grpSpPr>
          <a:xfrm>
            <a:off x="5321636" y="187987"/>
            <a:ext cx="4364150" cy="3017520"/>
            <a:chOff x="260350" y="187987"/>
            <a:chExt cx="4364150" cy="3017520"/>
          </a:xfrm>
        </p:grpSpPr>
        <p:sp>
          <p:nvSpPr>
            <p:cNvPr id="33" name="Rectangle 32"/>
            <p:cNvSpPr/>
            <p:nvPr/>
          </p:nvSpPr>
          <p:spPr>
            <a:xfrm rot="5400000">
              <a:off x="2951199" y="1532205"/>
              <a:ext cx="3017518" cy="329085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>
                  <a:latin typeface="SassoonPrimaryInfant" pitchFamily="2" charset="0"/>
                </a:rPr>
                <a:t>BIDMAS</a:t>
              </a:r>
            </a:p>
          </p:txBody>
        </p:sp>
        <p:sp>
          <p:nvSpPr>
            <p:cNvPr id="34" name="Vertical Scroll 33"/>
            <p:cNvSpPr/>
            <p:nvPr/>
          </p:nvSpPr>
          <p:spPr>
            <a:xfrm>
              <a:off x="260350" y="699797"/>
              <a:ext cx="1860550" cy="1993900"/>
            </a:xfrm>
            <a:prstGeom prst="verticalScroll">
              <a:avLst>
                <a:gd name="adj" fmla="val 8611"/>
              </a:avLst>
            </a:prstGeom>
            <a:solidFill>
              <a:srgbClr val="FF66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GB" sz="1600" b="1" dirty="0">
                  <a:solidFill>
                    <a:schemeClr val="tx1"/>
                  </a:solidFill>
                  <a:latin typeface="SassoonPrimaryInfant" pitchFamily="2" charset="0"/>
                </a:rPr>
                <a:t>B</a:t>
              </a:r>
              <a:r>
                <a:rPr lang="en-GB" sz="1600" b="1" dirty="0">
                  <a:solidFill>
                    <a:schemeClr val="bg1"/>
                  </a:solidFill>
                  <a:latin typeface="SassoonPrimaryInfant" pitchFamily="2" charset="0"/>
                </a:rPr>
                <a:t>rackets</a:t>
              </a:r>
            </a:p>
            <a:p>
              <a:r>
                <a:rPr lang="en-GB" sz="1600" b="1" dirty="0">
                  <a:solidFill>
                    <a:schemeClr val="tx1"/>
                  </a:solidFill>
                  <a:latin typeface="SassoonPrimaryInfant" pitchFamily="2" charset="0"/>
                </a:rPr>
                <a:t>I</a:t>
              </a:r>
              <a:r>
                <a:rPr lang="en-GB" sz="1600" b="1" dirty="0">
                  <a:solidFill>
                    <a:schemeClr val="bg1"/>
                  </a:solidFill>
                  <a:latin typeface="SassoonPrimaryInfant" pitchFamily="2" charset="0"/>
                </a:rPr>
                <a:t>ndices</a:t>
              </a:r>
            </a:p>
            <a:p>
              <a:r>
                <a:rPr lang="en-GB" sz="1600" b="1" dirty="0">
                  <a:solidFill>
                    <a:schemeClr val="tx1"/>
                  </a:solidFill>
                  <a:latin typeface="SassoonPrimaryInfant" pitchFamily="2" charset="0"/>
                </a:rPr>
                <a:t>D</a:t>
              </a:r>
              <a:r>
                <a:rPr lang="en-GB" sz="1600" b="1" dirty="0">
                  <a:solidFill>
                    <a:schemeClr val="bg1"/>
                  </a:solidFill>
                  <a:latin typeface="SassoonPrimaryInfant" pitchFamily="2" charset="0"/>
                </a:rPr>
                <a:t>ivision</a:t>
              </a:r>
            </a:p>
            <a:p>
              <a:r>
                <a:rPr lang="en-GB" sz="1600" b="1" dirty="0">
                  <a:solidFill>
                    <a:schemeClr val="tx1"/>
                  </a:solidFill>
                  <a:latin typeface="SassoonPrimaryInfant" pitchFamily="2" charset="0"/>
                </a:rPr>
                <a:t>M</a:t>
              </a:r>
              <a:r>
                <a:rPr lang="en-GB" sz="1600" b="1" dirty="0">
                  <a:solidFill>
                    <a:schemeClr val="bg1"/>
                  </a:solidFill>
                  <a:latin typeface="SassoonPrimaryInfant" pitchFamily="2" charset="0"/>
                </a:rPr>
                <a:t>ultiplication</a:t>
              </a:r>
            </a:p>
            <a:p>
              <a:r>
                <a:rPr lang="en-GB" sz="1600" b="1" dirty="0">
                  <a:solidFill>
                    <a:schemeClr val="tx1"/>
                  </a:solidFill>
                  <a:latin typeface="SassoonPrimaryInfant" pitchFamily="2" charset="0"/>
                </a:rPr>
                <a:t>A</a:t>
              </a:r>
              <a:r>
                <a:rPr lang="en-GB" sz="1600" b="1" dirty="0">
                  <a:solidFill>
                    <a:schemeClr val="bg1"/>
                  </a:solidFill>
                  <a:latin typeface="SassoonPrimaryInfant" pitchFamily="2" charset="0"/>
                </a:rPr>
                <a:t>ddition</a:t>
              </a:r>
            </a:p>
            <a:p>
              <a:r>
                <a:rPr lang="en-GB" sz="1600" b="1" dirty="0">
                  <a:solidFill>
                    <a:schemeClr val="tx1"/>
                  </a:solidFill>
                  <a:latin typeface="SassoonPrimaryInfant" pitchFamily="2" charset="0"/>
                </a:rPr>
                <a:t>S</a:t>
              </a:r>
              <a:r>
                <a:rPr lang="en-GB" sz="1600" b="1" dirty="0">
                  <a:solidFill>
                    <a:schemeClr val="bg1"/>
                  </a:solidFill>
                  <a:latin typeface="SassoonPrimaryInfant" pitchFamily="2" charset="0"/>
                </a:rPr>
                <a:t>ubtraction</a:t>
              </a:r>
            </a:p>
          </p:txBody>
        </p:sp>
        <p:sp>
          <p:nvSpPr>
            <p:cNvPr id="35" name="Rectangle 34"/>
            <p:cNvSpPr/>
            <p:nvPr/>
          </p:nvSpPr>
          <p:spPr>
            <a:xfrm>
              <a:off x="2142670" y="187987"/>
              <a:ext cx="2099131" cy="291081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100" dirty="0">
                  <a:solidFill>
                    <a:schemeClr val="tx1"/>
                  </a:solidFill>
                  <a:latin typeface="SassoonPrimaryInfant" pitchFamily="2" charset="0"/>
                </a:rPr>
                <a:t>When a calculation has more than one type of operation in, you must follow BIDMAS.</a:t>
              </a:r>
            </a:p>
            <a:p>
              <a:pPr algn="ctr"/>
              <a:endParaRPr lang="en-GB" sz="1100" dirty="0">
                <a:solidFill>
                  <a:schemeClr val="tx1"/>
                </a:solidFill>
                <a:latin typeface="SassoonPrimaryInfant" pitchFamily="2" charset="0"/>
              </a:endParaRPr>
            </a:p>
            <a:p>
              <a:pPr algn="ctr"/>
              <a:r>
                <a:rPr lang="en-GB" sz="1100" dirty="0">
                  <a:solidFill>
                    <a:schemeClr val="tx1"/>
                  </a:solidFill>
                  <a:latin typeface="SassoonPrimaryInfant" pitchFamily="2" charset="0"/>
                </a:rPr>
                <a:t>This tells you what order to do it in.  Solve that part, then put it back in the calculation before you solve the next part.</a:t>
              </a:r>
            </a:p>
            <a:p>
              <a:pPr algn="ctr"/>
              <a:endParaRPr lang="en-GB" sz="1100" dirty="0">
                <a:solidFill>
                  <a:schemeClr val="tx1"/>
                </a:solidFill>
                <a:latin typeface="SassoonPrimaryInfant" pitchFamily="2" charset="0"/>
              </a:endParaRPr>
            </a:p>
            <a:p>
              <a:pPr algn="ctr"/>
              <a:r>
                <a:rPr lang="en-GB" sz="1100" dirty="0">
                  <a:solidFill>
                    <a:schemeClr val="tx1"/>
                  </a:solidFill>
                  <a:latin typeface="SassoonPrimaryInfant" pitchFamily="2" charset="0"/>
                </a:rPr>
                <a:t>3² + </a:t>
              </a:r>
              <a:r>
                <a:rPr lang="en-GB" sz="1100" dirty="0">
                  <a:solidFill>
                    <a:srgbClr val="FF0000"/>
                  </a:solidFill>
                  <a:latin typeface="SassoonPrimaryInfant" pitchFamily="2" charset="0"/>
                </a:rPr>
                <a:t>(20 ÷ 5)</a:t>
              </a:r>
            </a:p>
            <a:p>
              <a:pPr algn="ctr"/>
              <a:r>
                <a:rPr lang="en-GB" sz="1100" dirty="0">
                  <a:solidFill>
                    <a:srgbClr val="00B050"/>
                  </a:solidFill>
                  <a:latin typeface="SassoonPrimaryInfant" pitchFamily="2" charset="0"/>
                </a:rPr>
                <a:t>3²</a:t>
              </a:r>
              <a:r>
                <a:rPr lang="en-GB" sz="1100" dirty="0">
                  <a:solidFill>
                    <a:schemeClr val="tx1"/>
                  </a:solidFill>
                  <a:latin typeface="SassoonPrimaryInfant" pitchFamily="2" charset="0"/>
                </a:rPr>
                <a:t> + </a:t>
              </a:r>
              <a:r>
                <a:rPr lang="en-GB" sz="1100" dirty="0">
                  <a:solidFill>
                    <a:srgbClr val="FF0000"/>
                  </a:solidFill>
                  <a:latin typeface="SassoonPrimaryInfant" pitchFamily="2" charset="0"/>
                </a:rPr>
                <a:t>4</a:t>
              </a:r>
            </a:p>
            <a:p>
              <a:pPr algn="ctr"/>
              <a:r>
                <a:rPr lang="en-GB" sz="1100" dirty="0">
                  <a:solidFill>
                    <a:srgbClr val="00B050"/>
                  </a:solidFill>
                  <a:latin typeface="SassoonPrimaryInfant" pitchFamily="2" charset="0"/>
                </a:rPr>
                <a:t>9</a:t>
              </a:r>
              <a:r>
                <a:rPr lang="en-GB" sz="1100" dirty="0">
                  <a:solidFill>
                    <a:schemeClr val="tx1"/>
                  </a:solidFill>
                  <a:latin typeface="SassoonPrimaryInfant" pitchFamily="2" charset="0"/>
                </a:rPr>
                <a:t> + </a:t>
              </a:r>
              <a:r>
                <a:rPr lang="en-GB" sz="1100" dirty="0">
                  <a:solidFill>
                    <a:srgbClr val="FF0000"/>
                  </a:solidFill>
                  <a:latin typeface="SassoonPrimaryInfant" pitchFamily="2" charset="0"/>
                </a:rPr>
                <a:t>4 </a:t>
              </a:r>
              <a:r>
                <a:rPr lang="en-GB" sz="1100" dirty="0">
                  <a:solidFill>
                    <a:schemeClr val="tx1"/>
                  </a:solidFill>
                  <a:latin typeface="SassoonPrimaryInfant" pitchFamily="2" charset="0"/>
                </a:rPr>
                <a:t>= 13</a:t>
              </a:r>
            </a:p>
            <a:p>
              <a:pPr algn="ctr"/>
              <a:endParaRPr lang="en-GB" sz="1100" dirty="0">
                <a:solidFill>
                  <a:schemeClr val="tx1"/>
                </a:solidFill>
                <a:latin typeface="SassoonPrimaryInfant" pitchFamily="2" charset="0"/>
              </a:endParaRPr>
            </a:p>
            <a:p>
              <a:pPr algn="ctr"/>
              <a:endParaRPr lang="en-GB" sz="1100" dirty="0">
                <a:solidFill>
                  <a:schemeClr val="tx1"/>
                </a:solidFill>
                <a:latin typeface="SassoonPrimaryInfant" pitchFamily="2" charset="0"/>
              </a:endParaRPr>
            </a:p>
            <a:p>
              <a:pPr algn="ctr"/>
              <a:r>
                <a:rPr lang="en-GB" sz="1100" dirty="0">
                  <a:solidFill>
                    <a:schemeClr val="tx1"/>
                  </a:solidFill>
                  <a:latin typeface="SassoonPrimaryInfant" pitchFamily="2" charset="0"/>
                </a:rPr>
                <a:t>60 – </a:t>
              </a:r>
              <a:r>
                <a:rPr lang="en-GB" sz="1100" dirty="0">
                  <a:solidFill>
                    <a:srgbClr val="FF0000"/>
                  </a:solidFill>
                  <a:latin typeface="SassoonPrimaryInfant" pitchFamily="2" charset="0"/>
                </a:rPr>
                <a:t>48 ÷ 6</a:t>
              </a:r>
            </a:p>
            <a:p>
              <a:pPr algn="ctr"/>
              <a:r>
                <a:rPr lang="en-GB" sz="1100" dirty="0">
                  <a:solidFill>
                    <a:schemeClr val="tx1"/>
                  </a:solidFill>
                  <a:latin typeface="SassoonPrimaryInfant" pitchFamily="2" charset="0"/>
                </a:rPr>
                <a:t>60 </a:t>
              </a:r>
              <a:r>
                <a:rPr lang="en-GB" sz="1100" dirty="0">
                  <a:solidFill>
                    <a:srgbClr val="00B050"/>
                  </a:solidFill>
                  <a:latin typeface="SassoonPrimaryInfant" pitchFamily="2" charset="0"/>
                </a:rPr>
                <a:t>–</a:t>
              </a:r>
              <a:r>
                <a:rPr lang="en-GB" sz="1100" dirty="0">
                  <a:solidFill>
                    <a:schemeClr val="tx1"/>
                  </a:solidFill>
                  <a:latin typeface="SassoonPrimaryInfant" pitchFamily="2" charset="0"/>
                </a:rPr>
                <a:t> </a:t>
              </a:r>
              <a:r>
                <a:rPr lang="en-GB" sz="1100" dirty="0">
                  <a:solidFill>
                    <a:srgbClr val="FF0000"/>
                  </a:solidFill>
                  <a:latin typeface="SassoonPrimaryInfant" pitchFamily="2" charset="0"/>
                </a:rPr>
                <a:t>8 </a:t>
              </a:r>
              <a:r>
                <a:rPr lang="en-GB" sz="1100" dirty="0">
                  <a:solidFill>
                    <a:schemeClr val="tx1"/>
                  </a:solidFill>
                  <a:latin typeface="SassoonPrimaryInfant" pitchFamily="2" charset="0"/>
                </a:rPr>
                <a:t>= 52</a:t>
              </a:r>
            </a:p>
          </p:txBody>
        </p:sp>
        <p:sp>
          <p:nvSpPr>
            <p:cNvPr id="36" name="Rectangle 35"/>
            <p:cNvSpPr/>
            <p:nvPr/>
          </p:nvSpPr>
          <p:spPr>
            <a:xfrm>
              <a:off x="2139856" y="1816062"/>
              <a:ext cx="556087" cy="1186245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GB" sz="1050" dirty="0">
                  <a:solidFill>
                    <a:schemeClr val="tx1"/>
                  </a:solidFill>
                  <a:latin typeface="SassoonPrimaryInfant" pitchFamily="2" charset="0"/>
                </a:rPr>
                <a:t>e.g.1</a:t>
              </a:r>
            </a:p>
            <a:p>
              <a:pPr algn="ctr"/>
              <a:endParaRPr lang="en-GB" sz="1050" dirty="0">
                <a:solidFill>
                  <a:schemeClr val="tx1"/>
                </a:solidFill>
                <a:latin typeface="SassoonPrimaryInfant" pitchFamily="2" charset="0"/>
              </a:endParaRPr>
            </a:p>
            <a:p>
              <a:pPr algn="ctr"/>
              <a:endParaRPr lang="en-GB" sz="1050" dirty="0">
                <a:solidFill>
                  <a:schemeClr val="tx1"/>
                </a:solidFill>
                <a:latin typeface="SassoonPrimaryInfant" pitchFamily="2" charset="0"/>
              </a:endParaRPr>
            </a:p>
            <a:p>
              <a:pPr algn="ctr"/>
              <a:endParaRPr lang="en-GB" sz="1050" dirty="0">
                <a:solidFill>
                  <a:schemeClr val="tx1"/>
                </a:solidFill>
                <a:latin typeface="SassoonPrimaryInfant" pitchFamily="2" charset="0"/>
              </a:endParaRPr>
            </a:p>
            <a:p>
              <a:pPr algn="ctr"/>
              <a:endParaRPr lang="en-GB" sz="1050" dirty="0">
                <a:solidFill>
                  <a:schemeClr val="tx1"/>
                </a:solidFill>
                <a:latin typeface="SassoonPrimaryInfant" pitchFamily="2" charset="0"/>
              </a:endParaRPr>
            </a:p>
            <a:p>
              <a:pPr algn="ctr"/>
              <a:r>
                <a:rPr lang="en-GB" sz="1050" dirty="0">
                  <a:solidFill>
                    <a:schemeClr val="tx1"/>
                  </a:solidFill>
                  <a:latin typeface="SassoonPrimaryInfant" pitchFamily="2" charset="0"/>
                </a:rPr>
                <a:t>e.g. 2</a:t>
              </a:r>
            </a:p>
            <a:p>
              <a:pPr algn="ctr"/>
              <a:endParaRPr lang="en-GB" sz="1050" dirty="0">
                <a:solidFill>
                  <a:srgbClr val="FF0000"/>
                </a:solidFill>
                <a:latin typeface="SassoonPrimaryInfant" pitchFamily="2" charset="0"/>
              </a:endParaRPr>
            </a:p>
          </p:txBody>
        </p:sp>
      </p:grpSp>
      <p:grpSp>
        <p:nvGrpSpPr>
          <p:cNvPr id="37" name="Group 36"/>
          <p:cNvGrpSpPr/>
          <p:nvPr/>
        </p:nvGrpSpPr>
        <p:grpSpPr>
          <a:xfrm>
            <a:off x="260350" y="3597911"/>
            <a:ext cx="4364150" cy="3017520"/>
            <a:chOff x="260350" y="187987"/>
            <a:chExt cx="4364150" cy="3017520"/>
          </a:xfrm>
        </p:grpSpPr>
        <p:sp>
          <p:nvSpPr>
            <p:cNvPr id="38" name="Rectangle 37"/>
            <p:cNvSpPr/>
            <p:nvPr/>
          </p:nvSpPr>
          <p:spPr>
            <a:xfrm rot="5400000">
              <a:off x="2951199" y="1532205"/>
              <a:ext cx="3017518" cy="329085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>
                  <a:latin typeface="SassoonPrimaryInfant" pitchFamily="2" charset="0"/>
                </a:rPr>
                <a:t>BIDMAS</a:t>
              </a:r>
            </a:p>
          </p:txBody>
        </p:sp>
        <p:sp>
          <p:nvSpPr>
            <p:cNvPr id="39" name="Vertical Scroll 38"/>
            <p:cNvSpPr/>
            <p:nvPr/>
          </p:nvSpPr>
          <p:spPr>
            <a:xfrm>
              <a:off x="260350" y="699797"/>
              <a:ext cx="1860550" cy="1993900"/>
            </a:xfrm>
            <a:prstGeom prst="verticalScroll">
              <a:avLst>
                <a:gd name="adj" fmla="val 8611"/>
              </a:avLst>
            </a:prstGeom>
            <a:solidFill>
              <a:srgbClr val="FF66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GB" sz="1600" b="1" dirty="0">
                  <a:solidFill>
                    <a:schemeClr val="tx1"/>
                  </a:solidFill>
                  <a:latin typeface="SassoonPrimaryInfant" pitchFamily="2" charset="0"/>
                </a:rPr>
                <a:t>B</a:t>
              </a:r>
              <a:r>
                <a:rPr lang="en-GB" sz="1600" b="1" dirty="0">
                  <a:solidFill>
                    <a:schemeClr val="bg1"/>
                  </a:solidFill>
                  <a:latin typeface="SassoonPrimaryInfant" pitchFamily="2" charset="0"/>
                </a:rPr>
                <a:t>rackets</a:t>
              </a:r>
            </a:p>
            <a:p>
              <a:r>
                <a:rPr lang="en-GB" sz="1600" b="1" dirty="0">
                  <a:solidFill>
                    <a:schemeClr val="tx1"/>
                  </a:solidFill>
                  <a:latin typeface="SassoonPrimaryInfant" pitchFamily="2" charset="0"/>
                </a:rPr>
                <a:t>I</a:t>
              </a:r>
              <a:r>
                <a:rPr lang="en-GB" sz="1600" b="1" dirty="0">
                  <a:solidFill>
                    <a:schemeClr val="bg1"/>
                  </a:solidFill>
                  <a:latin typeface="SassoonPrimaryInfant" pitchFamily="2" charset="0"/>
                </a:rPr>
                <a:t>ndices</a:t>
              </a:r>
            </a:p>
            <a:p>
              <a:r>
                <a:rPr lang="en-GB" sz="1600" b="1" dirty="0">
                  <a:solidFill>
                    <a:schemeClr val="tx1"/>
                  </a:solidFill>
                  <a:latin typeface="SassoonPrimaryInfant" pitchFamily="2" charset="0"/>
                </a:rPr>
                <a:t>D</a:t>
              </a:r>
              <a:r>
                <a:rPr lang="en-GB" sz="1600" b="1" dirty="0">
                  <a:solidFill>
                    <a:schemeClr val="bg1"/>
                  </a:solidFill>
                  <a:latin typeface="SassoonPrimaryInfant" pitchFamily="2" charset="0"/>
                </a:rPr>
                <a:t>ivision</a:t>
              </a:r>
            </a:p>
            <a:p>
              <a:r>
                <a:rPr lang="en-GB" sz="1600" b="1" dirty="0">
                  <a:solidFill>
                    <a:schemeClr val="tx1"/>
                  </a:solidFill>
                  <a:latin typeface="SassoonPrimaryInfant" pitchFamily="2" charset="0"/>
                </a:rPr>
                <a:t>M</a:t>
              </a:r>
              <a:r>
                <a:rPr lang="en-GB" sz="1600" b="1" dirty="0">
                  <a:solidFill>
                    <a:schemeClr val="bg1"/>
                  </a:solidFill>
                  <a:latin typeface="SassoonPrimaryInfant" pitchFamily="2" charset="0"/>
                </a:rPr>
                <a:t>ultiplication</a:t>
              </a:r>
            </a:p>
            <a:p>
              <a:r>
                <a:rPr lang="en-GB" sz="1600" b="1" dirty="0">
                  <a:solidFill>
                    <a:schemeClr val="tx1"/>
                  </a:solidFill>
                  <a:latin typeface="SassoonPrimaryInfant" pitchFamily="2" charset="0"/>
                </a:rPr>
                <a:t>A</a:t>
              </a:r>
              <a:r>
                <a:rPr lang="en-GB" sz="1600" b="1" dirty="0">
                  <a:solidFill>
                    <a:schemeClr val="bg1"/>
                  </a:solidFill>
                  <a:latin typeface="SassoonPrimaryInfant" pitchFamily="2" charset="0"/>
                </a:rPr>
                <a:t>ddition</a:t>
              </a:r>
            </a:p>
            <a:p>
              <a:r>
                <a:rPr lang="en-GB" sz="1600" b="1" dirty="0">
                  <a:solidFill>
                    <a:schemeClr val="tx1"/>
                  </a:solidFill>
                  <a:latin typeface="SassoonPrimaryInfant" pitchFamily="2" charset="0"/>
                </a:rPr>
                <a:t>S</a:t>
              </a:r>
              <a:r>
                <a:rPr lang="en-GB" sz="1600" b="1" dirty="0">
                  <a:solidFill>
                    <a:schemeClr val="bg1"/>
                  </a:solidFill>
                  <a:latin typeface="SassoonPrimaryInfant" pitchFamily="2" charset="0"/>
                </a:rPr>
                <a:t>ubtraction</a:t>
              </a:r>
            </a:p>
          </p:txBody>
        </p:sp>
        <p:sp>
          <p:nvSpPr>
            <p:cNvPr id="40" name="Rectangle 39"/>
            <p:cNvSpPr/>
            <p:nvPr/>
          </p:nvSpPr>
          <p:spPr>
            <a:xfrm>
              <a:off x="2142670" y="187987"/>
              <a:ext cx="2099131" cy="291081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100" dirty="0">
                  <a:solidFill>
                    <a:schemeClr val="tx1"/>
                  </a:solidFill>
                  <a:latin typeface="SassoonPrimaryInfant" pitchFamily="2" charset="0"/>
                </a:rPr>
                <a:t>When a calculation has more than one type of operation in, you must follow BIDMAS.</a:t>
              </a:r>
            </a:p>
            <a:p>
              <a:pPr algn="ctr"/>
              <a:endParaRPr lang="en-GB" sz="1100" dirty="0">
                <a:solidFill>
                  <a:schemeClr val="tx1"/>
                </a:solidFill>
                <a:latin typeface="SassoonPrimaryInfant" pitchFamily="2" charset="0"/>
              </a:endParaRPr>
            </a:p>
            <a:p>
              <a:pPr algn="ctr"/>
              <a:r>
                <a:rPr lang="en-GB" sz="1100" dirty="0">
                  <a:solidFill>
                    <a:schemeClr val="tx1"/>
                  </a:solidFill>
                  <a:latin typeface="SassoonPrimaryInfant" pitchFamily="2" charset="0"/>
                </a:rPr>
                <a:t>This tells you what order to do it in.  Solve that part, then put it back in the calculation before you solve the next part.</a:t>
              </a:r>
            </a:p>
            <a:p>
              <a:pPr algn="ctr"/>
              <a:endParaRPr lang="en-GB" sz="1100" dirty="0">
                <a:solidFill>
                  <a:schemeClr val="tx1"/>
                </a:solidFill>
                <a:latin typeface="SassoonPrimaryInfant" pitchFamily="2" charset="0"/>
              </a:endParaRPr>
            </a:p>
            <a:p>
              <a:pPr algn="ctr"/>
              <a:r>
                <a:rPr lang="en-GB" sz="1100" dirty="0">
                  <a:solidFill>
                    <a:schemeClr val="tx1"/>
                  </a:solidFill>
                  <a:latin typeface="SassoonPrimaryInfant" pitchFamily="2" charset="0"/>
                </a:rPr>
                <a:t>3² + </a:t>
              </a:r>
              <a:r>
                <a:rPr lang="en-GB" sz="1100" dirty="0">
                  <a:solidFill>
                    <a:srgbClr val="FF0000"/>
                  </a:solidFill>
                  <a:latin typeface="SassoonPrimaryInfant" pitchFamily="2" charset="0"/>
                </a:rPr>
                <a:t>(20 ÷ 5)</a:t>
              </a:r>
            </a:p>
            <a:p>
              <a:pPr algn="ctr"/>
              <a:r>
                <a:rPr lang="en-GB" sz="1100" dirty="0">
                  <a:solidFill>
                    <a:srgbClr val="00B050"/>
                  </a:solidFill>
                  <a:latin typeface="SassoonPrimaryInfant" pitchFamily="2" charset="0"/>
                </a:rPr>
                <a:t>3²</a:t>
              </a:r>
              <a:r>
                <a:rPr lang="en-GB" sz="1100" dirty="0">
                  <a:solidFill>
                    <a:schemeClr val="tx1"/>
                  </a:solidFill>
                  <a:latin typeface="SassoonPrimaryInfant" pitchFamily="2" charset="0"/>
                </a:rPr>
                <a:t> + </a:t>
              </a:r>
              <a:r>
                <a:rPr lang="en-GB" sz="1100" dirty="0">
                  <a:solidFill>
                    <a:srgbClr val="FF0000"/>
                  </a:solidFill>
                  <a:latin typeface="SassoonPrimaryInfant" pitchFamily="2" charset="0"/>
                </a:rPr>
                <a:t>4</a:t>
              </a:r>
            </a:p>
            <a:p>
              <a:pPr algn="ctr"/>
              <a:r>
                <a:rPr lang="en-GB" sz="1100" dirty="0">
                  <a:solidFill>
                    <a:srgbClr val="00B050"/>
                  </a:solidFill>
                  <a:latin typeface="SassoonPrimaryInfant" pitchFamily="2" charset="0"/>
                </a:rPr>
                <a:t>9</a:t>
              </a:r>
              <a:r>
                <a:rPr lang="en-GB" sz="1100" dirty="0">
                  <a:solidFill>
                    <a:schemeClr val="tx1"/>
                  </a:solidFill>
                  <a:latin typeface="SassoonPrimaryInfant" pitchFamily="2" charset="0"/>
                </a:rPr>
                <a:t> + </a:t>
              </a:r>
              <a:r>
                <a:rPr lang="en-GB" sz="1100" dirty="0">
                  <a:solidFill>
                    <a:srgbClr val="FF0000"/>
                  </a:solidFill>
                  <a:latin typeface="SassoonPrimaryInfant" pitchFamily="2" charset="0"/>
                </a:rPr>
                <a:t>4 </a:t>
              </a:r>
              <a:r>
                <a:rPr lang="en-GB" sz="1100" dirty="0">
                  <a:solidFill>
                    <a:schemeClr val="tx1"/>
                  </a:solidFill>
                  <a:latin typeface="SassoonPrimaryInfant" pitchFamily="2" charset="0"/>
                </a:rPr>
                <a:t>= 13</a:t>
              </a:r>
            </a:p>
            <a:p>
              <a:pPr algn="ctr"/>
              <a:endParaRPr lang="en-GB" sz="1100" dirty="0">
                <a:solidFill>
                  <a:schemeClr val="tx1"/>
                </a:solidFill>
                <a:latin typeface="SassoonPrimaryInfant" pitchFamily="2" charset="0"/>
              </a:endParaRPr>
            </a:p>
            <a:p>
              <a:pPr algn="ctr"/>
              <a:endParaRPr lang="en-GB" sz="1100" dirty="0">
                <a:solidFill>
                  <a:schemeClr val="tx1"/>
                </a:solidFill>
                <a:latin typeface="SassoonPrimaryInfant" pitchFamily="2" charset="0"/>
              </a:endParaRPr>
            </a:p>
            <a:p>
              <a:pPr algn="ctr"/>
              <a:r>
                <a:rPr lang="en-GB" sz="1100" dirty="0">
                  <a:solidFill>
                    <a:schemeClr val="tx1"/>
                  </a:solidFill>
                  <a:latin typeface="SassoonPrimaryInfant" pitchFamily="2" charset="0"/>
                </a:rPr>
                <a:t>60 – </a:t>
              </a:r>
              <a:r>
                <a:rPr lang="en-GB" sz="1100" dirty="0">
                  <a:solidFill>
                    <a:srgbClr val="FF0000"/>
                  </a:solidFill>
                  <a:latin typeface="SassoonPrimaryInfant" pitchFamily="2" charset="0"/>
                </a:rPr>
                <a:t>48 ÷ 6</a:t>
              </a:r>
            </a:p>
            <a:p>
              <a:pPr algn="ctr"/>
              <a:r>
                <a:rPr lang="en-GB" sz="1100" dirty="0">
                  <a:solidFill>
                    <a:schemeClr val="tx1"/>
                  </a:solidFill>
                  <a:latin typeface="SassoonPrimaryInfant" pitchFamily="2" charset="0"/>
                </a:rPr>
                <a:t>60 </a:t>
              </a:r>
              <a:r>
                <a:rPr lang="en-GB" sz="1100" dirty="0">
                  <a:solidFill>
                    <a:srgbClr val="00B050"/>
                  </a:solidFill>
                  <a:latin typeface="SassoonPrimaryInfant" pitchFamily="2" charset="0"/>
                </a:rPr>
                <a:t>–</a:t>
              </a:r>
              <a:r>
                <a:rPr lang="en-GB" sz="1100" dirty="0">
                  <a:solidFill>
                    <a:schemeClr val="tx1"/>
                  </a:solidFill>
                  <a:latin typeface="SassoonPrimaryInfant" pitchFamily="2" charset="0"/>
                </a:rPr>
                <a:t> </a:t>
              </a:r>
              <a:r>
                <a:rPr lang="en-GB" sz="1100" dirty="0">
                  <a:solidFill>
                    <a:srgbClr val="FF0000"/>
                  </a:solidFill>
                  <a:latin typeface="SassoonPrimaryInfant" pitchFamily="2" charset="0"/>
                </a:rPr>
                <a:t>8 </a:t>
              </a:r>
              <a:r>
                <a:rPr lang="en-GB" sz="1100" dirty="0">
                  <a:solidFill>
                    <a:schemeClr val="tx1"/>
                  </a:solidFill>
                  <a:latin typeface="SassoonPrimaryInfant" pitchFamily="2" charset="0"/>
                </a:rPr>
                <a:t>= 52</a:t>
              </a:r>
            </a:p>
          </p:txBody>
        </p:sp>
        <p:sp>
          <p:nvSpPr>
            <p:cNvPr id="41" name="Rectangle 40"/>
            <p:cNvSpPr/>
            <p:nvPr/>
          </p:nvSpPr>
          <p:spPr>
            <a:xfrm>
              <a:off x="2139856" y="1816062"/>
              <a:ext cx="556087" cy="1186245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GB" sz="1050" dirty="0">
                  <a:solidFill>
                    <a:schemeClr val="tx1"/>
                  </a:solidFill>
                  <a:latin typeface="SassoonPrimaryInfant" pitchFamily="2" charset="0"/>
                </a:rPr>
                <a:t>e.g.1</a:t>
              </a:r>
            </a:p>
            <a:p>
              <a:pPr algn="ctr"/>
              <a:endParaRPr lang="en-GB" sz="1050" dirty="0">
                <a:solidFill>
                  <a:schemeClr val="tx1"/>
                </a:solidFill>
                <a:latin typeface="SassoonPrimaryInfant" pitchFamily="2" charset="0"/>
              </a:endParaRPr>
            </a:p>
            <a:p>
              <a:pPr algn="ctr"/>
              <a:endParaRPr lang="en-GB" sz="1050" dirty="0">
                <a:solidFill>
                  <a:schemeClr val="tx1"/>
                </a:solidFill>
                <a:latin typeface="SassoonPrimaryInfant" pitchFamily="2" charset="0"/>
              </a:endParaRPr>
            </a:p>
            <a:p>
              <a:pPr algn="ctr"/>
              <a:endParaRPr lang="en-GB" sz="1050" dirty="0">
                <a:solidFill>
                  <a:schemeClr val="tx1"/>
                </a:solidFill>
                <a:latin typeface="SassoonPrimaryInfant" pitchFamily="2" charset="0"/>
              </a:endParaRPr>
            </a:p>
            <a:p>
              <a:pPr algn="ctr"/>
              <a:endParaRPr lang="en-GB" sz="1050" dirty="0">
                <a:solidFill>
                  <a:schemeClr val="tx1"/>
                </a:solidFill>
                <a:latin typeface="SassoonPrimaryInfant" pitchFamily="2" charset="0"/>
              </a:endParaRPr>
            </a:p>
            <a:p>
              <a:pPr algn="ctr"/>
              <a:r>
                <a:rPr lang="en-GB" sz="1050" dirty="0">
                  <a:solidFill>
                    <a:schemeClr val="tx1"/>
                  </a:solidFill>
                  <a:latin typeface="SassoonPrimaryInfant" pitchFamily="2" charset="0"/>
                </a:rPr>
                <a:t>e.g. 2</a:t>
              </a:r>
            </a:p>
            <a:p>
              <a:pPr algn="ctr"/>
              <a:endParaRPr lang="en-GB" sz="1050" dirty="0">
                <a:solidFill>
                  <a:srgbClr val="FF0000"/>
                </a:solidFill>
                <a:latin typeface="SassoonPrimaryInfant" pitchFamily="2" charset="0"/>
              </a:endParaRPr>
            </a:p>
          </p:txBody>
        </p:sp>
      </p:grpSp>
      <p:grpSp>
        <p:nvGrpSpPr>
          <p:cNvPr id="42" name="Group 41"/>
          <p:cNvGrpSpPr/>
          <p:nvPr/>
        </p:nvGrpSpPr>
        <p:grpSpPr>
          <a:xfrm>
            <a:off x="5321636" y="3597911"/>
            <a:ext cx="4364150" cy="3017520"/>
            <a:chOff x="260350" y="187987"/>
            <a:chExt cx="4364150" cy="3017520"/>
          </a:xfrm>
        </p:grpSpPr>
        <p:sp>
          <p:nvSpPr>
            <p:cNvPr id="43" name="Rectangle 42"/>
            <p:cNvSpPr/>
            <p:nvPr/>
          </p:nvSpPr>
          <p:spPr>
            <a:xfrm rot="5400000">
              <a:off x="2951199" y="1532205"/>
              <a:ext cx="3017518" cy="329085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>
                  <a:latin typeface="SassoonPrimaryInfant" pitchFamily="2" charset="0"/>
                </a:rPr>
                <a:t>BIDMAS</a:t>
              </a:r>
            </a:p>
          </p:txBody>
        </p:sp>
        <p:sp>
          <p:nvSpPr>
            <p:cNvPr id="44" name="Vertical Scroll 43"/>
            <p:cNvSpPr/>
            <p:nvPr/>
          </p:nvSpPr>
          <p:spPr>
            <a:xfrm>
              <a:off x="260350" y="699797"/>
              <a:ext cx="1860550" cy="1993900"/>
            </a:xfrm>
            <a:prstGeom prst="verticalScroll">
              <a:avLst>
                <a:gd name="adj" fmla="val 8611"/>
              </a:avLst>
            </a:prstGeom>
            <a:solidFill>
              <a:srgbClr val="FF66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GB" sz="1600" b="1" dirty="0">
                  <a:solidFill>
                    <a:schemeClr val="tx1"/>
                  </a:solidFill>
                  <a:latin typeface="SassoonPrimaryInfant" pitchFamily="2" charset="0"/>
                </a:rPr>
                <a:t>B</a:t>
              </a:r>
              <a:r>
                <a:rPr lang="en-GB" sz="1600" b="1" dirty="0">
                  <a:solidFill>
                    <a:schemeClr val="bg1"/>
                  </a:solidFill>
                  <a:latin typeface="SassoonPrimaryInfant" pitchFamily="2" charset="0"/>
                </a:rPr>
                <a:t>rackets</a:t>
              </a:r>
            </a:p>
            <a:p>
              <a:r>
                <a:rPr lang="en-GB" sz="1600" b="1" dirty="0">
                  <a:solidFill>
                    <a:schemeClr val="tx1"/>
                  </a:solidFill>
                  <a:latin typeface="SassoonPrimaryInfant" pitchFamily="2" charset="0"/>
                </a:rPr>
                <a:t>I</a:t>
              </a:r>
              <a:r>
                <a:rPr lang="en-GB" sz="1600" b="1" dirty="0">
                  <a:solidFill>
                    <a:schemeClr val="bg1"/>
                  </a:solidFill>
                  <a:latin typeface="SassoonPrimaryInfant" pitchFamily="2" charset="0"/>
                </a:rPr>
                <a:t>ndices</a:t>
              </a:r>
            </a:p>
            <a:p>
              <a:r>
                <a:rPr lang="en-GB" sz="1600" b="1" dirty="0">
                  <a:solidFill>
                    <a:schemeClr val="tx1"/>
                  </a:solidFill>
                  <a:latin typeface="SassoonPrimaryInfant" pitchFamily="2" charset="0"/>
                </a:rPr>
                <a:t>D</a:t>
              </a:r>
              <a:r>
                <a:rPr lang="en-GB" sz="1600" b="1" dirty="0">
                  <a:solidFill>
                    <a:schemeClr val="bg1"/>
                  </a:solidFill>
                  <a:latin typeface="SassoonPrimaryInfant" pitchFamily="2" charset="0"/>
                </a:rPr>
                <a:t>ivision</a:t>
              </a:r>
            </a:p>
            <a:p>
              <a:r>
                <a:rPr lang="en-GB" sz="1600" b="1" dirty="0">
                  <a:solidFill>
                    <a:schemeClr val="tx1"/>
                  </a:solidFill>
                  <a:latin typeface="SassoonPrimaryInfant" pitchFamily="2" charset="0"/>
                </a:rPr>
                <a:t>M</a:t>
              </a:r>
              <a:r>
                <a:rPr lang="en-GB" sz="1600" b="1" dirty="0">
                  <a:solidFill>
                    <a:schemeClr val="bg1"/>
                  </a:solidFill>
                  <a:latin typeface="SassoonPrimaryInfant" pitchFamily="2" charset="0"/>
                </a:rPr>
                <a:t>ultiplication</a:t>
              </a:r>
            </a:p>
            <a:p>
              <a:r>
                <a:rPr lang="en-GB" sz="1600" b="1" dirty="0">
                  <a:solidFill>
                    <a:schemeClr val="tx1"/>
                  </a:solidFill>
                  <a:latin typeface="SassoonPrimaryInfant" pitchFamily="2" charset="0"/>
                </a:rPr>
                <a:t>A</a:t>
              </a:r>
              <a:r>
                <a:rPr lang="en-GB" sz="1600" b="1" dirty="0">
                  <a:solidFill>
                    <a:schemeClr val="bg1"/>
                  </a:solidFill>
                  <a:latin typeface="SassoonPrimaryInfant" pitchFamily="2" charset="0"/>
                </a:rPr>
                <a:t>ddition</a:t>
              </a:r>
            </a:p>
            <a:p>
              <a:r>
                <a:rPr lang="en-GB" sz="1600" b="1" dirty="0">
                  <a:solidFill>
                    <a:schemeClr val="tx1"/>
                  </a:solidFill>
                  <a:latin typeface="SassoonPrimaryInfant" pitchFamily="2" charset="0"/>
                </a:rPr>
                <a:t>S</a:t>
              </a:r>
              <a:r>
                <a:rPr lang="en-GB" sz="1600" b="1" dirty="0">
                  <a:solidFill>
                    <a:schemeClr val="bg1"/>
                  </a:solidFill>
                  <a:latin typeface="SassoonPrimaryInfant" pitchFamily="2" charset="0"/>
                </a:rPr>
                <a:t>ubtraction</a:t>
              </a:r>
            </a:p>
          </p:txBody>
        </p:sp>
        <p:sp>
          <p:nvSpPr>
            <p:cNvPr id="45" name="Rectangle 44"/>
            <p:cNvSpPr/>
            <p:nvPr/>
          </p:nvSpPr>
          <p:spPr>
            <a:xfrm>
              <a:off x="2142670" y="187987"/>
              <a:ext cx="2099131" cy="291081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100" dirty="0">
                  <a:solidFill>
                    <a:schemeClr val="tx1"/>
                  </a:solidFill>
                  <a:latin typeface="SassoonPrimaryInfant" pitchFamily="2" charset="0"/>
                </a:rPr>
                <a:t>When a calculation has more than one type of operation in, you must follow BIDMAS.</a:t>
              </a:r>
            </a:p>
            <a:p>
              <a:pPr algn="ctr"/>
              <a:endParaRPr lang="en-GB" sz="1100" dirty="0">
                <a:solidFill>
                  <a:schemeClr val="tx1"/>
                </a:solidFill>
                <a:latin typeface="SassoonPrimaryInfant" pitchFamily="2" charset="0"/>
              </a:endParaRPr>
            </a:p>
            <a:p>
              <a:pPr algn="ctr"/>
              <a:r>
                <a:rPr lang="en-GB" sz="1100" dirty="0">
                  <a:solidFill>
                    <a:schemeClr val="tx1"/>
                  </a:solidFill>
                  <a:latin typeface="SassoonPrimaryInfant" pitchFamily="2" charset="0"/>
                </a:rPr>
                <a:t>This tells you what order to do it in.  Solve that part, then put it back in the calculation before you solve the next part.</a:t>
              </a:r>
            </a:p>
            <a:p>
              <a:pPr algn="ctr"/>
              <a:endParaRPr lang="en-GB" sz="1100" dirty="0">
                <a:solidFill>
                  <a:schemeClr val="tx1"/>
                </a:solidFill>
                <a:latin typeface="SassoonPrimaryInfant" pitchFamily="2" charset="0"/>
              </a:endParaRPr>
            </a:p>
            <a:p>
              <a:pPr algn="ctr"/>
              <a:r>
                <a:rPr lang="en-GB" sz="1100" dirty="0">
                  <a:solidFill>
                    <a:schemeClr val="tx1"/>
                  </a:solidFill>
                  <a:latin typeface="SassoonPrimaryInfant" pitchFamily="2" charset="0"/>
                </a:rPr>
                <a:t>3² + </a:t>
              </a:r>
              <a:r>
                <a:rPr lang="en-GB" sz="1100" dirty="0">
                  <a:solidFill>
                    <a:srgbClr val="FF0000"/>
                  </a:solidFill>
                  <a:latin typeface="SassoonPrimaryInfant" pitchFamily="2" charset="0"/>
                </a:rPr>
                <a:t>(20 ÷ 5)</a:t>
              </a:r>
            </a:p>
            <a:p>
              <a:pPr algn="ctr"/>
              <a:r>
                <a:rPr lang="en-GB" sz="1100" dirty="0">
                  <a:solidFill>
                    <a:srgbClr val="00B050"/>
                  </a:solidFill>
                  <a:latin typeface="SassoonPrimaryInfant" pitchFamily="2" charset="0"/>
                </a:rPr>
                <a:t>3²</a:t>
              </a:r>
              <a:r>
                <a:rPr lang="en-GB" sz="1100" dirty="0">
                  <a:solidFill>
                    <a:schemeClr val="tx1"/>
                  </a:solidFill>
                  <a:latin typeface="SassoonPrimaryInfant" pitchFamily="2" charset="0"/>
                </a:rPr>
                <a:t> + </a:t>
              </a:r>
              <a:r>
                <a:rPr lang="en-GB" sz="1100" dirty="0">
                  <a:solidFill>
                    <a:srgbClr val="FF0000"/>
                  </a:solidFill>
                  <a:latin typeface="SassoonPrimaryInfant" pitchFamily="2" charset="0"/>
                </a:rPr>
                <a:t>4</a:t>
              </a:r>
            </a:p>
            <a:p>
              <a:pPr algn="ctr"/>
              <a:r>
                <a:rPr lang="en-GB" sz="1100" dirty="0">
                  <a:solidFill>
                    <a:srgbClr val="00B050"/>
                  </a:solidFill>
                  <a:latin typeface="SassoonPrimaryInfant" pitchFamily="2" charset="0"/>
                </a:rPr>
                <a:t>9</a:t>
              </a:r>
              <a:r>
                <a:rPr lang="en-GB" sz="1100" dirty="0">
                  <a:solidFill>
                    <a:schemeClr val="tx1"/>
                  </a:solidFill>
                  <a:latin typeface="SassoonPrimaryInfant" pitchFamily="2" charset="0"/>
                </a:rPr>
                <a:t> + </a:t>
              </a:r>
              <a:r>
                <a:rPr lang="en-GB" sz="1100" dirty="0">
                  <a:solidFill>
                    <a:srgbClr val="FF0000"/>
                  </a:solidFill>
                  <a:latin typeface="SassoonPrimaryInfant" pitchFamily="2" charset="0"/>
                </a:rPr>
                <a:t>4 </a:t>
              </a:r>
              <a:r>
                <a:rPr lang="en-GB" sz="1100" dirty="0">
                  <a:solidFill>
                    <a:schemeClr val="tx1"/>
                  </a:solidFill>
                  <a:latin typeface="SassoonPrimaryInfant" pitchFamily="2" charset="0"/>
                </a:rPr>
                <a:t>= 13</a:t>
              </a:r>
            </a:p>
            <a:p>
              <a:pPr algn="ctr"/>
              <a:endParaRPr lang="en-GB" sz="1100" dirty="0">
                <a:solidFill>
                  <a:schemeClr val="tx1"/>
                </a:solidFill>
                <a:latin typeface="SassoonPrimaryInfant" pitchFamily="2" charset="0"/>
              </a:endParaRPr>
            </a:p>
            <a:p>
              <a:pPr algn="ctr"/>
              <a:endParaRPr lang="en-GB" sz="1100" dirty="0">
                <a:solidFill>
                  <a:schemeClr val="tx1"/>
                </a:solidFill>
                <a:latin typeface="SassoonPrimaryInfant" pitchFamily="2" charset="0"/>
              </a:endParaRPr>
            </a:p>
            <a:p>
              <a:pPr algn="ctr"/>
              <a:r>
                <a:rPr lang="en-GB" sz="1100" dirty="0">
                  <a:solidFill>
                    <a:schemeClr val="tx1"/>
                  </a:solidFill>
                  <a:latin typeface="SassoonPrimaryInfant" pitchFamily="2" charset="0"/>
                </a:rPr>
                <a:t>60 – </a:t>
              </a:r>
              <a:r>
                <a:rPr lang="en-GB" sz="1100" dirty="0">
                  <a:solidFill>
                    <a:srgbClr val="FF0000"/>
                  </a:solidFill>
                  <a:latin typeface="SassoonPrimaryInfant" pitchFamily="2" charset="0"/>
                </a:rPr>
                <a:t>48 ÷ 6</a:t>
              </a:r>
            </a:p>
            <a:p>
              <a:pPr algn="ctr"/>
              <a:r>
                <a:rPr lang="en-GB" sz="1100" dirty="0">
                  <a:solidFill>
                    <a:schemeClr val="tx1"/>
                  </a:solidFill>
                  <a:latin typeface="SassoonPrimaryInfant" pitchFamily="2" charset="0"/>
                </a:rPr>
                <a:t>60 </a:t>
              </a:r>
              <a:r>
                <a:rPr lang="en-GB" sz="1100" dirty="0">
                  <a:solidFill>
                    <a:srgbClr val="00B050"/>
                  </a:solidFill>
                  <a:latin typeface="SassoonPrimaryInfant" pitchFamily="2" charset="0"/>
                </a:rPr>
                <a:t>–</a:t>
              </a:r>
              <a:r>
                <a:rPr lang="en-GB" sz="1100" dirty="0">
                  <a:solidFill>
                    <a:schemeClr val="tx1"/>
                  </a:solidFill>
                  <a:latin typeface="SassoonPrimaryInfant" pitchFamily="2" charset="0"/>
                </a:rPr>
                <a:t> </a:t>
              </a:r>
              <a:r>
                <a:rPr lang="en-GB" sz="1100" dirty="0">
                  <a:solidFill>
                    <a:srgbClr val="FF0000"/>
                  </a:solidFill>
                  <a:latin typeface="SassoonPrimaryInfant" pitchFamily="2" charset="0"/>
                </a:rPr>
                <a:t>8 </a:t>
              </a:r>
              <a:r>
                <a:rPr lang="en-GB" sz="1100" dirty="0">
                  <a:solidFill>
                    <a:schemeClr val="tx1"/>
                  </a:solidFill>
                  <a:latin typeface="SassoonPrimaryInfant" pitchFamily="2" charset="0"/>
                </a:rPr>
                <a:t>= 52</a:t>
              </a:r>
            </a:p>
          </p:txBody>
        </p:sp>
        <p:sp>
          <p:nvSpPr>
            <p:cNvPr id="46" name="Rectangle 45"/>
            <p:cNvSpPr/>
            <p:nvPr/>
          </p:nvSpPr>
          <p:spPr>
            <a:xfrm>
              <a:off x="2139856" y="1816062"/>
              <a:ext cx="556087" cy="1186245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GB" sz="1050" dirty="0">
                  <a:solidFill>
                    <a:schemeClr val="tx1"/>
                  </a:solidFill>
                  <a:latin typeface="SassoonPrimaryInfant" pitchFamily="2" charset="0"/>
                </a:rPr>
                <a:t>e.g.1</a:t>
              </a:r>
            </a:p>
            <a:p>
              <a:pPr algn="ctr"/>
              <a:endParaRPr lang="en-GB" sz="1050" dirty="0">
                <a:solidFill>
                  <a:schemeClr val="tx1"/>
                </a:solidFill>
                <a:latin typeface="SassoonPrimaryInfant" pitchFamily="2" charset="0"/>
              </a:endParaRPr>
            </a:p>
            <a:p>
              <a:pPr algn="ctr"/>
              <a:endParaRPr lang="en-GB" sz="1050" dirty="0">
                <a:solidFill>
                  <a:schemeClr val="tx1"/>
                </a:solidFill>
                <a:latin typeface="SassoonPrimaryInfant" pitchFamily="2" charset="0"/>
              </a:endParaRPr>
            </a:p>
            <a:p>
              <a:pPr algn="ctr"/>
              <a:endParaRPr lang="en-GB" sz="1050" dirty="0">
                <a:solidFill>
                  <a:schemeClr val="tx1"/>
                </a:solidFill>
                <a:latin typeface="SassoonPrimaryInfant" pitchFamily="2" charset="0"/>
              </a:endParaRPr>
            </a:p>
            <a:p>
              <a:pPr algn="ctr"/>
              <a:endParaRPr lang="en-GB" sz="1050" dirty="0">
                <a:solidFill>
                  <a:schemeClr val="tx1"/>
                </a:solidFill>
                <a:latin typeface="SassoonPrimaryInfant" pitchFamily="2" charset="0"/>
              </a:endParaRPr>
            </a:p>
            <a:p>
              <a:pPr algn="ctr"/>
              <a:r>
                <a:rPr lang="en-GB" sz="1050" dirty="0">
                  <a:solidFill>
                    <a:schemeClr val="tx1"/>
                  </a:solidFill>
                  <a:latin typeface="SassoonPrimaryInfant" pitchFamily="2" charset="0"/>
                </a:rPr>
                <a:t>e.g. 2</a:t>
              </a:r>
            </a:p>
            <a:p>
              <a:pPr algn="ctr"/>
              <a:endParaRPr lang="en-GB" sz="1050" dirty="0">
                <a:solidFill>
                  <a:srgbClr val="FF0000"/>
                </a:solidFill>
                <a:latin typeface="SassoonPrimaryInfant" pitchFamily="2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3011121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5239733" y="1162039"/>
            <a:ext cx="4455383" cy="372937"/>
            <a:chOff x="5239734" y="693728"/>
            <a:chExt cx="4455383" cy="372937"/>
          </a:xfrm>
        </p:grpSpPr>
        <p:grpSp>
          <p:nvGrpSpPr>
            <p:cNvPr id="95" name="Group 94"/>
            <p:cNvGrpSpPr/>
            <p:nvPr/>
          </p:nvGrpSpPr>
          <p:grpSpPr>
            <a:xfrm>
              <a:off x="5239734" y="695901"/>
              <a:ext cx="2207299" cy="370764"/>
              <a:chOff x="64350" y="861019"/>
              <a:chExt cx="2105110" cy="370764"/>
            </a:xfrm>
          </p:grpSpPr>
          <p:sp>
            <p:nvSpPr>
              <p:cNvPr id="96" name="Pentagon 95"/>
              <p:cNvSpPr/>
              <p:nvPr/>
            </p:nvSpPr>
            <p:spPr>
              <a:xfrm>
                <a:off x="64350" y="861019"/>
                <a:ext cx="547808" cy="370764"/>
              </a:xfrm>
              <a:prstGeom prst="homePlate">
                <a:avLst/>
              </a:prstGeom>
              <a:solidFill>
                <a:srgbClr val="FFC0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400" dirty="0">
                    <a:solidFill>
                      <a:schemeClr val="tx1"/>
                    </a:solidFill>
                    <a:latin typeface="SassoonPrimaryInfant" pitchFamily="2" charset="0"/>
                  </a:rPr>
                  <a:t>1kg</a:t>
                </a:r>
              </a:p>
            </p:txBody>
          </p:sp>
          <p:sp>
            <p:nvSpPr>
              <p:cNvPr id="97" name="Chevron 96"/>
              <p:cNvSpPr/>
              <p:nvPr/>
            </p:nvSpPr>
            <p:spPr>
              <a:xfrm>
                <a:off x="562468" y="861019"/>
                <a:ext cx="566031" cy="370764"/>
              </a:xfrm>
              <a:prstGeom prst="chevron">
                <a:avLst>
                  <a:gd name="adj" fmla="val 50876"/>
                </a:avLst>
              </a:prstGeom>
              <a:solidFill>
                <a:srgbClr val="FF9933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dirty="0">
                    <a:solidFill>
                      <a:schemeClr val="tx1"/>
                    </a:solidFill>
                  </a:rPr>
                  <a:t>=</a:t>
                </a:r>
              </a:p>
            </p:txBody>
          </p:sp>
          <p:sp>
            <p:nvSpPr>
              <p:cNvPr id="98" name="Chevron 97"/>
              <p:cNvSpPr/>
              <p:nvPr/>
            </p:nvSpPr>
            <p:spPr>
              <a:xfrm>
                <a:off x="1085403" y="861019"/>
                <a:ext cx="1084057" cy="370764"/>
              </a:xfrm>
              <a:prstGeom prst="chevron">
                <a:avLst>
                  <a:gd name="adj" fmla="val 50625"/>
                </a:avLst>
              </a:prstGeom>
              <a:solidFill>
                <a:srgbClr val="FFC0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400" dirty="0">
                    <a:solidFill>
                      <a:schemeClr val="tx1"/>
                    </a:solidFill>
                    <a:latin typeface="SassoonPrimaryInfant" pitchFamily="2" charset="0"/>
                  </a:rPr>
                  <a:t>1000g</a:t>
                </a:r>
              </a:p>
            </p:txBody>
          </p:sp>
        </p:grpSp>
        <p:grpSp>
          <p:nvGrpSpPr>
            <p:cNvPr id="132" name="Group 131"/>
            <p:cNvGrpSpPr/>
            <p:nvPr/>
          </p:nvGrpSpPr>
          <p:grpSpPr>
            <a:xfrm flipH="1">
              <a:off x="7475495" y="693728"/>
              <a:ext cx="2219622" cy="370764"/>
              <a:chOff x="64350" y="861019"/>
              <a:chExt cx="2147497" cy="370764"/>
            </a:xfrm>
          </p:grpSpPr>
          <p:sp>
            <p:nvSpPr>
              <p:cNvPr id="133" name="Pentagon 132"/>
              <p:cNvSpPr/>
              <p:nvPr/>
            </p:nvSpPr>
            <p:spPr>
              <a:xfrm>
                <a:off x="64350" y="861019"/>
                <a:ext cx="547808" cy="370764"/>
              </a:xfrm>
              <a:prstGeom prst="homePlate">
                <a:avLst/>
              </a:prstGeom>
              <a:solidFill>
                <a:srgbClr val="FFC0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400" dirty="0">
                    <a:solidFill>
                      <a:schemeClr val="tx1"/>
                    </a:solidFill>
                    <a:latin typeface="SassoonPrimaryInfant" pitchFamily="2" charset="0"/>
                  </a:rPr>
                  <a:t>1g</a:t>
                </a:r>
              </a:p>
            </p:txBody>
          </p:sp>
          <p:sp>
            <p:nvSpPr>
              <p:cNvPr id="134" name="Chevron 133"/>
              <p:cNvSpPr/>
              <p:nvPr/>
            </p:nvSpPr>
            <p:spPr>
              <a:xfrm>
                <a:off x="562468" y="861019"/>
                <a:ext cx="566031" cy="370764"/>
              </a:xfrm>
              <a:prstGeom prst="chevron">
                <a:avLst>
                  <a:gd name="adj" fmla="val 50876"/>
                </a:avLst>
              </a:prstGeom>
              <a:solidFill>
                <a:srgbClr val="FF9933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dirty="0">
                    <a:solidFill>
                      <a:schemeClr val="tx1"/>
                    </a:solidFill>
                  </a:rPr>
                  <a:t>=</a:t>
                </a:r>
              </a:p>
            </p:txBody>
          </p:sp>
          <p:sp>
            <p:nvSpPr>
              <p:cNvPr id="135" name="Chevron 134"/>
              <p:cNvSpPr/>
              <p:nvPr/>
            </p:nvSpPr>
            <p:spPr>
              <a:xfrm>
                <a:off x="1085405" y="861019"/>
                <a:ext cx="1126442" cy="370764"/>
              </a:xfrm>
              <a:prstGeom prst="chevron">
                <a:avLst>
                  <a:gd name="adj" fmla="val 50625"/>
                </a:avLst>
              </a:prstGeom>
              <a:solidFill>
                <a:srgbClr val="FFC0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400" dirty="0">
                    <a:solidFill>
                      <a:schemeClr val="tx1"/>
                    </a:solidFill>
                    <a:latin typeface="SassoonPrimaryInfant" pitchFamily="2" charset="0"/>
                  </a:rPr>
                  <a:t>0.001kg</a:t>
                </a:r>
              </a:p>
            </p:txBody>
          </p:sp>
        </p:grpSp>
      </p:grpSp>
      <p:grpSp>
        <p:nvGrpSpPr>
          <p:cNvPr id="19" name="Group 18"/>
          <p:cNvGrpSpPr/>
          <p:nvPr/>
        </p:nvGrpSpPr>
        <p:grpSpPr>
          <a:xfrm>
            <a:off x="5249065" y="630790"/>
            <a:ext cx="4448918" cy="370764"/>
            <a:chOff x="5236868" y="195446"/>
            <a:chExt cx="4448918" cy="370764"/>
          </a:xfrm>
        </p:grpSpPr>
        <p:grpSp>
          <p:nvGrpSpPr>
            <p:cNvPr id="16" name="Group 15"/>
            <p:cNvGrpSpPr/>
            <p:nvPr/>
          </p:nvGrpSpPr>
          <p:grpSpPr>
            <a:xfrm>
              <a:off x="5236868" y="195446"/>
              <a:ext cx="2123089" cy="370764"/>
              <a:chOff x="5242935" y="322755"/>
              <a:chExt cx="2123089" cy="370764"/>
            </a:xfrm>
          </p:grpSpPr>
          <p:sp>
            <p:nvSpPr>
              <p:cNvPr id="99" name="Pentagon 98"/>
              <p:cNvSpPr/>
              <p:nvPr/>
            </p:nvSpPr>
            <p:spPr>
              <a:xfrm>
                <a:off x="5242935" y="322755"/>
                <a:ext cx="547808" cy="370764"/>
              </a:xfrm>
              <a:prstGeom prst="homePlate">
                <a:avLst/>
              </a:prstGeom>
              <a:solidFill>
                <a:srgbClr val="00B0F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400" dirty="0">
                    <a:solidFill>
                      <a:schemeClr val="tx1"/>
                    </a:solidFill>
                    <a:latin typeface="SassoonPrimaryInfant" pitchFamily="2" charset="0"/>
                  </a:rPr>
                  <a:t>1l</a:t>
                </a:r>
              </a:p>
            </p:txBody>
          </p:sp>
          <p:sp>
            <p:nvSpPr>
              <p:cNvPr id="100" name="Chevron 99"/>
              <p:cNvSpPr/>
              <p:nvPr/>
            </p:nvSpPr>
            <p:spPr>
              <a:xfrm>
                <a:off x="5741054" y="322755"/>
                <a:ext cx="547808" cy="370764"/>
              </a:xfrm>
              <a:prstGeom prst="chevron">
                <a:avLst>
                  <a:gd name="adj" fmla="val 50876"/>
                </a:avLst>
              </a:prstGeom>
              <a:solidFill>
                <a:srgbClr val="0070C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dirty="0">
                    <a:solidFill>
                      <a:schemeClr val="tx1"/>
                    </a:solidFill>
                  </a:rPr>
                  <a:t>=</a:t>
                </a:r>
              </a:p>
            </p:txBody>
          </p:sp>
          <p:sp>
            <p:nvSpPr>
              <p:cNvPr id="101" name="Chevron 100"/>
              <p:cNvSpPr/>
              <p:nvPr/>
            </p:nvSpPr>
            <p:spPr>
              <a:xfrm>
                <a:off x="6221661" y="322755"/>
                <a:ext cx="1144363" cy="370764"/>
              </a:xfrm>
              <a:prstGeom prst="chevron">
                <a:avLst>
                  <a:gd name="adj" fmla="val 50625"/>
                </a:avLst>
              </a:prstGeom>
              <a:solidFill>
                <a:srgbClr val="00B0F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400" dirty="0">
                    <a:solidFill>
                      <a:schemeClr val="tx1"/>
                    </a:solidFill>
                    <a:latin typeface="SassoonPrimaryInfant" pitchFamily="2" charset="0"/>
                  </a:rPr>
                  <a:t>1000ml</a:t>
                </a:r>
              </a:p>
            </p:txBody>
          </p:sp>
        </p:grpSp>
        <p:grpSp>
          <p:nvGrpSpPr>
            <p:cNvPr id="136" name="Group 135"/>
            <p:cNvGrpSpPr/>
            <p:nvPr/>
          </p:nvGrpSpPr>
          <p:grpSpPr>
            <a:xfrm flipH="1">
              <a:off x="7492430" y="195446"/>
              <a:ext cx="2193356" cy="370764"/>
              <a:chOff x="5242935" y="322755"/>
              <a:chExt cx="1918652" cy="370764"/>
            </a:xfrm>
          </p:grpSpPr>
          <p:sp>
            <p:nvSpPr>
              <p:cNvPr id="137" name="Pentagon 136"/>
              <p:cNvSpPr/>
              <p:nvPr/>
            </p:nvSpPr>
            <p:spPr>
              <a:xfrm>
                <a:off x="5242935" y="322755"/>
                <a:ext cx="547808" cy="370764"/>
              </a:xfrm>
              <a:prstGeom prst="homePlate">
                <a:avLst/>
              </a:prstGeom>
              <a:solidFill>
                <a:srgbClr val="00B0F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400" dirty="0">
                    <a:solidFill>
                      <a:schemeClr val="tx1"/>
                    </a:solidFill>
                    <a:latin typeface="SassoonPrimaryInfant" pitchFamily="2" charset="0"/>
                  </a:rPr>
                  <a:t>1ml</a:t>
                </a:r>
              </a:p>
            </p:txBody>
          </p:sp>
          <p:sp>
            <p:nvSpPr>
              <p:cNvPr id="138" name="Chevron 137"/>
              <p:cNvSpPr/>
              <p:nvPr/>
            </p:nvSpPr>
            <p:spPr>
              <a:xfrm>
                <a:off x="5741054" y="322755"/>
                <a:ext cx="547808" cy="370764"/>
              </a:xfrm>
              <a:prstGeom prst="chevron">
                <a:avLst>
                  <a:gd name="adj" fmla="val 50876"/>
                </a:avLst>
              </a:prstGeom>
              <a:solidFill>
                <a:srgbClr val="0070C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dirty="0">
                    <a:solidFill>
                      <a:schemeClr val="tx1"/>
                    </a:solidFill>
                  </a:rPr>
                  <a:t>=</a:t>
                </a:r>
              </a:p>
            </p:txBody>
          </p:sp>
          <p:sp>
            <p:nvSpPr>
              <p:cNvPr id="139" name="Chevron 138"/>
              <p:cNvSpPr/>
              <p:nvPr/>
            </p:nvSpPr>
            <p:spPr>
              <a:xfrm>
                <a:off x="6221661" y="322755"/>
                <a:ext cx="939926" cy="370764"/>
              </a:xfrm>
              <a:prstGeom prst="chevron">
                <a:avLst>
                  <a:gd name="adj" fmla="val 50625"/>
                </a:avLst>
              </a:prstGeom>
              <a:solidFill>
                <a:srgbClr val="00B0F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400" dirty="0">
                    <a:solidFill>
                      <a:schemeClr val="tx1"/>
                    </a:solidFill>
                    <a:latin typeface="SassoonPrimaryInfant" pitchFamily="2" charset="0"/>
                  </a:rPr>
                  <a:t>0.001l</a:t>
                </a:r>
              </a:p>
            </p:txBody>
          </p:sp>
        </p:grpSp>
      </p:grpSp>
      <p:grpSp>
        <p:nvGrpSpPr>
          <p:cNvPr id="23" name="Group 22"/>
          <p:cNvGrpSpPr/>
          <p:nvPr/>
        </p:nvGrpSpPr>
        <p:grpSpPr>
          <a:xfrm>
            <a:off x="5245476" y="1677898"/>
            <a:ext cx="4443898" cy="370764"/>
            <a:chOff x="5245667" y="1297416"/>
            <a:chExt cx="4443898" cy="370764"/>
          </a:xfrm>
        </p:grpSpPr>
        <p:grpSp>
          <p:nvGrpSpPr>
            <p:cNvPr id="120" name="Group 119"/>
            <p:cNvGrpSpPr/>
            <p:nvPr/>
          </p:nvGrpSpPr>
          <p:grpSpPr>
            <a:xfrm>
              <a:off x="5245667" y="1297416"/>
              <a:ext cx="2137827" cy="370764"/>
              <a:chOff x="52479" y="861019"/>
              <a:chExt cx="2038855" cy="370764"/>
            </a:xfrm>
          </p:grpSpPr>
          <p:sp>
            <p:nvSpPr>
              <p:cNvPr id="121" name="Pentagon 120"/>
              <p:cNvSpPr/>
              <p:nvPr/>
            </p:nvSpPr>
            <p:spPr>
              <a:xfrm>
                <a:off x="52479" y="861019"/>
                <a:ext cx="559679" cy="370764"/>
              </a:xfrm>
              <a:prstGeom prst="homePlate">
                <a:avLst/>
              </a:prstGeom>
              <a:solidFill>
                <a:srgbClr val="92D05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400" dirty="0">
                    <a:solidFill>
                      <a:schemeClr val="tx1"/>
                    </a:solidFill>
                    <a:latin typeface="SassoonPrimaryInfant" pitchFamily="2" charset="0"/>
                  </a:rPr>
                  <a:t>1km</a:t>
                </a:r>
              </a:p>
            </p:txBody>
          </p:sp>
          <p:sp>
            <p:nvSpPr>
              <p:cNvPr id="122" name="Chevron 121"/>
              <p:cNvSpPr/>
              <p:nvPr/>
            </p:nvSpPr>
            <p:spPr>
              <a:xfrm>
                <a:off x="562468" y="861019"/>
                <a:ext cx="505406" cy="370764"/>
              </a:xfrm>
              <a:prstGeom prst="chevron">
                <a:avLst>
                  <a:gd name="adj" fmla="val 50876"/>
                </a:avLst>
              </a:prstGeom>
              <a:solidFill>
                <a:srgbClr val="00B05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dirty="0">
                    <a:solidFill>
                      <a:schemeClr val="tx1"/>
                    </a:solidFill>
                  </a:rPr>
                  <a:t>=</a:t>
                </a:r>
              </a:p>
            </p:txBody>
          </p:sp>
          <p:sp>
            <p:nvSpPr>
              <p:cNvPr id="123" name="Chevron 122"/>
              <p:cNvSpPr/>
              <p:nvPr/>
            </p:nvSpPr>
            <p:spPr>
              <a:xfrm>
                <a:off x="1024806" y="861019"/>
                <a:ext cx="1066528" cy="370764"/>
              </a:xfrm>
              <a:prstGeom prst="chevron">
                <a:avLst>
                  <a:gd name="adj" fmla="val 50625"/>
                </a:avLst>
              </a:prstGeom>
              <a:solidFill>
                <a:srgbClr val="92D05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400" dirty="0">
                    <a:solidFill>
                      <a:schemeClr val="tx1"/>
                    </a:solidFill>
                    <a:latin typeface="SassoonPrimaryInfant" pitchFamily="2" charset="0"/>
                  </a:rPr>
                  <a:t>1000m</a:t>
                </a:r>
              </a:p>
            </p:txBody>
          </p:sp>
        </p:grpSp>
        <p:grpSp>
          <p:nvGrpSpPr>
            <p:cNvPr id="140" name="Group 139"/>
            <p:cNvGrpSpPr/>
            <p:nvPr/>
          </p:nvGrpSpPr>
          <p:grpSpPr>
            <a:xfrm flipH="1">
              <a:off x="7519203" y="1297416"/>
              <a:ext cx="2170362" cy="370764"/>
              <a:chOff x="142692" y="861019"/>
              <a:chExt cx="1984715" cy="370764"/>
            </a:xfrm>
          </p:grpSpPr>
          <p:sp>
            <p:nvSpPr>
              <p:cNvPr id="141" name="Pentagon 140"/>
              <p:cNvSpPr/>
              <p:nvPr/>
            </p:nvSpPr>
            <p:spPr>
              <a:xfrm>
                <a:off x="142692" y="861019"/>
                <a:ext cx="469466" cy="370764"/>
              </a:xfrm>
              <a:prstGeom prst="homePlate">
                <a:avLst/>
              </a:prstGeom>
              <a:solidFill>
                <a:srgbClr val="92D05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400" dirty="0">
                    <a:solidFill>
                      <a:schemeClr val="tx1"/>
                    </a:solidFill>
                    <a:latin typeface="SassoonPrimaryInfant" pitchFamily="2" charset="0"/>
                  </a:rPr>
                  <a:t>1m</a:t>
                </a:r>
              </a:p>
            </p:txBody>
          </p:sp>
          <p:sp>
            <p:nvSpPr>
              <p:cNvPr id="142" name="Chevron 141"/>
              <p:cNvSpPr/>
              <p:nvPr/>
            </p:nvSpPr>
            <p:spPr>
              <a:xfrm>
                <a:off x="552878" y="861019"/>
                <a:ext cx="496429" cy="370764"/>
              </a:xfrm>
              <a:prstGeom prst="chevron">
                <a:avLst>
                  <a:gd name="adj" fmla="val 50876"/>
                </a:avLst>
              </a:prstGeom>
              <a:solidFill>
                <a:srgbClr val="00B05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dirty="0">
                    <a:solidFill>
                      <a:schemeClr val="tx1"/>
                    </a:solidFill>
                  </a:rPr>
                  <a:t>=</a:t>
                </a:r>
              </a:p>
            </p:txBody>
          </p:sp>
          <p:sp>
            <p:nvSpPr>
              <p:cNvPr id="143" name="Chevron 142"/>
              <p:cNvSpPr/>
              <p:nvPr/>
            </p:nvSpPr>
            <p:spPr>
              <a:xfrm>
                <a:off x="979626" y="861019"/>
                <a:ext cx="1147781" cy="370764"/>
              </a:xfrm>
              <a:prstGeom prst="chevron">
                <a:avLst>
                  <a:gd name="adj" fmla="val 50625"/>
                </a:avLst>
              </a:prstGeom>
              <a:solidFill>
                <a:srgbClr val="92D05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400" dirty="0">
                    <a:solidFill>
                      <a:schemeClr val="tx1"/>
                    </a:solidFill>
                    <a:latin typeface="SassoonPrimaryInfant" pitchFamily="2" charset="0"/>
                  </a:rPr>
                  <a:t>0.001km</a:t>
                </a:r>
              </a:p>
            </p:txBody>
          </p:sp>
        </p:grpSp>
      </p:grpSp>
      <p:grpSp>
        <p:nvGrpSpPr>
          <p:cNvPr id="24" name="Group 23"/>
          <p:cNvGrpSpPr/>
          <p:nvPr/>
        </p:nvGrpSpPr>
        <p:grpSpPr>
          <a:xfrm>
            <a:off x="5242180" y="2192078"/>
            <a:ext cx="4444919" cy="372682"/>
            <a:chOff x="5243200" y="1931982"/>
            <a:chExt cx="4444919" cy="372682"/>
          </a:xfrm>
        </p:grpSpPr>
        <p:grpSp>
          <p:nvGrpSpPr>
            <p:cNvPr id="124" name="Group 123"/>
            <p:cNvGrpSpPr/>
            <p:nvPr/>
          </p:nvGrpSpPr>
          <p:grpSpPr>
            <a:xfrm>
              <a:off x="5243200" y="1933900"/>
              <a:ext cx="2140293" cy="370764"/>
              <a:chOff x="81239" y="861019"/>
              <a:chExt cx="1991700" cy="370764"/>
            </a:xfrm>
          </p:grpSpPr>
          <p:sp>
            <p:nvSpPr>
              <p:cNvPr id="125" name="Pentagon 124"/>
              <p:cNvSpPr/>
              <p:nvPr/>
            </p:nvSpPr>
            <p:spPr>
              <a:xfrm>
                <a:off x="81239" y="861019"/>
                <a:ext cx="530919" cy="370764"/>
              </a:xfrm>
              <a:prstGeom prst="homePlate">
                <a:avLst/>
              </a:prstGeom>
              <a:solidFill>
                <a:srgbClr val="92D05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400" dirty="0">
                    <a:solidFill>
                      <a:schemeClr val="tx1"/>
                    </a:solidFill>
                    <a:latin typeface="SassoonPrimaryInfant" pitchFamily="2" charset="0"/>
                  </a:rPr>
                  <a:t>1m</a:t>
                </a:r>
              </a:p>
            </p:txBody>
          </p:sp>
          <p:sp>
            <p:nvSpPr>
              <p:cNvPr id="126" name="Chevron 125"/>
              <p:cNvSpPr/>
              <p:nvPr/>
            </p:nvSpPr>
            <p:spPr>
              <a:xfrm>
                <a:off x="562468" y="861019"/>
                <a:ext cx="518486" cy="370764"/>
              </a:xfrm>
              <a:prstGeom prst="chevron">
                <a:avLst>
                  <a:gd name="adj" fmla="val 50876"/>
                </a:avLst>
              </a:prstGeom>
              <a:solidFill>
                <a:srgbClr val="00B05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dirty="0">
                    <a:solidFill>
                      <a:schemeClr val="tx1"/>
                    </a:solidFill>
                  </a:rPr>
                  <a:t>=</a:t>
                </a:r>
              </a:p>
            </p:txBody>
          </p:sp>
          <p:sp>
            <p:nvSpPr>
              <p:cNvPr id="127" name="Chevron 126"/>
              <p:cNvSpPr/>
              <p:nvPr/>
            </p:nvSpPr>
            <p:spPr>
              <a:xfrm>
                <a:off x="1025679" y="861019"/>
                <a:ext cx="1047260" cy="370764"/>
              </a:xfrm>
              <a:prstGeom prst="chevron">
                <a:avLst>
                  <a:gd name="adj" fmla="val 50625"/>
                </a:avLst>
              </a:prstGeom>
              <a:solidFill>
                <a:srgbClr val="92D05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400" dirty="0">
                    <a:solidFill>
                      <a:schemeClr val="tx1"/>
                    </a:solidFill>
                    <a:latin typeface="SassoonPrimaryInfant" pitchFamily="2" charset="0"/>
                  </a:rPr>
                  <a:t>100cm</a:t>
                </a:r>
              </a:p>
            </p:txBody>
          </p:sp>
        </p:grpSp>
        <p:grpSp>
          <p:nvGrpSpPr>
            <p:cNvPr id="144" name="Group 143"/>
            <p:cNvGrpSpPr/>
            <p:nvPr/>
          </p:nvGrpSpPr>
          <p:grpSpPr>
            <a:xfrm flipH="1">
              <a:off x="7519202" y="1931982"/>
              <a:ext cx="2168917" cy="370764"/>
              <a:chOff x="-34779" y="861019"/>
              <a:chExt cx="2241266" cy="370764"/>
            </a:xfrm>
          </p:grpSpPr>
          <p:sp>
            <p:nvSpPr>
              <p:cNvPr id="145" name="Pentagon 144"/>
              <p:cNvSpPr/>
              <p:nvPr/>
            </p:nvSpPr>
            <p:spPr>
              <a:xfrm>
                <a:off x="-34779" y="861019"/>
                <a:ext cx="646938" cy="370764"/>
              </a:xfrm>
              <a:prstGeom prst="homePlate">
                <a:avLst/>
              </a:prstGeom>
              <a:solidFill>
                <a:srgbClr val="92D05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400" dirty="0">
                    <a:solidFill>
                      <a:schemeClr val="tx1"/>
                    </a:solidFill>
                    <a:latin typeface="SassoonPrimaryInfant" pitchFamily="2" charset="0"/>
                  </a:rPr>
                  <a:t>1cm</a:t>
                </a:r>
              </a:p>
            </p:txBody>
          </p:sp>
          <p:sp>
            <p:nvSpPr>
              <p:cNvPr id="146" name="Chevron 145"/>
              <p:cNvSpPr/>
              <p:nvPr/>
            </p:nvSpPr>
            <p:spPr>
              <a:xfrm>
                <a:off x="543956" y="861019"/>
                <a:ext cx="566031" cy="370764"/>
              </a:xfrm>
              <a:prstGeom prst="chevron">
                <a:avLst>
                  <a:gd name="adj" fmla="val 50876"/>
                </a:avLst>
              </a:prstGeom>
              <a:solidFill>
                <a:srgbClr val="00B05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dirty="0">
                    <a:solidFill>
                      <a:schemeClr val="tx1"/>
                    </a:solidFill>
                  </a:rPr>
                  <a:t>=</a:t>
                </a:r>
              </a:p>
            </p:txBody>
          </p:sp>
          <p:sp>
            <p:nvSpPr>
              <p:cNvPr id="147" name="Chevron 146"/>
              <p:cNvSpPr/>
              <p:nvPr/>
            </p:nvSpPr>
            <p:spPr>
              <a:xfrm>
                <a:off x="1039963" y="861019"/>
                <a:ext cx="1166524" cy="370764"/>
              </a:xfrm>
              <a:prstGeom prst="chevron">
                <a:avLst>
                  <a:gd name="adj" fmla="val 50625"/>
                </a:avLst>
              </a:prstGeom>
              <a:solidFill>
                <a:srgbClr val="92D05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400" dirty="0">
                    <a:solidFill>
                      <a:schemeClr val="tx1"/>
                    </a:solidFill>
                    <a:latin typeface="SassoonPrimaryInfant" pitchFamily="2" charset="0"/>
                  </a:rPr>
                  <a:t>0.01m</a:t>
                </a:r>
              </a:p>
            </p:txBody>
          </p:sp>
        </p:grpSp>
      </p:grpSp>
      <p:grpSp>
        <p:nvGrpSpPr>
          <p:cNvPr id="25" name="Group 24"/>
          <p:cNvGrpSpPr/>
          <p:nvPr/>
        </p:nvGrpSpPr>
        <p:grpSpPr>
          <a:xfrm>
            <a:off x="5241974" y="2714309"/>
            <a:ext cx="4443812" cy="376898"/>
            <a:chOff x="5241973" y="2483418"/>
            <a:chExt cx="4443812" cy="376898"/>
          </a:xfrm>
        </p:grpSpPr>
        <p:grpSp>
          <p:nvGrpSpPr>
            <p:cNvPr id="128" name="Group 127"/>
            <p:cNvGrpSpPr/>
            <p:nvPr/>
          </p:nvGrpSpPr>
          <p:grpSpPr>
            <a:xfrm>
              <a:off x="5241973" y="2489552"/>
              <a:ext cx="2141519" cy="370764"/>
              <a:chOff x="45025" y="861019"/>
              <a:chExt cx="1935260" cy="370764"/>
            </a:xfrm>
          </p:grpSpPr>
          <p:sp>
            <p:nvSpPr>
              <p:cNvPr id="129" name="Pentagon 128"/>
              <p:cNvSpPr/>
              <p:nvPr/>
            </p:nvSpPr>
            <p:spPr>
              <a:xfrm>
                <a:off x="45025" y="861019"/>
                <a:ext cx="567133" cy="370764"/>
              </a:xfrm>
              <a:prstGeom prst="homePlate">
                <a:avLst/>
              </a:prstGeom>
              <a:solidFill>
                <a:srgbClr val="92D05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400" dirty="0">
                    <a:solidFill>
                      <a:schemeClr val="tx1"/>
                    </a:solidFill>
                    <a:latin typeface="SassoonPrimaryInfant" pitchFamily="2" charset="0"/>
                  </a:rPr>
                  <a:t>1cm</a:t>
                </a:r>
              </a:p>
            </p:txBody>
          </p:sp>
          <p:sp>
            <p:nvSpPr>
              <p:cNvPr id="130" name="Chevron 129"/>
              <p:cNvSpPr/>
              <p:nvPr/>
            </p:nvSpPr>
            <p:spPr>
              <a:xfrm>
                <a:off x="562468" y="861019"/>
                <a:ext cx="483442" cy="370764"/>
              </a:xfrm>
              <a:prstGeom prst="chevron">
                <a:avLst>
                  <a:gd name="adj" fmla="val 50876"/>
                </a:avLst>
              </a:prstGeom>
              <a:solidFill>
                <a:srgbClr val="00B05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dirty="0">
                    <a:solidFill>
                      <a:schemeClr val="tx1"/>
                    </a:solidFill>
                  </a:rPr>
                  <a:t>=</a:t>
                </a:r>
              </a:p>
            </p:txBody>
          </p:sp>
          <p:sp>
            <p:nvSpPr>
              <p:cNvPr id="131" name="Chevron 130"/>
              <p:cNvSpPr/>
              <p:nvPr/>
            </p:nvSpPr>
            <p:spPr>
              <a:xfrm>
                <a:off x="974609" y="861019"/>
                <a:ext cx="1005676" cy="370764"/>
              </a:xfrm>
              <a:prstGeom prst="chevron">
                <a:avLst>
                  <a:gd name="adj" fmla="val 50625"/>
                </a:avLst>
              </a:prstGeom>
              <a:solidFill>
                <a:srgbClr val="92D05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400" dirty="0">
                    <a:solidFill>
                      <a:schemeClr val="tx1"/>
                    </a:solidFill>
                    <a:latin typeface="SassoonPrimaryInfant" pitchFamily="2" charset="0"/>
                  </a:rPr>
                  <a:t>10mm</a:t>
                </a:r>
              </a:p>
            </p:txBody>
          </p:sp>
        </p:grpSp>
        <p:grpSp>
          <p:nvGrpSpPr>
            <p:cNvPr id="148" name="Group 147"/>
            <p:cNvGrpSpPr/>
            <p:nvPr/>
          </p:nvGrpSpPr>
          <p:grpSpPr>
            <a:xfrm flipH="1">
              <a:off x="7519202" y="2483418"/>
              <a:ext cx="2166583" cy="370764"/>
              <a:chOff x="-63138" y="861019"/>
              <a:chExt cx="2191597" cy="370764"/>
            </a:xfrm>
          </p:grpSpPr>
          <p:sp>
            <p:nvSpPr>
              <p:cNvPr id="149" name="Pentagon 148"/>
              <p:cNvSpPr/>
              <p:nvPr/>
            </p:nvSpPr>
            <p:spPr>
              <a:xfrm>
                <a:off x="-63138" y="861019"/>
                <a:ext cx="675297" cy="370764"/>
              </a:xfrm>
              <a:prstGeom prst="homePlate">
                <a:avLst/>
              </a:prstGeom>
              <a:solidFill>
                <a:srgbClr val="92D05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400" dirty="0">
                    <a:solidFill>
                      <a:schemeClr val="tx1"/>
                    </a:solidFill>
                    <a:latin typeface="SassoonPrimaryInfant" pitchFamily="2" charset="0"/>
                  </a:rPr>
                  <a:t>1mm</a:t>
                </a:r>
              </a:p>
            </p:txBody>
          </p:sp>
          <p:sp>
            <p:nvSpPr>
              <p:cNvPr id="150" name="Chevron 149"/>
              <p:cNvSpPr/>
              <p:nvPr/>
            </p:nvSpPr>
            <p:spPr>
              <a:xfrm>
                <a:off x="537940" y="861019"/>
                <a:ext cx="566031" cy="370764"/>
              </a:xfrm>
              <a:prstGeom prst="chevron">
                <a:avLst>
                  <a:gd name="adj" fmla="val 50876"/>
                </a:avLst>
              </a:prstGeom>
              <a:solidFill>
                <a:srgbClr val="00B05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dirty="0">
                    <a:solidFill>
                      <a:schemeClr val="tx1"/>
                    </a:solidFill>
                  </a:rPr>
                  <a:t>=</a:t>
                </a:r>
              </a:p>
            </p:txBody>
          </p:sp>
          <p:sp>
            <p:nvSpPr>
              <p:cNvPr id="151" name="Chevron 150"/>
              <p:cNvSpPr/>
              <p:nvPr/>
            </p:nvSpPr>
            <p:spPr>
              <a:xfrm>
                <a:off x="1040530" y="861019"/>
                <a:ext cx="1087929" cy="370764"/>
              </a:xfrm>
              <a:prstGeom prst="chevron">
                <a:avLst>
                  <a:gd name="adj" fmla="val 50625"/>
                </a:avLst>
              </a:prstGeom>
              <a:solidFill>
                <a:srgbClr val="92D05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400" dirty="0">
                    <a:solidFill>
                      <a:schemeClr val="tx1"/>
                    </a:solidFill>
                    <a:latin typeface="SassoonPrimaryInfant" pitchFamily="2" charset="0"/>
                  </a:rPr>
                  <a:t>0.1cm</a:t>
                </a:r>
              </a:p>
            </p:txBody>
          </p:sp>
        </p:grpSp>
      </p:grpSp>
      <p:sp>
        <p:nvSpPr>
          <p:cNvPr id="152" name="Rectangle 151"/>
          <p:cNvSpPr/>
          <p:nvPr/>
        </p:nvSpPr>
        <p:spPr>
          <a:xfrm>
            <a:off x="5254674" y="187987"/>
            <a:ext cx="4436721" cy="329085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bg1"/>
                </a:solidFill>
                <a:latin typeface="SassoonPrimaryInfant" pitchFamily="2" charset="0"/>
              </a:rPr>
              <a:t>Converting Measurements</a:t>
            </a:r>
          </a:p>
        </p:txBody>
      </p:sp>
      <p:grpSp>
        <p:nvGrpSpPr>
          <p:cNvPr id="188" name="Group 187"/>
          <p:cNvGrpSpPr/>
          <p:nvPr/>
        </p:nvGrpSpPr>
        <p:grpSpPr>
          <a:xfrm>
            <a:off x="5239733" y="4566363"/>
            <a:ext cx="4455383" cy="372937"/>
            <a:chOff x="5239734" y="693728"/>
            <a:chExt cx="4455383" cy="372937"/>
          </a:xfrm>
        </p:grpSpPr>
        <p:grpSp>
          <p:nvGrpSpPr>
            <p:cNvPr id="189" name="Group 188"/>
            <p:cNvGrpSpPr/>
            <p:nvPr/>
          </p:nvGrpSpPr>
          <p:grpSpPr>
            <a:xfrm>
              <a:off x="5239734" y="695901"/>
              <a:ext cx="2207299" cy="370764"/>
              <a:chOff x="64350" y="861019"/>
              <a:chExt cx="2105110" cy="370764"/>
            </a:xfrm>
          </p:grpSpPr>
          <p:sp>
            <p:nvSpPr>
              <p:cNvPr id="194" name="Pentagon 193"/>
              <p:cNvSpPr/>
              <p:nvPr/>
            </p:nvSpPr>
            <p:spPr>
              <a:xfrm>
                <a:off x="64350" y="861019"/>
                <a:ext cx="547808" cy="370764"/>
              </a:xfrm>
              <a:prstGeom prst="homePlate">
                <a:avLst/>
              </a:prstGeom>
              <a:solidFill>
                <a:srgbClr val="FFC0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400" dirty="0">
                    <a:solidFill>
                      <a:schemeClr val="tx1"/>
                    </a:solidFill>
                    <a:latin typeface="SassoonPrimaryInfant" pitchFamily="2" charset="0"/>
                  </a:rPr>
                  <a:t>1kg</a:t>
                </a:r>
              </a:p>
            </p:txBody>
          </p:sp>
          <p:sp>
            <p:nvSpPr>
              <p:cNvPr id="195" name="Chevron 194"/>
              <p:cNvSpPr/>
              <p:nvPr/>
            </p:nvSpPr>
            <p:spPr>
              <a:xfrm>
                <a:off x="562468" y="861019"/>
                <a:ext cx="566031" cy="370764"/>
              </a:xfrm>
              <a:prstGeom prst="chevron">
                <a:avLst>
                  <a:gd name="adj" fmla="val 50876"/>
                </a:avLst>
              </a:prstGeom>
              <a:solidFill>
                <a:srgbClr val="FF9933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dirty="0">
                    <a:solidFill>
                      <a:schemeClr val="tx1"/>
                    </a:solidFill>
                  </a:rPr>
                  <a:t>=</a:t>
                </a:r>
              </a:p>
            </p:txBody>
          </p:sp>
          <p:sp>
            <p:nvSpPr>
              <p:cNvPr id="196" name="Chevron 195"/>
              <p:cNvSpPr/>
              <p:nvPr/>
            </p:nvSpPr>
            <p:spPr>
              <a:xfrm>
                <a:off x="1085403" y="861019"/>
                <a:ext cx="1084057" cy="370764"/>
              </a:xfrm>
              <a:prstGeom prst="chevron">
                <a:avLst>
                  <a:gd name="adj" fmla="val 50625"/>
                </a:avLst>
              </a:prstGeom>
              <a:solidFill>
                <a:srgbClr val="FFC0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400" dirty="0">
                    <a:solidFill>
                      <a:schemeClr val="tx1"/>
                    </a:solidFill>
                    <a:latin typeface="SassoonPrimaryInfant" pitchFamily="2" charset="0"/>
                  </a:rPr>
                  <a:t>1000g</a:t>
                </a:r>
              </a:p>
            </p:txBody>
          </p:sp>
        </p:grpSp>
        <p:grpSp>
          <p:nvGrpSpPr>
            <p:cNvPr id="190" name="Group 189"/>
            <p:cNvGrpSpPr/>
            <p:nvPr/>
          </p:nvGrpSpPr>
          <p:grpSpPr>
            <a:xfrm flipH="1">
              <a:off x="7475495" y="693728"/>
              <a:ext cx="2219622" cy="370764"/>
              <a:chOff x="64350" y="861019"/>
              <a:chExt cx="2147497" cy="370764"/>
            </a:xfrm>
          </p:grpSpPr>
          <p:sp>
            <p:nvSpPr>
              <p:cNvPr id="191" name="Pentagon 190"/>
              <p:cNvSpPr/>
              <p:nvPr/>
            </p:nvSpPr>
            <p:spPr>
              <a:xfrm>
                <a:off x="64350" y="861019"/>
                <a:ext cx="547808" cy="370764"/>
              </a:xfrm>
              <a:prstGeom prst="homePlate">
                <a:avLst/>
              </a:prstGeom>
              <a:solidFill>
                <a:srgbClr val="FFC0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400" dirty="0">
                    <a:solidFill>
                      <a:schemeClr val="tx1"/>
                    </a:solidFill>
                    <a:latin typeface="SassoonPrimaryInfant" pitchFamily="2" charset="0"/>
                  </a:rPr>
                  <a:t>1g</a:t>
                </a:r>
              </a:p>
            </p:txBody>
          </p:sp>
          <p:sp>
            <p:nvSpPr>
              <p:cNvPr id="192" name="Chevron 191"/>
              <p:cNvSpPr/>
              <p:nvPr/>
            </p:nvSpPr>
            <p:spPr>
              <a:xfrm>
                <a:off x="562468" y="861019"/>
                <a:ext cx="566031" cy="370764"/>
              </a:xfrm>
              <a:prstGeom prst="chevron">
                <a:avLst>
                  <a:gd name="adj" fmla="val 50876"/>
                </a:avLst>
              </a:prstGeom>
              <a:solidFill>
                <a:srgbClr val="FF9933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dirty="0">
                    <a:solidFill>
                      <a:schemeClr val="tx1"/>
                    </a:solidFill>
                  </a:rPr>
                  <a:t>=</a:t>
                </a:r>
              </a:p>
            </p:txBody>
          </p:sp>
          <p:sp>
            <p:nvSpPr>
              <p:cNvPr id="193" name="Chevron 192"/>
              <p:cNvSpPr/>
              <p:nvPr/>
            </p:nvSpPr>
            <p:spPr>
              <a:xfrm>
                <a:off x="1085405" y="861019"/>
                <a:ext cx="1126442" cy="370764"/>
              </a:xfrm>
              <a:prstGeom prst="chevron">
                <a:avLst>
                  <a:gd name="adj" fmla="val 50625"/>
                </a:avLst>
              </a:prstGeom>
              <a:solidFill>
                <a:srgbClr val="FFC0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400" dirty="0">
                    <a:solidFill>
                      <a:schemeClr val="tx1"/>
                    </a:solidFill>
                    <a:latin typeface="SassoonPrimaryInfant" pitchFamily="2" charset="0"/>
                  </a:rPr>
                  <a:t>0.001kg</a:t>
                </a:r>
              </a:p>
            </p:txBody>
          </p:sp>
        </p:grpSp>
      </p:grpSp>
      <p:grpSp>
        <p:nvGrpSpPr>
          <p:cNvPr id="197" name="Group 196"/>
          <p:cNvGrpSpPr/>
          <p:nvPr/>
        </p:nvGrpSpPr>
        <p:grpSpPr>
          <a:xfrm>
            <a:off x="5249065" y="4035114"/>
            <a:ext cx="4448918" cy="370764"/>
            <a:chOff x="5236868" y="195446"/>
            <a:chExt cx="4448918" cy="370764"/>
          </a:xfrm>
        </p:grpSpPr>
        <p:grpSp>
          <p:nvGrpSpPr>
            <p:cNvPr id="198" name="Group 197"/>
            <p:cNvGrpSpPr/>
            <p:nvPr/>
          </p:nvGrpSpPr>
          <p:grpSpPr>
            <a:xfrm>
              <a:off x="5236868" y="195446"/>
              <a:ext cx="2123089" cy="370764"/>
              <a:chOff x="5242935" y="322755"/>
              <a:chExt cx="2123089" cy="370764"/>
            </a:xfrm>
          </p:grpSpPr>
          <p:sp>
            <p:nvSpPr>
              <p:cNvPr id="203" name="Pentagon 202"/>
              <p:cNvSpPr/>
              <p:nvPr/>
            </p:nvSpPr>
            <p:spPr>
              <a:xfrm>
                <a:off x="5242935" y="322755"/>
                <a:ext cx="547808" cy="370764"/>
              </a:xfrm>
              <a:prstGeom prst="homePlate">
                <a:avLst/>
              </a:prstGeom>
              <a:solidFill>
                <a:srgbClr val="00B0F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400" dirty="0">
                    <a:solidFill>
                      <a:schemeClr val="tx1"/>
                    </a:solidFill>
                    <a:latin typeface="SassoonPrimaryInfant" pitchFamily="2" charset="0"/>
                  </a:rPr>
                  <a:t>1l</a:t>
                </a:r>
              </a:p>
            </p:txBody>
          </p:sp>
          <p:sp>
            <p:nvSpPr>
              <p:cNvPr id="204" name="Chevron 203"/>
              <p:cNvSpPr/>
              <p:nvPr/>
            </p:nvSpPr>
            <p:spPr>
              <a:xfrm>
                <a:off x="5741054" y="322755"/>
                <a:ext cx="547808" cy="370764"/>
              </a:xfrm>
              <a:prstGeom prst="chevron">
                <a:avLst>
                  <a:gd name="adj" fmla="val 50876"/>
                </a:avLst>
              </a:prstGeom>
              <a:solidFill>
                <a:srgbClr val="0070C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dirty="0">
                    <a:solidFill>
                      <a:schemeClr val="tx1"/>
                    </a:solidFill>
                  </a:rPr>
                  <a:t>=</a:t>
                </a:r>
              </a:p>
            </p:txBody>
          </p:sp>
          <p:sp>
            <p:nvSpPr>
              <p:cNvPr id="205" name="Chevron 204"/>
              <p:cNvSpPr/>
              <p:nvPr/>
            </p:nvSpPr>
            <p:spPr>
              <a:xfrm>
                <a:off x="6221661" y="322755"/>
                <a:ext cx="1144363" cy="370764"/>
              </a:xfrm>
              <a:prstGeom prst="chevron">
                <a:avLst>
                  <a:gd name="adj" fmla="val 50625"/>
                </a:avLst>
              </a:prstGeom>
              <a:solidFill>
                <a:srgbClr val="00B0F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400" dirty="0">
                    <a:solidFill>
                      <a:schemeClr val="tx1"/>
                    </a:solidFill>
                    <a:latin typeface="SassoonPrimaryInfant" pitchFamily="2" charset="0"/>
                  </a:rPr>
                  <a:t>1000ml</a:t>
                </a:r>
              </a:p>
            </p:txBody>
          </p:sp>
        </p:grpSp>
        <p:grpSp>
          <p:nvGrpSpPr>
            <p:cNvPr id="199" name="Group 198"/>
            <p:cNvGrpSpPr/>
            <p:nvPr/>
          </p:nvGrpSpPr>
          <p:grpSpPr>
            <a:xfrm flipH="1">
              <a:off x="7492430" y="195446"/>
              <a:ext cx="2193356" cy="370764"/>
              <a:chOff x="5242935" y="322755"/>
              <a:chExt cx="1918652" cy="370764"/>
            </a:xfrm>
          </p:grpSpPr>
          <p:sp>
            <p:nvSpPr>
              <p:cNvPr id="200" name="Pentagon 199"/>
              <p:cNvSpPr/>
              <p:nvPr/>
            </p:nvSpPr>
            <p:spPr>
              <a:xfrm>
                <a:off x="5242935" y="322755"/>
                <a:ext cx="547808" cy="370764"/>
              </a:xfrm>
              <a:prstGeom prst="homePlate">
                <a:avLst/>
              </a:prstGeom>
              <a:solidFill>
                <a:srgbClr val="00B0F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400" dirty="0">
                    <a:solidFill>
                      <a:schemeClr val="tx1"/>
                    </a:solidFill>
                    <a:latin typeface="SassoonPrimaryInfant" pitchFamily="2" charset="0"/>
                  </a:rPr>
                  <a:t>1ml</a:t>
                </a:r>
              </a:p>
            </p:txBody>
          </p:sp>
          <p:sp>
            <p:nvSpPr>
              <p:cNvPr id="201" name="Chevron 200"/>
              <p:cNvSpPr/>
              <p:nvPr/>
            </p:nvSpPr>
            <p:spPr>
              <a:xfrm>
                <a:off x="5741054" y="322755"/>
                <a:ext cx="547808" cy="370764"/>
              </a:xfrm>
              <a:prstGeom prst="chevron">
                <a:avLst>
                  <a:gd name="adj" fmla="val 50876"/>
                </a:avLst>
              </a:prstGeom>
              <a:solidFill>
                <a:srgbClr val="0070C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dirty="0">
                    <a:solidFill>
                      <a:schemeClr val="tx1"/>
                    </a:solidFill>
                  </a:rPr>
                  <a:t>=</a:t>
                </a:r>
              </a:p>
            </p:txBody>
          </p:sp>
          <p:sp>
            <p:nvSpPr>
              <p:cNvPr id="202" name="Chevron 201"/>
              <p:cNvSpPr/>
              <p:nvPr/>
            </p:nvSpPr>
            <p:spPr>
              <a:xfrm>
                <a:off x="6221661" y="322755"/>
                <a:ext cx="939926" cy="370764"/>
              </a:xfrm>
              <a:prstGeom prst="chevron">
                <a:avLst>
                  <a:gd name="adj" fmla="val 50625"/>
                </a:avLst>
              </a:prstGeom>
              <a:solidFill>
                <a:srgbClr val="00B0F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400" dirty="0">
                    <a:solidFill>
                      <a:schemeClr val="tx1"/>
                    </a:solidFill>
                    <a:latin typeface="SassoonPrimaryInfant" pitchFamily="2" charset="0"/>
                  </a:rPr>
                  <a:t>0.001l</a:t>
                </a:r>
              </a:p>
            </p:txBody>
          </p:sp>
        </p:grpSp>
      </p:grpSp>
      <p:grpSp>
        <p:nvGrpSpPr>
          <p:cNvPr id="206" name="Group 205"/>
          <p:cNvGrpSpPr/>
          <p:nvPr/>
        </p:nvGrpSpPr>
        <p:grpSpPr>
          <a:xfrm>
            <a:off x="5245476" y="5082222"/>
            <a:ext cx="4443898" cy="370764"/>
            <a:chOff x="5245667" y="1297416"/>
            <a:chExt cx="4443898" cy="370764"/>
          </a:xfrm>
        </p:grpSpPr>
        <p:grpSp>
          <p:nvGrpSpPr>
            <p:cNvPr id="207" name="Group 206"/>
            <p:cNvGrpSpPr/>
            <p:nvPr/>
          </p:nvGrpSpPr>
          <p:grpSpPr>
            <a:xfrm>
              <a:off x="5245667" y="1297416"/>
              <a:ext cx="2137827" cy="370764"/>
              <a:chOff x="52479" y="861019"/>
              <a:chExt cx="2038855" cy="370764"/>
            </a:xfrm>
          </p:grpSpPr>
          <p:sp>
            <p:nvSpPr>
              <p:cNvPr id="212" name="Pentagon 211"/>
              <p:cNvSpPr/>
              <p:nvPr/>
            </p:nvSpPr>
            <p:spPr>
              <a:xfrm>
                <a:off x="52479" y="861019"/>
                <a:ext cx="559679" cy="370764"/>
              </a:xfrm>
              <a:prstGeom prst="homePlate">
                <a:avLst/>
              </a:prstGeom>
              <a:solidFill>
                <a:srgbClr val="92D05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400" dirty="0">
                    <a:solidFill>
                      <a:schemeClr val="tx1"/>
                    </a:solidFill>
                    <a:latin typeface="SassoonPrimaryInfant" pitchFamily="2" charset="0"/>
                  </a:rPr>
                  <a:t>1km</a:t>
                </a:r>
              </a:p>
            </p:txBody>
          </p:sp>
          <p:sp>
            <p:nvSpPr>
              <p:cNvPr id="213" name="Chevron 212"/>
              <p:cNvSpPr/>
              <p:nvPr/>
            </p:nvSpPr>
            <p:spPr>
              <a:xfrm>
                <a:off x="562468" y="861019"/>
                <a:ext cx="505406" cy="370764"/>
              </a:xfrm>
              <a:prstGeom prst="chevron">
                <a:avLst>
                  <a:gd name="adj" fmla="val 50876"/>
                </a:avLst>
              </a:prstGeom>
              <a:solidFill>
                <a:srgbClr val="00B05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dirty="0">
                    <a:solidFill>
                      <a:schemeClr val="tx1"/>
                    </a:solidFill>
                  </a:rPr>
                  <a:t>=</a:t>
                </a:r>
              </a:p>
            </p:txBody>
          </p:sp>
          <p:sp>
            <p:nvSpPr>
              <p:cNvPr id="214" name="Chevron 213"/>
              <p:cNvSpPr/>
              <p:nvPr/>
            </p:nvSpPr>
            <p:spPr>
              <a:xfrm>
                <a:off x="1024806" y="861019"/>
                <a:ext cx="1066528" cy="370764"/>
              </a:xfrm>
              <a:prstGeom prst="chevron">
                <a:avLst>
                  <a:gd name="adj" fmla="val 50625"/>
                </a:avLst>
              </a:prstGeom>
              <a:solidFill>
                <a:srgbClr val="92D05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400" dirty="0">
                    <a:solidFill>
                      <a:schemeClr val="tx1"/>
                    </a:solidFill>
                    <a:latin typeface="SassoonPrimaryInfant" pitchFamily="2" charset="0"/>
                  </a:rPr>
                  <a:t>1000m</a:t>
                </a:r>
              </a:p>
            </p:txBody>
          </p:sp>
        </p:grpSp>
        <p:grpSp>
          <p:nvGrpSpPr>
            <p:cNvPr id="208" name="Group 207"/>
            <p:cNvGrpSpPr/>
            <p:nvPr/>
          </p:nvGrpSpPr>
          <p:grpSpPr>
            <a:xfrm flipH="1">
              <a:off x="7519203" y="1297416"/>
              <a:ext cx="2170362" cy="370764"/>
              <a:chOff x="142692" y="861019"/>
              <a:chExt cx="1984715" cy="370764"/>
            </a:xfrm>
          </p:grpSpPr>
          <p:sp>
            <p:nvSpPr>
              <p:cNvPr id="209" name="Pentagon 208"/>
              <p:cNvSpPr/>
              <p:nvPr/>
            </p:nvSpPr>
            <p:spPr>
              <a:xfrm>
                <a:off x="142692" y="861019"/>
                <a:ext cx="469466" cy="370764"/>
              </a:xfrm>
              <a:prstGeom prst="homePlate">
                <a:avLst/>
              </a:prstGeom>
              <a:solidFill>
                <a:srgbClr val="92D05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400" dirty="0">
                    <a:solidFill>
                      <a:schemeClr val="tx1"/>
                    </a:solidFill>
                    <a:latin typeface="SassoonPrimaryInfant" pitchFamily="2" charset="0"/>
                  </a:rPr>
                  <a:t>1m</a:t>
                </a:r>
              </a:p>
            </p:txBody>
          </p:sp>
          <p:sp>
            <p:nvSpPr>
              <p:cNvPr id="210" name="Chevron 209"/>
              <p:cNvSpPr/>
              <p:nvPr/>
            </p:nvSpPr>
            <p:spPr>
              <a:xfrm>
                <a:off x="552878" y="861019"/>
                <a:ext cx="496429" cy="370764"/>
              </a:xfrm>
              <a:prstGeom prst="chevron">
                <a:avLst>
                  <a:gd name="adj" fmla="val 50876"/>
                </a:avLst>
              </a:prstGeom>
              <a:solidFill>
                <a:srgbClr val="00B05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dirty="0">
                    <a:solidFill>
                      <a:schemeClr val="tx1"/>
                    </a:solidFill>
                  </a:rPr>
                  <a:t>=</a:t>
                </a:r>
              </a:p>
            </p:txBody>
          </p:sp>
          <p:sp>
            <p:nvSpPr>
              <p:cNvPr id="211" name="Chevron 210"/>
              <p:cNvSpPr/>
              <p:nvPr/>
            </p:nvSpPr>
            <p:spPr>
              <a:xfrm>
                <a:off x="979626" y="861019"/>
                <a:ext cx="1147781" cy="370764"/>
              </a:xfrm>
              <a:prstGeom prst="chevron">
                <a:avLst>
                  <a:gd name="adj" fmla="val 50625"/>
                </a:avLst>
              </a:prstGeom>
              <a:solidFill>
                <a:srgbClr val="92D05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400" dirty="0">
                    <a:solidFill>
                      <a:schemeClr val="tx1"/>
                    </a:solidFill>
                    <a:latin typeface="SassoonPrimaryInfant" pitchFamily="2" charset="0"/>
                  </a:rPr>
                  <a:t>0.001km</a:t>
                </a:r>
              </a:p>
            </p:txBody>
          </p:sp>
        </p:grpSp>
      </p:grpSp>
      <p:grpSp>
        <p:nvGrpSpPr>
          <p:cNvPr id="215" name="Group 214"/>
          <p:cNvGrpSpPr/>
          <p:nvPr/>
        </p:nvGrpSpPr>
        <p:grpSpPr>
          <a:xfrm>
            <a:off x="5242180" y="5596402"/>
            <a:ext cx="4444919" cy="372682"/>
            <a:chOff x="5243200" y="1931982"/>
            <a:chExt cx="4444919" cy="372682"/>
          </a:xfrm>
        </p:grpSpPr>
        <p:grpSp>
          <p:nvGrpSpPr>
            <p:cNvPr id="216" name="Group 215"/>
            <p:cNvGrpSpPr/>
            <p:nvPr/>
          </p:nvGrpSpPr>
          <p:grpSpPr>
            <a:xfrm>
              <a:off x="5243200" y="1933900"/>
              <a:ext cx="2140293" cy="370764"/>
              <a:chOff x="81239" y="861019"/>
              <a:chExt cx="1991700" cy="370764"/>
            </a:xfrm>
          </p:grpSpPr>
          <p:sp>
            <p:nvSpPr>
              <p:cNvPr id="221" name="Pentagon 220"/>
              <p:cNvSpPr/>
              <p:nvPr/>
            </p:nvSpPr>
            <p:spPr>
              <a:xfrm>
                <a:off x="81239" y="861019"/>
                <a:ext cx="530919" cy="370764"/>
              </a:xfrm>
              <a:prstGeom prst="homePlate">
                <a:avLst/>
              </a:prstGeom>
              <a:solidFill>
                <a:srgbClr val="92D05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400" dirty="0">
                    <a:solidFill>
                      <a:schemeClr val="tx1"/>
                    </a:solidFill>
                    <a:latin typeface="SassoonPrimaryInfant" pitchFamily="2" charset="0"/>
                  </a:rPr>
                  <a:t>1m</a:t>
                </a:r>
              </a:p>
            </p:txBody>
          </p:sp>
          <p:sp>
            <p:nvSpPr>
              <p:cNvPr id="222" name="Chevron 221"/>
              <p:cNvSpPr/>
              <p:nvPr/>
            </p:nvSpPr>
            <p:spPr>
              <a:xfrm>
                <a:off x="562468" y="861019"/>
                <a:ext cx="518486" cy="370764"/>
              </a:xfrm>
              <a:prstGeom prst="chevron">
                <a:avLst>
                  <a:gd name="adj" fmla="val 50876"/>
                </a:avLst>
              </a:prstGeom>
              <a:solidFill>
                <a:srgbClr val="00B05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dirty="0">
                    <a:solidFill>
                      <a:schemeClr val="tx1"/>
                    </a:solidFill>
                  </a:rPr>
                  <a:t>=</a:t>
                </a:r>
              </a:p>
            </p:txBody>
          </p:sp>
          <p:sp>
            <p:nvSpPr>
              <p:cNvPr id="223" name="Chevron 222"/>
              <p:cNvSpPr/>
              <p:nvPr/>
            </p:nvSpPr>
            <p:spPr>
              <a:xfrm>
                <a:off x="1025679" y="861019"/>
                <a:ext cx="1047260" cy="370764"/>
              </a:xfrm>
              <a:prstGeom prst="chevron">
                <a:avLst>
                  <a:gd name="adj" fmla="val 50625"/>
                </a:avLst>
              </a:prstGeom>
              <a:solidFill>
                <a:srgbClr val="92D05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400" dirty="0">
                    <a:solidFill>
                      <a:schemeClr val="tx1"/>
                    </a:solidFill>
                    <a:latin typeface="SassoonPrimaryInfant" pitchFamily="2" charset="0"/>
                  </a:rPr>
                  <a:t>100cm</a:t>
                </a:r>
              </a:p>
            </p:txBody>
          </p:sp>
        </p:grpSp>
        <p:grpSp>
          <p:nvGrpSpPr>
            <p:cNvPr id="217" name="Group 216"/>
            <p:cNvGrpSpPr/>
            <p:nvPr/>
          </p:nvGrpSpPr>
          <p:grpSpPr>
            <a:xfrm flipH="1">
              <a:off x="7519202" y="1931982"/>
              <a:ext cx="2168917" cy="370764"/>
              <a:chOff x="-34779" y="861019"/>
              <a:chExt cx="2241266" cy="370764"/>
            </a:xfrm>
          </p:grpSpPr>
          <p:sp>
            <p:nvSpPr>
              <p:cNvPr id="218" name="Pentagon 217"/>
              <p:cNvSpPr/>
              <p:nvPr/>
            </p:nvSpPr>
            <p:spPr>
              <a:xfrm>
                <a:off x="-34779" y="861019"/>
                <a:ext cx="646938" cy="370764"/>
              </a:xfrm>
              <a:prstGeom prst="homePlate">
                <a:avLst/>
              </a:prstGeom>
              <a:solidFill>
                <a:srgbClr val="92D05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400" dirty="0">
                    <a:solidFill>
                      <a:schemeClr val="tx1"/>
                    </a:solidFill>
                    <a:latin typeface="SassoonPrimaryInfant" pitchFamily="2" charset="0"/>
                  </a:rPr>
                  <a:t>1cm</a:t>
                </a:r>
              </a:p>
            </p:txBody>
          </p:sp>
          <p:sp>
            <p:nvSpPr>
              <p:cNvPr id="219" name="Chevron 218"/>
              <p:cNvSpPr/>
              <p:nvPr/>
            </p:nvSpPr>
            <p:spPr>
              <a:xfrm>
                <a:off x="543956" y="861019"/>
                <a:ext cx="566031" cy="370764"/>
              </a:xfrm>
              <a:prstGeom prst="chevron">
                <a:avLst>
                  <a:gd name="adj" fmla="val 50876"/>
                </a:avLst>
              </a:prstGeom>
              <a:solidFill>
                <a:srgbClr val="00B05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dirty="0">
                    <a:solidFill>
                      <a:schemeClr val="tx1"/>
                    </a:solidFill>
                  </a:rPr>
                  <a:t>=</a:t>
                </a:r>
              </a:p>
            </p:txBody>
          </p:sp>
          <p:sp>
            <p:nvSpPr>
              <p:cNvPr id="220" name="Chevron 219"/>
              <p:cNvSpPr/>
              <p:nvPr/>
            </p:nvSpPr>
            <p:spPr>
              <a:xfrm>
                <a:off x="1039963" y="861019"/>
                <a:ext cx="1166524" cy="370764"/>
              </a:xfrm>
              <a:prstGeom prst="chevron">
                <a:avLst>
                  <a:gd name="adj" fmla="val 50625"/>
                </a:avLst>
              </a:prstGeom>
              <a:solidFill>
                <a:srgbClr val="92D05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400" dirty="0">
                    <a:solidFill>
                      <a:schemeClr val="tx1"/>
                    </a:solidFill>
                    <a:latin typeface="SassoonPrimaryInfant" pitchFamily="2" charset="0"/>
                  </a:rPr>
                  <a:t>0.01m</a:t>
                </a:r>
              </a:p>
            </p:txBody>
          </p:sp>
        </p:grpSp>
      </p:grpSp>
      <p:grpSp>
        <p:nvGrpSpPr>
          <p:cNvPr id="224" name="Group 223"/>
          <p:cNvGrpSpPr/>
          <p:nvPr/>
        </p:nvGrpSpPr>
        <p:grpSpPr>
          <a:xfrm>
            <a:off x="5241974" y="6118633"/>
            <a:ext cx="4443812" cy="376898"/>
            <a:chOff x="5241973" y="2483418"/>
            <a:chExt cx="4443812" cy="376898"/>
          </a:xfrm>
        </p:grpSpPr>
        <p:grpSp>
          <p:nvGrpSpPr>
            <p:cNvPr id="225" name="Group 224"/>
            <p:cNvGrpSpPr/>
            <p:nvPr/>
          </p:nvGrpSpPr>
          <p:grpSpPr>
            <a:xfrm>
              <a:off x="5241973" y="2489552"/>
              <a:ext cx="2141519" cy="370764"/>
              <a:chOff x="45025" y="861019"/>
              <a:chExt cx="1935260" cy="370764"/>
            </a:xfrm>
          </p:grpSpPr>
          <p:sp>
            <p:nvSpPr>
              <p:cNvPr id="230" name="Pentagon 229"/>
              <p:cNvSpPr/>
              <p:nvPr/>
            </p:nvSpPr>
            <p:spPr>
              <a:xfrm>
                <a:off x="45025" y="861019"/>
                <a:ext cx="567133" cy="370764"/>
              </a:xfrm>
              <a:prstGeom prst="homePlate">
                <a:avLst/>
              </a:prstGeom>
              <a:solidFill>
                <a:srgbClr val="92D05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400" dirty="0">
                    <a:solidFill>
                      <a:schemeClr val="tx1"/>
                    </a:solidFill>
                    <a:latin typeface="SassoonPrimaryInfant" pitchFamily="2" charset="0"/>
                  </a:rPr>
                  <a:t>1cm</a:t>
                </a:r>
              </a:p>
            </p:txBody>
          </p:sp>
          <p:sp>
            <p:nvSpPr>
              <p:cNvPr id="231" name="Chevron 230"/>
              <p:cNvSpPr/>
              <p:nvPr/>
            </p:nvSpPr>
            <p:spPr>
              <a:xfrm>
                <a:off x="562468" y="861019"/>
                <a:ext cx="483442" cy="370764"/>
              </a:xfrm>
              <a:prstGeom prst="chevron">
                <a:avLst>
                  <a:gd name="adj" fmla="val 50876"/>
                </a:avLst>
              </a:prstGeom>
              <a:solidFill>
                <a:srgbClr val="00B05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dirty="0">
                    <a:solidFill>
                      <a:schemeClr val="tx1"/>
                    </a:solidFill>
                  </a:rPr>
                  <a:t>=</a:t>
                </a:r>
              </a:p>
            </p:txBody>
          </p:sp>
          <p:sp>
            <p:nvSpPr>
              <p:cNvPr id="232" name="Chevron 231"/>
              <p:cNvSpPr/>
              <p:nvPr/>
            </p:nvSpPr>
            <p:spPr>
              <a:xfrm>
                <a:off x="974609" y="861019"/>
                <a:ext cx="1005676" cy="370764"/>
              </a:xfrm>
              <a:prstGeom prst="chevron">
                <a:avLst>
                  <a:gd name="adj" fmla="val 50625"/>
                </a:avLst>
              </a:prstGeom>
              <a:solidFill>
                <a:srgbClr val="92D05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400" dirty="0">
                    <a:solidFill>
                      <a:schemeClr val="tx1"/>
                    </a:solidFill>
                    <a:latin typeface="SassoonPrimaryInfant" pitchFamily="2" charset="0"/>
                  </a:rPr>
                  <a:t>10mm</a:t>
                </a:r>
              </a:p>
            </p:txBody>
          </p:sp>
        </p:grpSp>
        <p:grpSp>
          <p:nvGrpSpPr>
            <p:cNvPr id="226" name="Group 225"/>
            <p:cNvGrpSpPr/>
            <p:nvPr/>
          </p:nvGrpSpPr>
          <p:grpSpPr>
            <a:xfrm flipH="1">
              <a:off x="7519202" y="2483418"/>
              <a:ext cx="2166583" cy="370764"/>
              <a:chOff x="-63138" y="861019"/>
              <a:chExt cx="2191597" cy="370764"/>
            </a:xfrm>
          </p:grpSpPr>
          <p:sp>
            <p:nvSpPr>
              <p:cNvPr id="227" name="Pentagon 226"/>
              <p:cNvSpPr/>
              <p:nvPr/>
            </p:nvSpPr>
            <p:spPr>
              <a:xfrm>
                <a:off x="-63138" y="861019"/>
                <a:ext cx="675297" cy="370764"/>
              </a:xfrm>
              <a:prstGeom prst="homePlate">
                <a:avLst/>
              </a:prstGeom>
              <a:solidFill>
                <a:srgbClr val="92D05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400" dirty="0">
                    <a:solidFill>
                      <a:schemeClr val="tx1"/>
                    </a:solidFill>
                    <a:latin typeface="SassoonPrimaryInfant" pitchFamily="2" charset="0"/>
                  </a:rPr>
                  <a:t>1mm</a:t>
                </a:r>
              </a:p>
            </p:txBody>
          </p:sp>
          <p:sp>
            <p:nvSpPr>
              <p:cNvPr id="228" name="Chevron 227"/>
              <p:cNvSpPr/>
              <p:nvPr/>
            </p:nvSpPr>
            <p:spPr>
              <a:xfrm>
                <a:off x="537940" y="861019"/>
                <a:ext cx="566031" cy="370764"/>
              </a:xfrm>
              <a:prstGeom prst="chevron">
                <a:avLst>
                  <a:gd name="adj" fmla="val 50876"/>
                </a:avLst>
              </a:prstGeom>
              <a:solidFill>
                <a:srgbClr val="00B05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dirty="0">
                    <a:solidFill>
                      <a:schemeClr val="tx1"/>
                    </a:solidFill>
                  </a:rPr>
                  <a:t>=</a:t>
                </a:r>
              </a:p>
            </p:txBody>
          </p:sp>
          <p:sp>
            <p:nvSpPr>
              <p:cNvPr id="229" name="Chevron 228"/>
              <p:cNvSpPr/>
              <p:nvPr/>
            </p:nvSpPr>
            <p:spPr>
              <a:xfrm>
                <a:off x="1040530" y="861019"/>
                <a:ext cx="1087929" cy="370764"/>
              </a:xfrm>
              <a:prstGeom prst="chevron">
                <a:avLst>
                  <a:gd name="adj" fmla="val 50625"/>
                </a:avLst>
              </a:prstGeom>
              <a:solidFill>
                <a:srgbClr val="92D05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400" dirty="0">
                    <a:solidFill>
                      <a:schemeClr val="tx1"/>
                    </a:solidFill>
                    <a:latin typeface="SassoonPrimaryInfant" pitchFamily="2" charset="0"/>
                  </a:rPr>
                  <a:t>0.1cm</a:t>
                </a:r>
              </a:p>
            </p:txBody>
          </p:sp>
        </p:grpSp>
      </p:grpSp>
      <p:sp>
        <p:nvSpPr>
          <p:cNvPr id="233" name="Rectangle 232"/>
          <p:cNvSpPr/>
          <p:nvPr/>
        </p:nvSpPr>
        <p:spPr>
          <a:xfrm>
            <a:off x="5254674" y="3592311"/>
            <a:ext cx="4436721" cy="329085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bg1"/>
                </a:solidFill>
                <a:latin typeface="SassoonPrimaryInfant" pitchFamily="2" charset="0"/>
              </a:rPr>
              <a:t>Converting Measurements</a:t>
            </a:r>
          </a:p>
        </p:txBody>
      </p:sp>
      <p:grpSp>
        <p:nvGrpSpPr>
          <p:cNvPr id="234" name="Group 233"/>
          <p:cNvGrpSpPr/>
          <p:nvPr/>
        </p:nvGrpSpPr>
        <p:grpSpPr>
          <a:xfrm>
            <a:off x="178991" y="1162039"/>
            <a:ext cx="4455383" cy="372937"/>
            <a:chOff x="5239734" y="693728"/>
            <a:chExt cx="4455383" cy="372937"/>
          </a:xfrm>
        </p:grpSpPr>
        <p:grpSp>
          <p:nvGrpSpPr>
            <p:cNvPr id="235" name="Group 234"/>
            <p:cNvGrpSpPr/>
            <p:nvPr/>
          </p:nvGrpSpPr>
          <p:grpSpPr>
            <a:xfrm>
              <a:off x="5239734" y="695901"/>
              <a:ext cx="2207299" cy="370764"/>
              <a:chOff x="64350" y="861019"/>
              <a:chExt cx="2105110" cy="370764"/>
            </a:xfrm>
          </p:grpSpPr>
          <p:sp>
            <p:nvSpPr>
              <p:cNvPr id="240" name="Pentagon 239"/>
              <p:cNvSpPr/>
              <p:nvPr/>
            </p:nvSpPr>
            <p:spPr>
              <a:xfrm>
                <a:off x="64350" y="861019"/>
                <a:ext cx="547808" cy="370764"/>
              </a:xfrm>
              <a:prstGeom prst="homePlate">
                <a:avLst/>
              </a:prstGeom>
              <a:solidFill>
                <a:srgbClr val="FFC0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400" dirty="0">
                    <a:solidFill>
                      <a:schemeClr val="tx1"/>
                    </a:solidFill>
                    <a:latin typeface="SassoonPrimaryInfant" pitchFamily="2" charset="0"/>
                  </a:rPr>
                  <a:t>1kg</a:t>
                </a:r>
              </a:p>
            </p:txBody>
          </p:sp>
          <p:sp>
            <p:nvSpPr>
              <p:cNvPr id="241" name="Chevron 240"/>
              <p:cNvSpPr/>
              <p:nvPr/>
            </p:nvSpPr>
            <p:spPr>
              <a:xfrm>
                <a:off x="562468" y="861019"/>
                <a:ext cx="566031" cy="370764"/>
              </a:xfrm>
              <a:prstGeom prst="chevron">
                <a:avLst>
                  <a:gd name="adj" fmla="val 50876"/>
                </a:avLst>
              </a:prstGeom>
              <a:solidFill>
                <a:srgbClr val="FF9933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dirty="0">
                    <a:solidFill>
                      <a:schemeClr val="tx1"/>
                    </a:solidFill>
                  </a:rPr>
                  <a:t>=</a:t>
                </a:r>
              </a:p>
            </p:txBody>
          </p:sp>
          <p:sp>
            <p:nvSpPr>
              <p:cNvPr id="242" name="Chevron 241"/>
              <p:cNvSpPr/>
              <p:nvPr/>
            </p:nvSpPr>
            <p:spPr>
              <a:xfrm>
                <a:off x="1085403" y="861019"/>
                <a:ext cx="1084057" cy="370764"/>
              </a:xfrm>
              <a:prstGeom prst="chevron">
                <a:avLst>
                  <a:gd name="adj" fmla="val 50625"/>
                </a:avLst>
              </a:prstGeom>
              <a:solidFill>
                <a:srgbClr val="FFC0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400" dirty="0">
                    <a:solidFill>
                      <a:schemeClr val="tx1"/>
                    </a:solidFill>
                    <a:latin typeface="SassoonPrimaryInfant" pitchFamily="2" charset="0"/>
                  </a:rPr>
                  <a:t>1000g</a:t>
                </a:r>
              </a:p>
            </p:txBody>
          </p:sp>
        </p:grpSp>
        <p:grpSp>
          <p:nvGrpSpPr>
            <p:cNvPr id="236" name="Group 235"/>
            <p:cNvGrpSpPr/>
            <p:nvPr/>
          </p:nvGrpSpPr>
          <p:grpSpPr>
            <a:xfrm flipH="1">
              <a:off x="7475495" y="693728"/>
              <a:ext cx="2219622" cy="370764"/>
              <a:chOff x="64350" y="861019"/>
              <a:chExt cx="2147497" cy="370764"/>
            </a:xfrm>
          </p:grpSpPr>
          <p:sp>
            <p:nvSpPr>
              <p:cNvPr id="237" name="Pentagon 236"/>
              <p:cNvSpPr/>
              <p:nvPr/>
            </p:nvSpPr>
            <p:spPr>
              <a:xfrm>
                <a:off x="64350" y="861019"/>
                <a:ext cx="547808" cy="370764"/>
              </a:xfrm>
              <a:prstGeom prst="homePlate">
                <a:avLst/>
              </a:prstGeom>
              <a:solidFill>
                <a:srgbClr val="FFC0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400" dirty="0">
                    <a:solidFill>
                      <a:schemeClr val="tx1"/>
                    </a:solidFill>
                    <a:latin typeface="SassoonPrimaryInfant" pitchFamily="2" charset="0"/>
                  </a:rPr>
                  <a:t>1g</a:t>
                </a:r>
              </a:p>
            </p:txBody>
          </p:sp>
          <p:sp>
            <p:nvSpPr>
              <p:cNvPr id="238" name="Chevron 237"/>
              <p:cNvSpPr/>
              <p:nvPr/>
            </p:nvSpPr>
            <p:spPr>
              <a:xfrm>
                <a:off x="562468" y="861019"/>
                <a:ext cx="566031" cy="370764"/>
              </a:xfrm>
              <a:prstGeom prst="chevron">
                <a:avLst>
                  <a:gd name="adj" fmla="val 50876"/>
                </a:avLst>
              </a:prstGeom>
              <a:solidFill>
                <a:srgbClr val="FF9933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dirty="0">
                    <a:solidFill>
                      <a:schemeClr val="tx1"/>
                    </a:solidFill>
                  </a:rPr>
                  <a:t>=</a:t>
                </a:r>
              </a:p>
            </p:txBody>
          </p:sp>
          <p:sp>
            <p:nvSpPr>
              <p:cNvPr id="239" name="Chevron 238"/>
              <p:cNvSpPr/>
              <p:nvPr/>
            </p:nvSpPr>
            <p:spPr>
              <a:xfrm>
                <a:off x="1085405" y="861019"/>
                <a:ext cx="1126442" cy="370764"/>
              </a:xfrm>
              <a:prstGeom prst="chevron">
                <a:avLst>
                  <a:gd name="adj" fmla="val 50625"/>
                </a:avLst>
              </a:prstGeom>
              <a:solidFill>
                <a:srgbClr val="FFC0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400" dirty="0">
                    <a:solidFill>
                      <a:schemeClr val="tx1"/>
                    </a:solidFill>
                    <a:latin typeface="SassoonPrimaryInfant" pitchFamily="2" charset="0"/>
                  </a:rPr>
                  <a:t>0.001kg</a:t>
                </a:r>
              </a:p>
            </p:txBody>
          </p:sp>
        </p:grpSp>
      </p:grpSp>
      <p:grpSp>
        <p:nvGrpSpPr>
          <p:cNvPr id="243" name="Group 242"/>
          <p:cNvGrpSpPr/>
          <p:nvPr/>
        </p:nvGrpSpPr>
        <p:grpSpPr>
          <a:xfrm>
            <a:off x="188323" y="630790"/>
            <a:ext cx="4448918" cy="370764"/>
            <a:chOff x="5236868" y="195446"/>
            <a:chExt cx="4448918" cy="370764"/>
          </a:xfrm>
        </p:grpSpPr>
        <p:grpSp>
          <p:nvGrpSpPr>
            <p:cNvPr id="244" name="Group 243"/>
            <p:cNvGrpSpPr/>
            <p:nvPr/>
          </p:nvGrpSpPr>
          <p:grpSpPr>
            <a:xfrm>
              <a:off x="5236868" y="195446"/>
              <a:ext cx="2123089" cy="370764"/>
              <a:chOff x="5242935" y="322755"/>
              <a:chExt cx="2123089" cy="370764"/>
            </a:xfrm>
          </p:grpSpPr>
          <p:sp>
            <p:nvSpPr>
              <p:cNvPr id="249" name="Pentagon 248"/>
              <p:cNvSpPr/>
              <p:nvPr/>
            </p:nvSpPr>
            <p:spPr>
              <a:xfrm>
                <a:off x="5242935" y="322755"/>
                <a:ext cx="547808" cy="370764"/>
              </a:xfrm>
              <a:prstGeom prst="homePlate">
                <a:avLst/>
              </a:prstGeom>
              <a:solidFill>
                <a:srgbClr val="00B0F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400" dirty="0">
                    <a:solidFill>
                      <a:schemeClr val="tx1"/>
                    </a:solidFill>
                    <a:latin typeface="SassoonPrimaryInfant" pitchFamily="2" charset="0"/>
                  </a:rPr>
                  <a:t>1l</a:t>
                </a:r>
              </a:p>
            </p:txBody>
          </p:sp>
          <p:sp>
            <p:nvSpPr>
              <p:cNvPr id="250" name="Chevron 249"/>
              <p:cNvSpPr/>
              <p:nvPr/>
            </p:nvSpPr>
            <p:spPr>
              <a:xfrm>
                <a:off x="5741054" y="322755"/>
                <a:ext cx="547808" cy="370764"/>
              </a:xfrm>
              <a:prstGeom prst="chevron">
                <a:avLst>
                  <a:gd name="adj" fmla="val 50876"/>
                </a:avLst>
              </a:prstGeom>
              <a:solidFill>
                <a:srgbClr val="0070C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dirty="0">
                    <a:solidFill>
                      <a:schemeClr val="tx1"/>
                    </a:solidFill>
                  </a:rPr>
                  <a:t>=</a:t>
                </a:r>
              </a:p>
            </p:txBody>
          </p:sp>
          <p:sp>
            <p:nvSpPr>
              <p:cNvPr id="251" name="Chevron 250"/>
              <p:cNvSpPr/>
              <p:nvPr/>
            </p:nvSpPr>
            <p:spPr>
              <a:xfrm>
                <a:off x="6221661" y="322755"/>
                <a:ext cx="1144363" cy="370764"/>
              </a:xfrm>
              <a:prstGeom prst="chevron">
                <a:avLst>
                  <a:gd name="adj" fmla="val 50625"/>
                </a:avLst>
              </a:prstGeom>
              <a:solidFill>
                <a:srgbClr val="00B0F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400" dirty="0">
                    <a:solidFill>
                      <a:schemeClr val="tx1"/>
                    </a:solidFill>
                    <a:latin typeface="SassoonPrimaryInfant" pitchFamily="2" charset="0"/>
                  </a:rPr>
                  <a:t>1000ml</a:t>
                </a:r>
              </a:p>
            </p:txBody>
          </p:sp>
        </p:grpSp>
        <p:grpSp>
          <p:nvGrpSpPr>
            <p:cNvPr id="245" name="Group 244"/>
            <p:cNvGrpSpPr/>
            <p:nvPr/>
          </p:nvGrpSpPr>
          <p:grpSpPr>
            <a:xfrm flipH="1">
              <a:off x="7492430" y="195446"/>
              <a:ext cx="2193356" cy="370764"/>
              <a:chOff x="5242935" y="322755"/>
              <a:chExt cx="1918652" cy="370764"/>
            </a:xfrm>
          </p:grpSpPr>
          <p:sp>
            <p:nvSpPr>
              <p:cNvPr id="246" name="Pentagon 245"/>
              <p:cNvSpPr/>
              <p:nvPr/>
            </p:nvSpPr>
            <p:spPr>
              <a:xfrm>
                <a:off x="5242935" y="322755"/>
                <a:ext cx="547808" cy="370764"/>
              </a:xfrm>
              <a:prstGeom prst="homePlate">
                <a:avLst/>
              </a:prstGeom>
              <a:solidFill>
                <a:srgbClr val="00B0F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400" dirty="0">
                    <a:solidFill>
                      <a:schemeClr val="tx1"/>
                    </a:solidFill>
                    <a:latin typeface="SassoonPrimaryInfant" pitchFamily="2" charset="0"/>
                  </a:rPr>
                  <a:t>1ml</a:t>
                </a:r>
              </a:p>
            </p:txBody>
          </p:sp>
          <p:sp>
            <p:nvSpPr>
              <p:cNvPr id="247" name="Chevron 246"/>
              <p:cNvSpPr/>
              <p:nvPr/>
            </p:nvSpPr>
            <p:spPr>
              <a:xfrm>
                <a:off x="5741054" y="322755"/>
                <a:ext cx="547808" cy="370764"/>
              </a:xfrm>
              <a:prstGeom prst="chevron">
                <a:avLst>
                  <a:gd name="adj" fmla="val 50876"/>
                </a:avLst>
              </a:prstGeom>
              <a:solidFill>
                <a:srgbClr val="0070C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dirty="0">
                    <a:solidFill>
                      <a:schemeClr val="tx1"/>
                    </a:solidFill>
                  </a:rPr>
                  <a:t>=</a:t>
                </a:r>
              </a:p>
            </p:txBody>
          </p:sp>
          <p:sp>
            <p:nvSpPr>
              <p:cNvPr id="248" name="Chevron 247"/>
              <p:cNvSpPr/>
              <p:nvPr/>
            </p:nvSpPr>
            <p:spPr>
              <a:xfrm>
                <a:off x="6221661" y="322755"/>
                <a:ext cx="939926" cy="370764"/>
              </a:xfrm>
              <a:prstGeom prst="chevron">
                <a:avLst>
                  <a:gd name="adj" fmla="val 50625"/>
                </a:avLst>
              </a:prstGeom>
              <a:solidFill>
                <a:srgbClr val="00B0F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400" dirty="0">
                    <a:solidFill>
                      <a:schemeClr val="tx1"/>
                    </a:solidFill>
                    <a:latin typeface="SassoonPrimaryInfant" pitchFamily="2" charset="0"/>
                  </a:rPr>
                  <a:t>0.001l</a:t>
                </a:r>
              </a:p>
            </p:txBody>
          </p:sp>
        </p:grpSp>
      </p:grpSp>
      <p:grpSp>
        <p:nvGrpSpPr>
          <p:cNvPr id="252" name="Group 251"/>
          <p:cNvGrpSpPr/>
          <p:nvPr/>
        </p:nvGrpSpPr>
        <p:grpSpPr>
          <a:xfrm>
            <a:off x="184734" y="1677898"/>
            <a:ext cx="4443898" cy="370764"/>
            <a:chOff x="5245667" y="1297416"/>
            <a:chExt cx="4443898" cy="370764"/>
          </a:xfrm>
        </p:grpSpPr>
        <p:grpSp>
          <p:nvGrpSpPr>
            <p:cNvPr id="253" name="Group 252"/>
            <p:cNvGrpSpPr/>
            <p:nvPr/>
          </p:nvGrpSpPr>
          <p:grpSpPr>
            <a:xfrm>
              <a:off x="5245667" y="1297416"/>
              <a:ext cx="2137827" cy="370764"/>
              <a:chOff x="52479" y="861019"/>
              <a:chExt cx="2038855" cy="370764"/>
            </a:xfrm>
          </p:grpSpPr>
          <p:sp>
            <p:nvSpPr>
              <p:cNvPr id="258" name="Pentagon 257"/>
              <p:cNvSpPr/>
              <p:nvPr/>
            </p:nvSpPr>
            <p:spPr>
              <a:xfrm>
                <a:off x="52479" y="861019"/>
                <a:ext cx="559679" cy="370764"/>
              </a:xfrm>
              <a:prstGeom prst="homePlate">
                <a:avLst/>
              </a:prstGeom>
              <a:solidFill>
                <a:srgbClr val="92D05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400" dirty="0">
                    <a:solidFill>
                      <a:schemeClr val="tx1"/>
                    </a:solidFill>
                    <a:latin typeface="SassoonPrimaryInfant" pitchFamily="2" charset="0"/>
                  </a:rPr>
                  <a:t>1km</a:t>
                </a:r>
              </a:p>
            </p:txBody>
          </p:sp>
          <p:sp>
            <p:nvSpPr>
              <p:cNvPr id="259" name="Chevron 258"/>
              <p:cNvSpPr/>
              <p:nvPr/>
            </p:nvSpPr>
            <p:spPr>
              <a:xfrm>
                <a:off x="562468" y="861019"/>
                <a:ext cx="505406" cy="370764"/>
              </a:xfrm>
              <a:prstGeom prst="chevron">
                <a:avLst>
                  <a:gd name="adj" fmla="val 50876"/>
                </a:avLst>
              </a:prstGeom>
              <a:solidFill>
                <a:srgbClr val="00B05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dirty="0">
                    <a:solidFill>
                      <a:schemeClr val="tx1"/>
                    </a:solidFill>
                  </a:rPr>
                  <a:t>=</a:t>
                </a:r>
              </a:p>
            </p:txBody>
          </p:sp>
          <p:sp>
            <p:nvSpPr>
              <p:cNvPr id="260" name="Chevron 259"/>
              <p:cNvSpPr/>
              <p:nvPr/>
            </p:nvSpPr>
            <p:spPr>
              <a:xfrm>
                <a:off x="1024806" y="861019"/>
                <a:ext cx="1066528" cy="370764"/>
              </a:xfrm>
              <a:prstGeom prst="chevron">
                <a:avLst>
                  <a:gd name="adj" fmla="val 50625"/>
                </a:avLst>
              </a:prstGeom>
              <a:solidFill>
                <a:srgbClr val="92D05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400" dirty="0">
                    <a:solidFill>
                      <a:schemeClr val="tx1"/>
                    </a:solidFill>
                    <a:latin typeface="SassoonPrimaryInfant" pitchFamily="2" charset="0"/>
                  </a:rPr>
                  <a:t>1000m</a:t>
                </a:r>
              </a:p>
            </p:txBody>
          </p:sp>
        </p:grpSp>
        <p:grpSp>
          <p:nvGrpSpPr>
            <p:cNvPr id="254" name="Group 253"/>
            <p:cNvGrpSpPr/>
            <p:nvPr/>
          </p:nvGrpSpPr>
          <p:grpSpPr>
            <a:xfrm flipH="1">
              <a:off x="7519203" y="1297416"/>
              <a:ext cx="2170362" cy="370764"/>
              <a:chOff x="142692" y="861019"/>
              <a:chExt cx="1984715" cy="370764"/>
            </a:xfrm>
          </p:grpSpPr>
          <p:sp>
            <p:nvSpPr>
              <p:cNvPr id="255" name="Pentagon 254"/>
              <p:cNvSpPr/>
              <p:nvPr/>
            </p:nvSpPr>
            <p:spPr>
              <a:xfrm>
                <a:off x="142692" y="861019"/>
                <a:ext cx="469466" cy="370764"/>
              </a:xfrm>
              <a:prstGeom prst="homePlate">
                <a:avLst/>
              </a:prstGeom>
              <a:solidFill>
                <a:srgbClr val="92D05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400" dirty="0">
                    <a:solidFill>
                      <a:schemeClr val="tx1"/>
                    </a:solidFill>
                    <a:latin typeface="SassoonPrimaryInfant" pitchFamily="2" charset="0"/>
                  </a:rPr>
                  <a:t>1m</a:t>
                </a:r>
              </a:p>
            </p:txBody>
          </p:sp>
          <p:sp>
            <p:nvSpPr>
              <p:cNvPr id="256" name="Chevron 255"/>
              <p:cNvSpPr/>
              <p:nvPr/>
            </p:nvSpPr>
            <p:spPr>
              <a:xfrm>
                <a:off x="552878" y="861019"/>
                <a:ext cx="496429" cy="370764"/>
              </a:xfrm>
              <a:prstGeom prst="chevron">
                <a:avLst>
                  <a:gd name="adj" fmla="val 50876"/>
                </a:avLst>
              </a:prstGeom>
              <a:solidFill>
                <a:srgbClr val="00B05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dirty="0">
                    <a:solidFill>
                      <a:schemeClr val="tx1"/>
                    </a:solidFill>
                  </a:rPr>
                  <a:t>=</a:t>
                </a:r>
              </a:p>
            </p:txBody>
          </p:sp>
          <p:sp>
            <p:nvSpPr>
              <p:cNvPr id="257" name="Chevron 256"/>
              <p:cNvSpPr/>
              <p:nvPr/>
            </p:nvSpPr>
            <p:spPr>
              <a:xfrm>
                <a:off x="979626" y="861019"/>
                <a:ext cx="1147781" cy="370764"/>
              </a:xfrm>
              <a:prstGeom prst="chevron">
                <a:avLst>
                  <a:gd name="adj" fmla="val 50625"/>
                </a:avLst>
              </a:prstGeom>
              <a:solidFill>
                <a:srgbClr val="92D05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400" dirty="0">
                    <a:solidFill>
                      <a:schemeClr val="tx1"/>
                    </a:solidFill>
                    <a:latin typeface="SassoonPrimaryInfant" pitchFamily="2" charset="0"/>
                  </a:rPr>
                  <a:t>0.001km</a:t>
                </a:r>
              </a:p>
            </p:txBody>
          </p:sp>
        </p:grpSp>
      </p:grpSp>
      <p:grpSp>
        <p:nvGrpSpPr>
          <p:cNvPr id="261" name="Group 260"/>
          <p:cNvGrpSpPr/>
          <p:nvPr/>
        </p:nvGrpSpPr>
        <p:grpSpPr>
          <a:xfrm>
            <a:off x="181438" y="2192078"/>
            <a:ext cx="4444919" cy="372682"/>
            <a:chOff x="5243200" y="1931982"/>
            <a:chExt cx="4444919" cy="372682"/>
          </a:xfrm>
        </p:grpSpPr>
        <p:grpSp>
          <p:nvGrpSpPr>
            <p:cNvPr id="262" name="Group 261"/>
            <p:cNvGrpSpPr/>
            <p:nvPr/>
          </p:nvGrpSpPr>
          <p:grpSpPr>
            <a:xfrm>
              <a:off x="5243200" y="1933900"/>
              <a:ext cx="2140293" cy="370764"/>
              <a:chOff x="81239" y="861019"/>
              <a:chExt cx="1991700" cy="370764"/>
            </a:xfrm>
          </p:grpSpPr>
          <p:sp>
            <p:nvSpPr>
              <p:cNvPr id="267" name="Pentagon 266"/>
              <p:cNvSpPr/>
              <p:nvPr/>
            </p:nvSpPr>
            <p:spPr>
              <a:xfrm>
                <a:off x="81239" y="861019"/>
                <a:ext cx="530919" cy="370764"/>
              </a:xfrm>
              <a:prstGeom prst="homePlate">
                <a:avLst/>
              </a:prstGeom>
              <a:solidFill>
                <a:srgbClr val="92D05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400" dirty="0">
                    <a:solidFill>
                      <a:schemeClr val="tx1"/>
                    </a:solidFill>
                    <a:latin typeface="SassoonPrimaryInfant" pitchFamily="2" charset="0"/>
                  </a:rPr>
                  <a:t>1m</a:t>
                </a:r>
              </a:p>
            </p:txBody>
          </p:sp>
          <p:sp>
            <p:nvSpPr>
              <p:cNvPr id="268" name="Chevron 267"/>
              <p:cNvSpPr/>
              <p:nvPr/>
            </p:nvSpPr>
            <p:spPr>
              <a:xfrm>
                <a:off x="562468" y="861019"/>
                <a:ext cx="518486" cy="370764"/>
              </a:xfrm>
              <a:prstGeom prst="chevron">
                <a:avLst>
                  <a:gd name="adj" fmla="val 50876"/>
                </a:avLst>
              </a:prstGeom>
              <a:solidFill>
                <a:srgbClr val="00B05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dirty="0">
                    <a:solidFill>
                      <a:schemeClr val="tx1"/>
                    </a:solidFill>
                  </a:rPr>
                  <a:t>=</a:t>
                </a:r>
              </a:p>
            </p:txBody>
          </p:sp>
          <p:sp>
            <p:nvSpPr>
              <p:cNvPr id="269" name="Chevron 268"/>
              <p:cNvSpPr/>
              <p:nvPr/>
            </p:nvSpPr>
            <p:spPr>
              <a:xfrm>
                <a:off x="1025679" y="861019"/>
                <a:ext cx="1047260" cy="370764"/>
              </a:xfrm>
              <a:prstGeom prst="chevron">
                <a:avLst>
                  <a:gd name="adj" fmla="val 50625"/>
                </a:avLst>
              </a:prstGeom>
              <a:solidFill>
                <a:srgbClr val="92D05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400" dirty="0">
                    <a:solidFill>
                      <a:schemeClr val="tx1"/>
                    </a:solidFill>
                    <a:latin typeface="SassoonPrimaryInfant" pitchFamily="2" charset="0"/>
                  </a:rPr>
                  <a:t>100cm</a:t>
                </a:r>
              </a:p>
            </p:txBody>
          </p:sp>
        </p:grpSp>
        <p:grpSp>
          <p:nvGrpSpPr>
            <p:cNvPr id="263" name="Group 262"/>
            <p:cNvGrpSpPr/>
            <p:nvPr/>
          </p:nvGrpSpPr>
          <p:grpSpPr>
            <a:xfrm flipH="1">
              <a:off x="7519202" y="1931982"/>
              <a:ext cx="2168917" cy="370764"/>
              <a:chOff x="-34779" y="861019"/>
              <a:chExt cx="2241266" cy="370764"/>
            </a:xfrm>
          </p:grpSpPr>
          <p:sp>
            <p:nvSpPr>
              <p:cNvPr id="264" name="Pentagon 263"/>
              <p:cNvSpPr/>
              <p:nvPr/>
            </p:nvSpPr>
            <p:spPr>
              <a:xfrm>
                <a:off x="-34779" y="861019"/>
                <a:ext cx="646938" cy="370764"/>
              </a:xfrm>
              <a:prstGeom prst="homePlate">
                <a:avLst/>
              </a:prstGeom>
              <a:solidFill>
                <a:srgbClr val="92D05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400" dirty="0">
                    <a:solidFill>
                      <a:schemeClr val="tx1"/>
                    </a:solidFill>
                    <a:latin typeface="SassoonPrimaryInfant" pitchFamily="2" charset="0"/>
                  </a:rPr>
                  <a:t>1cm</a:t>
                </a:r>
              </a:p>
            </p:txBody>
          </p:sp>
          <p:sp>
            <p:nvSpPr>
              <p:cNvPr id="265" name="Chevron 264"/>
              <p:cNvSpPr/>
              <p:nvPr/>
            </p:nvSpPr>
            <p:spPr>
              <a:xfrm>
                <a:off x="543956" y="861019"/>
                <a:ext cx="566031" cy="370764"/>
              </a:xfrm>
              <a:prstGeom prst="chevron">
                <a:avLst>
                  <a:gd name="adj" fmla="val 50876"/>
                </a:avLst>
              </a:prstGeom>
              <a:solidFill>
                <a:srgbClr val="00B05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dirty="0">
                    <a:solidFill>
                      <a:schemeClr val="tx1"/>
                    </a:solidFill>
                  </a:rPr>
                  <a:t>=</a:t>
                </a:r>
              </a:p>
            </p:txBody>
          </p:sp>
          <p:sp>
            <p:nvSpPr>
              <p:cNvPr id="266" name="Chevron 265"/>
              <p:cNvSpPr/>
              <p:nvPr/>
            </p:nvSpPr>
            <p:spPr>
              <a:xfrm>
                <a:off x="1039963" y="861019"/>
                <a:ext cx="1166524" cy="370764"/>
              </a:xfrm>
              <a:prstGeom prst="chevron">
                <a:avLst>
                  <a:gd name="adj" fmla="val 50625"/>
                </a:avLst>
              </a:prstGeom>
              <a:solidFill>
                <a:srgbClr val="92D05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400" dirty="0">
                    <a:solidFill>
                      <a:schemeClr val="tx1"/>
                    </a:solidFill>
                    <a:latin typeface="SassoonPrimaryInfant" pitchFamily="2" charset="0"/>
                  </a:rPr>
                  <a:t>0.01m</a:t>
                </a:r>
              </a:p>
            </p:txBody>
          </p:sp>
        </p:grpSp>
      </p:grpSp>
      <p:grpSp>
        <p:nvGrpSpPr>
          <p:cNvPr id="270" name="Group 269"/>
          <p:cNvGrpSpPr/>
          <p:nvPr/>
        </p:nvGrpSpPr>
        <p:grpSpPr>
          <a:xfrm>
            <a:off x="181232" y="2714309"/>
            <a:ext cx="4443812" cy="376898"/>
            <a:chOff x="5241973" y="2483418"/>
            <a:chExt cx="4443812" cy="376898"/>
          </a:xfrm>
        </p:grpSpPr>
        <p:grpSp>
          <p:nvGrpSpPr>
            <p:cNvPr id="271" name="Group 270"/>
            <p:cNvGrpSpPr/>
            <p:nvPr/>
          </p:nvGrpSpPr>
          <p:grpSpPr>
            <a:xfrm>
              <a:off x="5241973" y="2489552"/>
              <a:ext cx="2141519" cy="370764"/>
              <a:chOff x="45025" y="861019"/>
              <a:chExt cx="1935260" cy="370764"/>
            </a:xfrm>
          </p:grpSpPr>
          <p:sp>
            <p:nvSpPr>
              <p:cNvPr id="276" name="Pentagon 275"/>
              <p:cNvSpPr/>
              <p:nvPr/>
            </p:nvSpPr>
            <p:spPr>
              <a:xfrm>
                <a:off x="45025" y="861019"/>
                <a:ext cx="567133" cy="370764"/>
              </a:xfrm>
              <a:prstGeom prst="homePlate">
                <a:avLst/>
              </a:prstGeom>
              <a:solidFill>
                <a:srgbClr val="92D05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400" dirty="0">
                    <a:solidFill>
                      <a:schemeClr val="tx1"/>
                    </a:solidFill>
                    <a:latin typeface="SassoonPrimaryInfant" pitchFamily="2" charset="0"/>
                  </a:rPr>
                  <a:t>1cm</a:t>
                </a:r>
              </a:p>
            </p:txBody>
          </p:sp>
          <p:sp>
            <p:nvSpPr>
              <p:cNvPr id="277" name="Chevron 276"/>
              <p:cNvSpPr/>
              <p:nvPr/>
            </p:nvSpPr>
            <p:spPr>
              <a:xfrm>
                <a:off x="562468" y="861019"/>
                <a:ext cx="483442" cy="370764"/>
              </a:xfrm>
              <a:prstGeom prst="chevron">
                <a:avLst>
                  <a:gd name="adj" fmla="val 50876"/>
                </a:avLst>
              </a:prstGeom>
              <a:solidFill>
                <a:srgbClr val="00B05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dirty="0">
                    <a:solidFill>
                      <a:schemeClr val="tx1"/>
                    </a:solidFill>
                  </a:rPr>
                  <a:t>=</a:t>
                </a:r>
              </a:p>
            </p:txBody>
          </p:sp>
          <p:sp>
            <p:nvSpPr>
              <p:cNvPr id="278" name="Chevron 277"/>
              <p:cNvSpPr/>
              <p:nvPr/>
            </p:nvSpPr>
            <p:spPr>
              <a:xfrm>
                <a:off x="974609" y="861019"/>
                <a:ext cx="1005676" cy="370764"/>
              </a:xfrm>
              <a:prstGeom prst="chevron">
                <a:avLst>
                  <a:gd name="adj" fmla="val 50625"/>
                </a:avLst>
              </a:prstGeom>
              <a:solidFill>
                <a:srgbClr val="92D05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400" dirty="0">
                    <a:solidFill>
                      <a:schemeClr val="tx1"/>
                    </a:solidFill>
                    <a:latin typeface="SassoonPrimaryInfant" pitchFamily="2" charset="0"/>
                  </a:rPr>
                  <a:t>10mm</a:t>
                </a:r>
              </a:p>
            </p:txBody>
          </p:sp>
        </p:grpSp>
        <p:grpSp>
          <p:nvGrpSpPr>
            <p:cNvPr id="272" name="Group 271"/>
            <p:cNvGrpSpPr/>
            <p:nvPr/>
          </p:nvGrpSpPr>
          <p:grpSpPr>
            <a:xfrm flipH="1">
              <a:off x="7519202" y="2483418"/>
              <a:ext cx="2166583" cy="370764"/>
              <a:chOff x="-63138" y="861019"/>
              <a:chExt cx="2191597" cy="370764"/>
            </a:xfrm>
          </p:grpSpPr>
          <p:sp>
            <p:nvSpPr>
              <p:cNvPr id="273" name="Pentagon 272"/>
              <p:cNvSpPr/>
              <p:nvPr/>
            </p:nvSpPr>
            <p:spPr>
              <a:xfrm>
                <a:off x="-63138" y="861019"/>
                <a:ext cx="675297" cy="370764"/>
              </a:xfrm>
              <a:prstGeom prst="homePlate">
                <a:avLst/>
              </a:prstGeom>
              <a:solidFill>
                <a:srgbClr val="92D05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400" dirty="0">
                    <a:solidFill>
                      <a:schemeClr val="tx1"/>
                    </a:solidFill>
                    <a:latin typeface="SassoonPrimaryInfant" pitchFamily="2" charset="0"/>
                  </a:rPr>
                  <a:t>1mm</a:t>
                </a:r>
              </a:p>
            </p:txBody>
          </p:sp>
          <p:sp>
            <p:nvSpPr>
              <p:cNvPr id="274" name="Chevron 273"/>
              <p:cNvSpPr/>
              <p:nvPr/>
            </p:nvSpPr>
            <p:spPr>
              <a:xfrm>
                <a:off x="537940" y="861019"/>
                <a:ext cx="566031" cy="370764"/>
              </a:xfrm>
              <a:prstGeom prst="chevron">
                <a:avLst>
                  <a:gd name="adj" fmla="val 50876"/>
                </a:avLst>
              </a:prstGeom>
              <a:solidFill>
                <a:srgbClr val="00B05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dirty="0">
                    <a:solidFill>
                      <a:schemeClr val="tx1"/>
                    </a:solidFill>
                  </a:rPr>
                  <a:t>=</a:t>
                </a:r>
              </a:p>
            </p:txBody>
          </p:sp>
          <p:sp>
            <p:nvSpPr>
              <p:cNvPr id="275" name="Chevron 274"/>
              <p:cNvSpPr/>
              <p:nvPr/>
            </p:nvSpPr>
            <p:spPr>
              <a:xfrm>
                <a:off x="1040530" y="861019"/>
                <a:ext cx="1087929" cy="370764"/>
              </a:xfrm>
              <a:prstGeom prst="chevron">
                <a:avLst>
                  <a:gd name="adj" fmla="val 50625"/>
                </a:avLst>
              </a:prstGeom>
              <a:solidFill>
                <a:srgbClr val="92D05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400" dirty="0">
                    <a:solidFill>
                      <a:schemeClr val="tx1"/>
                    </a:solidFill>
                    <a:latin typeface="SassoonPrimaryInfant" pitchFamily="2" charset="0"/>
                  </a:rPr>
                  <a:t>0.1cm</a:t>
                </a:r>
              </a:p>
            </p:txBody>
          </p:sp>
        </p:grpSp>
      </p:grpSp>
      <p:sp>
        <p:nvSpPr>
          <p:cNvPr id="279" name="Rectangle 278"/>
          <p:cNvSpPr/>
          <p:nvPr/>
        </p:nvSpPr>
        <p:spPr>
          <a:xfrm>
            <a:off x="193932" y="187987"/>
            <a:ext cx="4436721" cy="329085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bg1"/>
                </a:solidFill>
                <a:latin typeface="SassoonPrimaryInfant" pitchFamily="2" charset="0"/>
              </a:rPr>
              <a:t>Converting Measurements</a:t>
            </a:r>
          </a:p>
        </p:txBody>
      </p:sp>
      <p:grpSp>
        <p:nvGrpSpPr>
          <p:cNvPr id="280" name="Group 279"/>
          <p:cNvGrpSpPr/>
          <p:nvPr/>
        </p:nvGrpSpPr>
        <p:grpSpPr>
          <a:xfrm>
            <a:off x="178991" y="4566363"/>
            <a:ext cx="4455383" cy="372937"/>
            <a:chOff x="5239734" y="693728"/>
            <a:chExt cx="4455383" cy="372937"/>
          </a:xfrm>
        </p:grpSpPr>
        <p:grpSp>
          <p:nvGrpSpPr>
            <p:cNvPr id="281" name="Group 280"/>
            <p:cNvGrpSpPr/>
            <p:nvPr/>
          </p:nvGrpSpPr>
          <p:grpSpPr>
            <a:xfrm>
              <a:off x="5239734" y="695901"/>
              <a:ext cx="2207299" cy="370764"/>
              <a:chOff x="64350" y="861019"/>
              <a:chExt cx="2105110" cy="370764"/>
            </a:xfrm>
          </p:grpSpPr>
          <p:sp>
            <p:nvSpPr>
              <p:cNvPr id="286" name="Pentagon 285"/>
              <p:cNvSpPr/>
              <p:nvPr/>
            </p:nvSpPr>
            <p:spPr>
              <a:xfrm>
                <a:off x="64350" y="861019"/>
                <a:ext cx="547808" cy="370764"/>
              </a:xfrm>
              <a:prstGeom prst="homePlate">
                <a:avLst/>
              </a:prstGeom>
              <a:solidFill>
                <a:srgbClr val="FFC0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400" dirty="0">
                    <a:solidFill>
                      <a:schemeClr val="tx1"/>
                    </a:solidFill>
                    <a:latin typeface="SassoonPrimaryInfant" pitchFamily="2" charset="0"/>
                  </a:rPr>
                  <a:t>1kg</a:t>
                </a:r>
              </a:p>
            </p:txBody>
          </p:sp>
          <p:sp>
            <p:nvSpPr>
              <p:cNvPr id="287" name="Chevron 286"/>
              <p:cNvSpPr/>
              <p:nvPr/>
            </p:nvSpPr>
            <p:spPr>
              <a:xfrm>
                <a:off x="562468" y="861019"/>
                <a:ext cx="566031" cy="370764"/>
              </a:xfrm>
              <a:prstGeom prst="chevron">
                <a:avLst>
                  <a:gd name="adj" fmla="val 50876"/>
                </a:avLst>
              </a:prstGeom>
              <a:solidFill>
                <a:srgbClr val="FF9933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dirty="0">
                    <a:solidFill>
                      <a:schemeClr val="tx1"/>
                    </a:solidFill>
                  </a:rPr>
                  <a:t>=</a:t>
                </a:r>
              </a:p>
            </p:txBody>
          </p:sp>
          <p:sp>
            <p:nvSpPr>
              <p:cNvPr id="288" name="Chevron 287"/>
              <p:cNvSpPr/>
              <p:nvPr/>
            </p:nvSpPr>
            <p:spPr>
              <a:xfrm>
                <a:off x="1085403" y="861019"/>
                <a:ext cx="1084057" cy="370764"/>
              </a:xfrm>
              <a:prstGeom prst="chevron">
                <a:avLst>
                  <a:gd name="adj" fmla="val 50625"/>
                </a:avLst>
              </a:prstGeom>
              <a:solidFill>
                <a:srgbClr val="FFC0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400" dirty="0">
                    <a:solidFill>
                      <a:schemeClr val="tx1"/>
                    </a:solidFill>
                    <a:latin typeface="SassoonPrimaryInfant" pitchFamily="2" charset="0"/>
                  </a:rPr>
                  <a:t>1000g</a:t>
                </a:r>
              </a:p>
            </p:txBody>
          </p:sp>
        </p:grpSp>
        <p:grpSp>
          <p:nvGrpSpPr>
            <p:cNvPr id="282" name="Group 281"/>
            <p:cNvGrpSpPr/>
            <p:nvPr/>
          </p:nvGrpSpPr>
          <p:grpSpPr>
            <a:xfrm flipH="1">
              <a:off x="7475495" y="693728"/>
              <a:ext cx="2219622" cy="370764"/>
              <a:chOff x="64350" y="861019"/>
              <a:chExt cx="2147497" cy="370764"/>
            </a:xfrm>
          </p:grpSpPr>
          <p:sp>
            <p:nvSpPr>
              <p:cNvPr id="283" name="Pentagon 282"/>
              <p:cNvSpPr/>
              <p:nvPr/>
            </p:nvSpPr>
            <p:spPr>
              <a:xfrm>
                <a:off x="64350" y="861019"/>
                <a:ext cx="547808" cy="370764"/>
              </a:xfrm>
              <a:prstGeom prst="homePlate">
                <a:avLst/>
              </a:prstGeom>
              <a:solidFill>
                <a:srgbClr val="FFC0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400" dirty="0">
                    <a:solidFill>
                      <a:schemeClr val="tx1"/>
                    </a:solidFill>
                    <a:latin typeface="SassoonPrimaryInfant" pitchFamily="2" charset="0"/>
                  </a:rPr>
                  <a:t>1g</a:t>
                </a:r>
              </a:p>
            </p:txBody>
          </p:sp>
          <p:sp>
            <p:nvSpPr>
              <p:cNvPr id="284" name="Chevron 283"/>
              <p:cNvSpPr/>
              <p:nvPr/>
            </p:nvSpPr>
            <p:spPr>
              <a:xfrm>
                <a:off x="562468" y="861019"/>
                <a:ext cx="566031" cy="370764"/>
              </a:xfrm>
              <a:prstGeom prst="chevron">
                <a:avLst>
                  <a:gd name="adj" fmla="val 50876"/>
                </a:avLst>
              </a:prstGeom>
              <a:solidFill>
                <a:srgbClr val="FF9933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dirty="0">
                    <a:solidFill>
                      <a:schemeClr val="tx1"/>
                    </a:solidFill>
                  </a:rPr>
                  <a:t>=</a:t>
                </a:r>
              </a:p>
            </p:txBody>
          </p:sp>
          <p:sp>
            <p:nvSpPr>
              <p:cNvPr id="285" name="Chevron 284"/>
              <p:cNvSpPr/>
              <p:nvPr/>
            </p:nvSpPr>
            <p:spPr>
              <a:xfrm>
                <a:off x="1085405" y="861019"/>
                <a:ext cx="1126442" cy="370764"/>
              </a:xfrm>
              <a:prstGeom prst="chevron">
                <a:avLst>
                  <a:gd name="adj" fmla="val 50625"/>
                </a:avLst>
              </a:prstGeom>
              <a:solidFill>
                <a:srgbClr val="FFC0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400" dirty="0">
                    <a:solidFill>
                      <a:schemeClr val="tx1"/>
                    </a:solidFill>
                    <a:latin typeface="SassoonPrimaryInfant" pitchFamily="2" charset="0"/>
                  </a:rPr>
                  <a:t>0.001kg</a:t>
                </a:r>
              </a:p>
            </p:txBody>
          </p:sp>
        </p:grpSp>
      </p:grpSp>
      <p:grpSp>
        <p:nvGrpSpPr>
          <p:cNvPr id="289" name="Group 288"/>
          <p:cNvGrpSpPr/>
          <p:nvPr/>
        </p:nvGrpSpPr>
        <p:grpSpPr>
          <a:xfrm>
            <a:off x="188323" y="4035114"/>
            <a:ext cx="4448918" cy="370764"/>
            <a:chOff x="5236868" y="195446"/>
            <a:chExt cx="4448918" cy="370764"/>
          </a:xfrm>
        </p:grpSpPr>
        <p:grpSp>
          <p:nvGrpSpPr>
            <p:cNvPr id="290" name="Group 289"/>
            <p:cNvGrpSpPr/>
            <p:nvPr/>
          </p:nvGrpSpPr>
          <p:grpSpPr>
            <a:xfrm>
              <a:off x="5236868" y="195446"/>
              <a:ext cx="2123089" cy="370764"/>
              <a:chOff x="5242935" y="322755"/>
              <a:chExt cx="2123089" cy="370764"/>
            </a:xfrm>
          </p:grpSpPr>
          <p:sp>
            <p:nvSpPr>
              <p:cNvPr id="295" name="Pentagon 294"/>
              <p:cNvSpPr/>
              <p:nvPr/>
            </p:nvSpPr>
            <p:spPr>
              <a:xfrm>
                <a:off x="5242935" y="322755"/>
                <a:ext cx="547808" cy="370764"/>
              </a:xfrm>
              <a:prstGeom prst="homePlate">
                <a:avLst/>
              </a:prstGeom>
              <a:solidFill>
                <a:srgbClr val="00B0F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400" dirty="0">
                    <a:solidFill>
                      <a:schemeClr val="tx1"/>
                    </a:solidFill>
                    <a:latin typeface="SassoonPrimaryInfant" pitchFamily="2" charset="0"/>
                  </a:rPr>
                  <a:t>1l</a:t>
                </a:r>
              </a:p>
            </p:txBody>
          </p:sp>
          <p:sp>
            <p:nvSpPr>
              <p:cNvPr id="296" name="Chevron 295"/>
              <p:cNvSpPr/>
              <p:nvPr/>
            </p:nvSpPr>
            <p:spPr>
              <a:xfrm>
                <a:off x="5741054" y="322755"/>
                <a:ext cx="547808" cy="370764"/>
              </a:xfrm>
              <a:prstGeom prst="chevron">
                <a:avLst>
                  <a:gd name="adj" fmla="val 50876"/>
                </a:avLst>
              </a:prstGeom>
              <a:solidFill>
                <a:srgbClr val="0070C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dirty="0">
                    <a:solidFill>
                      <a:schemeClr val="tx1"/>
                    </a:solidFill>
                  </a:rPr>
                  <a:t>=</a:t>
                </a:r>
              </a:p>
            </p:txBody>
          </p:sp>
          <p:sp>
            <p:nvSpPr>
              <p:cNvPr id="297" name="Chevron 296"/>
              <p:cNvSpPr/>
              <p:nvPr/>
            </p:nvSpPr>
            <p:spPr>
              <a:xfrm>
                <a:off x="6221661" y="322755"/>
                <a:ext cx="1144363" cy="370764"/>
              </a:xfrm>
              <a:prstGeom prst="chevron">
                <a:avLst>
                  <a:gd name="adj" fmla="val 50625"/>
                </a:avLst>
              </a:prstGeom>
              <a:solidFill>
                <a:srgbClr val="00B0F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400" dirty="0">
                    <a:solidFill>
                      <a:schemeClr val="tx1"/>
                    </a:solidFill>
                    <a:latin typeface="SassoonPrimaryInfant" pitchFamily="2" charset="0"/>
                  </a:rPr>
                  <a:t>1000ml</a:t>
                </a:r>
              </a:p>
            </p:txBody>
          </p:sp>
        </p:grpSp>
        <p:grpSp>
          <p:nvGrpSpPr>
            <p:cNvPr id="291" name="Group 290"/>
            <p:cNvGrpSpPr/>
            <p:nvPr/>
          </p:nvGrpSpPr>
          <p:grpSpPr>
            <a:xfrm flipH="1">
              <a:off x="7492430" y="195446"/>
              <a:ext cx="2193356" cy="370764"/>
              <a:chOff x="5242935" y="322755"/>
              <a:chExt cx="1918652" cy="370764"/>
            </a:xfrm>
          </p:grpSpPr>
          <p:sp>
            <p:nvSpPr>
              <p:cNvPr id="292" name="Pentagon 291"/>
              <p:cNvSpPr/>
              <p:nvPr/>
            </p:nvSpPr>
            <p:spPr>
              <a:xfrm>
                <a:off x="5242935" y="322755"/>
                <a:ext cx="547808" cy="370764"/>
              </a:xfrm>
              <a:prstGeom prst="homePlate">
                <a:avLst/>
              </a:prstGeom>
              <a:solidFill>
                <a:srgbClr val="00B0F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400" dirty="0">
                    <a:solidFill>
                      <a:schemeClr val="tx1"/>
                    </a:solidFill>
                    <a:latin typeface="SassoonPrimaryInfant" pitchFamily="2" charset="0"/>
                  </a:rPr>
                  <a:t>1ml</a:t>
                </a:r>
              </a:p>
            </p:txBody>
          </p:sp>
          <p:sp>
            <p:nvSpPr>
              <p:cNvPr id="293" name="Chevron 292"/>
              <p:cNvSpPr/>
              <p:nvPr/>
            </p:nvSpPr>
            <p:spPr>
              <a:xfrm>
                <a:off x="5741054" y="322755"/>
                <a:ext cx="547808" cy="370764"/>
              </a:xfrm>
              <a:prstGeom prst="chevron">
                <a:avLst>
                  <a:gd name="adj" fmla="val 50876"/>
                </a:avLst>
              </a:prstGeom>
              <a:solidFill>
                <a:srgbClr val="0070C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dirty="0">
                    <a:solidFill>
                      <a:schemeClr val="tx1"/>
                    </a:solidFill>
                  </a:rPr>
                  <a:t>=</a:t>
                </a:r>
              </a:p>
            </p:txBody>
          </p:sp>
          <p:sp>
            <p:nvSpPr>
              <p:cNvPr id="294" name="Chevron 293"/>
              <p:cNvSpPr/>
              <p:nvPr/>
            </p:nvSpPr>
            <p:spPr>
              <a:xfrm>
                <a:off x="6221661" y="322755"/>
                <a:ext cx="939926" cy="370764"/>
              </a:xfrm>
              <a:prstGeom prst="chevron">
                <a:avLst>
                  <a:gd name="adj" fmla="val 50625"/>
                </a:avLst>
              </a:prstGeom>
              <a:solidFill>
                <a:srgbClr val="00B0F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400" dirty="0">
                    <a:solidFill>
                      <a:schemeClr val="tx1"/>
                    </a:solidFill>
                    <a:latin typeface="SassoonPrimaryInfant" pitchFamily="2" charset="0"/>
                  </a:rPr>
                  <a:t>0.001l</a:t>
                </a:r>
              </a:p>
            </p:txBody>
          </p:sp>
        </p:grpSp>
      </p:grpSp>
      <p:grpSp>
        <p:nvGrpSpPr>
          <p:cNvPr id="298" name="Group 297"/>
          <p:cNvGrpSpPr/>
          <p:nvPr/>
        </p:nvGrpSpPr>
        <p:grpSpPr>
          <a:xfrm>
            <a:off x="184734" y="5082222"/>
            <a:ext cx="4443898" cy="370764"/>
            <a:chOff x="5245667" y="1297416"/>
            <a:chExt cx="4443898" cy="370764"/>
          </a:xfrm>
        </p:grpSpPr>
        <p:grpSp>
          <p:nvGrpSpPr>
            <p:cNvPr id="299" name="Group 298"/>
            <p:cNvGrpSpPr/>
            <p:nvPr/>
          </p:nvGrpSpPr>
          <p:grpSpPr>
            <a:xfrm>
              <a:off x="5245667" y="1297416"/>
              <a:ext cx="2137827" cy="370764"/>
              <a:chOff x="52479" y="861019"/>
              <a:chExt cx="2038855" cy="370764"/>
            </a:xfrm>
          </p:grpSpPr>
          <p:sp>
            <p:nvSpPr>
              <p:cNvPr id="304" name="Pentagon 303"/>
              <p:cNvSpPr/>
              <p:nvPr/>
            </p:nvSpPr>
            <p:spPr>
              <a:xfrm>
                <a:off x="52479" y="861019"/>
                <a:ext cx="559679" cy="370764"/>
              </a:xfrm>
              <a:prstGeom prst="homePlate">
                <a:avLst/>
              </a:prstGeom>
              <a:solidFill>
                <a:srgbClr val="92D05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400" dirty="0">
                    <a:solidFill>
                      <a:schemeClr val="tx1"/>
                    </a:solidFill>
                    <a:latin typeface="SassoonPrimaryInfant" pitchFamily="2" charset="0"/>
                  </a:rPr>
                  <a:t>1km</a:t>
                </a:r>
              </a:p>
            </p:txBody>
          </p:sp>
          <p:sp>
            <p:nvSpPr>
              <p:cNvPr id="305" name="Chevron 304"/>
              <p:cNvSpPr/>
              <p:nvPr/>
            </p:nvSpPr>
            <p:spPr>
              <a:xfrm>
                <a:off x="562468" y="861019"/>
                <a:ext cx="505406" cy="370764"/>
              </a:xfrm>
              <a:prstGeom prst="chevron">
                <a:avLst>
                  <a:gd name="adj" fmla="val 50876"/>
                </a:avLst>
              </a:prstGeom>
              <a:solidFill>
                <a:srgbClr val="00B05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dirty="0">
                    <a:solidFill>
                      <a:schemeClr val="tx1"/>
                    </a:solidFill>
                  </a:rPr>
                  <a:t>=</a:t>
                </a:r>
              </a:p>
            </p:txBody>
          </p:sp>
          <p:sp>
            <p:nvSpPr>
              <p:cNvPr id="306" name="Chevron 305"/>
              <p:cNvSpPr/>
              <p:nvPr/>
            </p:nvSpPr>
            <p:spPr>
              <a:xfrm>
                <a:off x="1024806" y="861019"/>
                <a:ext cx="1066528" cy="370764"/>
              </a:xfrm>
              <a:prstGeom prst="chevron">
                <a:avLst>
                  <a:gd name="adj" fmla="val 50625"/>
                </a:avLst>
              </a:prstGeom>
              <a:solidFill>
                <a:srgbClr val="92D05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400" dirty="0">
                    <a:solidFill>
                      <a:schemeClr val="tx1"/>
                    </a:solidFill>
                    <a:latin typeface="SassoonPrimaryInfant" pitchFamily="2" charset="0"/>
                  </a:rPr>
                  <a:t>1000m</a:t>
                </a:r>
              </a:p>
            </p:txBody>
          </p:sp>
        </p:grpSp>
        <p:grpSp>
          <p:nvGrpSpPr>
            <p:cNvPr id="300" name="Group 299"/>
            <p:cNvGrpSpPr/>
            <p:nvPr/>
          </p:nvGrpSpPr>
          <p:grpSpPr>
            <a:xfrm flipH="1">
              <a:off x="7519203" y="1297416"/>
              <a:ext cx="2170362" cy="370764"/>
              <a:chOff x="142692" y="861019"/>
              <a:chExt cx="1984715" cy="370764"/>
            </a:xfrm>
          </p:grpSpPr>
          <p:sp>
            <p:nvSpPr>
              <p:cNvPr id="301" name="Pentagon 300"/>
              <p:cNvSpPr/>
              <p:nvPr/>
            </p:nvSpPr>
            <p:spPr>
              <a:xfrm>
                <a:off x="142692" y="861019"/>
                <a:ext cx="469466" cy="370764"/>
              </a:xfrm>
              <a:prstGeom prst="homePlate">
                <a:avLst/>
              </a:prstGeom>
              <a:solidFill>
                <a:srgbClr val="92D05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400" dirty="0">
                    <a:solidFill>
                      <a:schemeClr val="tx1"/>
                    </a:solidFill>
                    <a:latin typeface="SassoonPrimaryInfant" pitchFamily="2" charset="0"/>
                  </a:rPr>
                  <a:t>1m</a:t>
                </a:r>
              </a:p>
            </p:txBody>
          </p:sp>
          <p:sp>
            <p:nvSpPr>
              <p:cNvPr id="302" name="Chevron 301"/>
              <p:cNvSpPr/>
              <p:nvPr/>
            </p:nvSpPr>
            <p:spPr>
              <a:xfrm>
                <a:off x="552878" y="861019"/>
                <a:ext cx="496429" cy="370764"/>
              </a:xfrm>
              <a:prstGeom prst="chevron">
                <a:avLst>
                  <a:gd name="adj" fmla="val 50876"/>
                </a:avLst>
              </a:prstGeom>
              <a:solidFill>
                <a:srgbClr val="00B05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dirty="0">
                    <a:solidFill>
                      <a:schemeClr val="tx1"/>
                    </a:solidFill>
                  </a:rPr>
                  <a:t>=</a:t>
                </a:r>
              </a:p>
            </p:txBody>
          </p:sp>
          <p:sp>
            <p:nvSpPr>
              <p:cNvPr id="303" name="Chevron 302"/>
              <p:cNvSpPr/>
              <p:nvPr/>
            </p:nvSpPr>
            <p:spPr>
              <a:xfrm>
                <a:off x="979626" y="861019"/>
                <a:ext cx="1147781" cy="370764"/>
              </a:xfrm>
              <a:prstGeom prst="chevron">
                <a:avLst>
                  <a:gd name="adj" fmla="val 50625"/>
                </a:avLst>
              </a:prstGeom>
              <a:solidFill>
                <a:srgbClr val="92D05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400" dirty="0">
                    <a:solidFill>
                      <a:schemeClr val="tx1"/>
                    </a:solidFill>
                    <a:latin typeface="SassoonPrimaryInfant" pitchFamily="2" charset="0"/>
                  </a:rPr>
                  <a:t>0.001km</a:t>
                </a:r>
              </a:p>
            </p:txBody>
          </p:sp>
        </p:grpSp>
      </p:grpSp>
      <p:grpSp>
        <p:nvGrpSpPr>
          <p:cNvPr id="307" name="Group 306"/>
          <p:cNvGrpSpPr/>
          <p:nvPr/>
        </p:nvGrpSpPr>
        <p:grpSpPr>
          <a:xfrm>
            <a:off x="181438" y="5596402"/>
            <a:ext cx="4444919" cy="372682"/>
            <a:chOff x="5243200" y="1931982"/>
            <a:chExt cx="4444919" cy="372682"/>
          </a:xfrm>
        </p:grpSpPr>
        <p:grpSp>
          <p:nvGrpSpPr>
            <p:cNvPr id="308" name="Group 307"/>
            <p:cNvGrpSpPr/>
            <p:nvPr/>
          </p:nvGrpSpPr>
          <p:grpSpPr>
            <a:xfrm>
              <a:off x="5243200" y="1933900"/>
              <a:ext cx="2140293" cy="370764"/>
              <a:chOff x="81239" y="861019"/>
              <a:chExt cx="1991700" cy="370764"/>
            </a:xfrm>
          </p:grpSpPr>
          <p:sp>
            <p:nvSpPr>
              <p:cNvPr id="313" name="Pentagon 312"/>
              <p:cNvSpPr/>
              <p:nvPr/>
            </p:nvSpPr>
            <p:spPr>
              <a:xfrm>
                <a:off x="81239" y="861019"/>
                <a:ext cx="530919" cy="370764"/>
              </a:xfrm>
              <a:prstGeom prst="homePlate">
                <a:avLst/>
              </a:prstGeom>
              <a:solidFill>
                <a:srgbClr val="92D05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400" dirty="0">
                    <a:solidFill>
                      <a:schemeClr val="tx1"/>
                    </a:solidFill>
                    <a:latin typeface="SassoonPrimaryInfant" pitchFamily="2" charset="0"/>
                  </a:rPr>
                  <a:t>1m</a:t>
                </a:r>
              </a:p>
            </p:txBody>
          </p:sp>
          <p:sp>
            <p:nvSpPr>
              <p:cNvPr id="314" name="Chevron 313"/>
              <p:cNvSpPr/>
              <p:nvPr/>
            </p:nvSpPr>
            <p:spPr>
              <a:xfrm>
                <a:off x="562468" y="861019"/>
                <a:ext cx="518486" cy="370764"/>
              </a:xfrm>
              <a:prstGeom prst="chevron">
                <a:avLst>
                  <a:gd name="adj" fmla="val 50876"/>
                </a:avLst>
              </a:prstGeom>
              <a:solidFill>
                <a:srgbClr val="00B05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dirty="0">
                    <a:solidFill>
                      <a:schemeClr val="tx1"/>
                    </a:solidFill>
                  </a:rPr>
                  <a:t>=</a:t>
                </a:r>
              </a:p>
            </p:txBody>
          </p:sp>
          <p:sp>
            <p:nvSpPr>
              <p:cNvPr id="315" name="Chevron 314"/>
              <p:cNvSpPr/>
              <p:nvPr/>
            </p:nvSpPr>
            <p:spPr>
              <a:xfrm>
                <a:off x="1025679" y="861019"/>
                <a:ext cx="1047260" cy="370764"/>
              </a:xfrm>
              <a:prstGeom prst="chevron">
                <a:avLst>
                  <a:gd name="adj" fmla="val 50625"/>
                </a:avLst>
              </a:prstGeom>
              <a:solidFill>
                <a:srgbClr val="92D05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400" dirty="0">
                    <a:solidFill>
                      <a:schemeClr val="tx1"/>
                    </a:solidFill>
                    <a:latin typeface="SassoonPrimaryInfant" pitchFamily="2" charset="0"/>
                  </a:rPr>
                  <a:t>100cm</a:t>
                </a:r>
              </a:p>
            </p:txBody>
          </p:sp>
        </p:grpSp>
        <p:grpSp>
          <p:nvGrpSpPr>
            <p:cNvPr id="309" name="Group 308"/>
            <p:cNvGrpSpPr/>
            <p:nvPr/>
          </p:nvGrpSpPr>
          <p:grpSpPr>
            <a:xfrm flipH="1">
              <a:off x="7519202" y="1931982"/>
              <a:ext cx="2168917" cy="370764"/>
              <a:chOff x="-34779" y="861019"/>
              <a:chExt cx="2241266" cy="370764"/>
            </a:xfrm>
          </p:grpSpPr>
          <p:sp>
            <p:nvSpPr>
              <p:cNvPr id="310" name="Pentagon 309"/>
              <p:cNvSpPr/>
              <p:nvPr/>
            </p:nvSpPr>
            <p:spPr>
              <a:xfrm>
                <a:off x="-34779" y="861019"/>
                <a:ext cx="646938" cy="370764"/>
              </a:xfrm>
              <a:prstGeom prst="homePlate">
                <a:avLst/>
              </a:prstGeom>
              <a:solidFill>
                <a:srgbClr val="92D05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400" dirty="0">
                    <a:solidFill>
                      <a:schemeClr val="tx1"/>
                    </a:solidFill>
                    <a:latin typeface="SassoonPrimaryInfant" pitchFamily="2" charset="0"/>
                  </a:rPr>
                  <a:t>1cm</a:t>
                </a:r>
              </a:p>
            </p:txBody>
          </p:sp>
          <p:sp>
            <p:nvSpPr>
              <p:cNvPr id="311" name="Chevron 310"/>
              <p:cNvSpPr/>
              <p:nvPr/>
            </p:nvSpPr>
            <p:spPr>
              <a:xfrm>
                <a:off x="543956" y="861019"/>
                <a:ext cx="566031" cy="370764"/>
              </a:xfrm>
              <a:prstGeom prst="chevron">
                <a:avLst>
                  <a:gd name="adj" fmla="val 50876"/>
                </a:avLst>
              </a:prstGeom>
              <a:solidFill>
                <a:srgbClr val="00B05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dirty="0">
                    <a:solidFill>
                      <a:schemeClr val="tx1"/>
                    </a:solidFill>
                  </a:rPr>
                  <a:t>=</a:t>
                </a:r>
              </a:p>
            </p:txBody>
          </p:sp>
          <p:sp>
            <p:nvSpPr>
              <p:cNvPr id="312" name="Chevron 311"/>
              <p:cNvSpPr/>
              <p:nvPr/>
            </p:nvSpPr>
            <p:spPr>
              <a:xfrm>
                <a:off x="1039963" y="861019"/>
                <a:ext cx="1166524" cy="370764"/>
              </a:xfrm>
              <a:prstGeom prst="chevron">
                <a:avLst>
                  <a:gd name="adj" fmla="val 50625"/>
                </a:avLst>
              </a:prstGeom>
              <a:solidFill>
                <a:srgbClr val="92D05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400" dirty="0">
                    <a:solidFill>
                      <a:schemeClr val="tx1"/>
                    </a:solidFill>
                    <a:latin typeface="SassoonPrimaryInfant" pitchFamily="2" charset="0"/>
                  </a:rPr>
                  <a:t>0.01m</a:t>
                </a:r>
              </a:p>
            </p:txBody>
          </p:sp>
        </p:grpSp>
      </p:grpSp>
      <p:grpSp>
        <p:nvGrpSpPr>
          <p:cNvPr id="316" name="Group 315"/>
          <p:cNvGrpSpPr/>
          <p:nvPr/>
        </p:nvGrpSpPr>
        <p:grpSpPr>
          <a:xfrm>
            <a:off x="181232" y="6118633"/>
            <a:ext cx="4443812" cy="376898"/>
            <a:chOff x="5241973" y="2483418"/>
            <a:chExt cx="4443812" cy="376898"/>
          </a:xfrm>
        </p:grpSpPr>
        <p:grpSp>
          <p:nvGrpSpPr>
            <p:cNvPr id="317" name="Group 316"/>
            <p:cNvGrpSpPr/>
            <p:nvPr/>
          </p:nvGrpSpPr>
          <p:grpSpPr>
            <a:xfrm>
              <a:off x="5241973" y="2489552"/>
              <a:ext cx="2141519" cy="370764"/>
              <a:chOff x="45025" y="861019"/>
              <a:chExt cx="1935260" cy="370764"/>
            </a:xfrm>
          </p:grpSpPr>
          <p:sp>
            <p:nvSpPr>
              <p:cNvPr id="322" name="Pentagon 321"/>
              <p:cNvSpPr/>
              <p:nvPr/>
            </p:nvSpPr>
            <p:spPr>
              <a:xfrm>
                <a:off x="45025" y="861019"/>
                <a:ext cx="567133" cy="370764"/>
              </a:xfrm>
              <a:prstGeom prst="homePlate">
                <a:avLst/>
              </a:prstGeom>
              <a:solidFill>
                <a:srgbClr val="92D05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400" dirty="0">
                    <a:solidFill>
                      <a:schemeClr val="tx1"/>
                    </a:solidFill>
                    <a:latin typeface="SassoonPrimaryInfant" pitchFamily="2" charset="0"/>
                  </a:rPr>
                  <a:t>1cm</a:t>
                </a:r>
              </a:p>
            </p:txBody>
          </p:sp>
          <p:sp>
            <p:nvSpPr>
              <p:cNvPr id="323" name="Chevron 322"/>
              <p:cNvSpPr/>
              <p:nvPr/>
            </p:nvSpPr>
            <p:spPr>
              <a:xfrm>
                <a:off x="562468" y="861019"/>
                <a:ext cx="483442" cy="370764"/>
              </a:xfrm>
              <a:prstGeom prst="chevron">
                <a:avLst>
                  <a:gd name="adj" fmla="val 50876"/>
                </a:avLst>
              </a:prstGeom>
              <a:solidFill>
                <a:srgbClr val="00B05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dirty="0">
                    <a:solidFill>
                      <a:schemeClr val="tx1"/>
                    </a:solidFill>
                  </a:rPr>
                  <a:t>=</a:t>
                </a:r>
              </a:p>
            </p:txBody>
          </p:sp>
          <p:sp>
            <p:nvSpPr>
              <p:cNvPr id="324" name="Chevron 323"/>
              <p:cNvSpPr/>
              <p:nvPr/>
            </p:nvSpPr>
            <p:spPr>
              <a:xfrm>
                <a:off x="974609" y="861019"/>
                <a:ext cx="1005676" cy="370764"/>
              </a:xfrm>
              <a:prstGeom prst="chevron">
                <a:avLst>
                  <a:gd name="adj" fmla="val 50625"/>
                </a:avLst>
              </a:prstGeom>
              <a:solidFill>
                <a:srgbClr val="92D05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400" dirty="0">
                    <a:solidFill>
                      <a:schemeClr val="tx1"/>
                    </a:solidFill>
                    <a:latin typeface="SassoonPrimaryInfant" pitchFamily="2" charset="0"/>
                  </a:rPr>
                  <a:t>10mm</a:t>
                </a:r>
              </a:p>
            </p:txBody>
          </p:sp>
        </p:grpSp>
        <p:grpSp>
          <p:nvGrpSpPr>
            <p:cNvPr id="318" name="Group 317"/>
            <p:cNvGrpSpPr/>
            <p:nvPr/>
          </p:nvGrpSpPr>
          <p:grpSpPr>
            <a:xfrm flipH="1">
              <a:off x="7519202" y="2483418"/>
              <a:ext cx="2166583" cy="370764"/>
              <a:chOff x="-63138" y="861019"/>
              <a:chExt cx="2191597" cy="370764"/>
            </a:xfrm>
          </p:grpSpPr>
          <p:sp>
            <p:nvSpPr>
              <p:cNvPr id="319" name="Pentagon 318"/>
              <p:cNvSpPr/>
              <p:nvPr/>
            </p:nvSpPr>
            <p:spPr>
              <a:xfrm>
                <a:off x="-63138" y="861019"/>
                <a:ext cx="675297" cy="370764"/>
              </a:xfrm>
              <a:prstGeom prst="homePlate">
                <a:avLst/>
              </a:prstGeom>
              <a:solidFill>
                <a:srgbClr val="92D05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400" dirty="0">
                    <a:solidFill>
                      <a:schemeClr val="tx1"/>
                    </a:solidFill>
                    <a:latin typeface="SassoonPrimaryInfant" pitchFamily="2" charset="0"/>
                  </a:rPr>
                  <a:t>1mm</a:t>
                </a:r>
              </a:p>
            </p:txBody>
          </p:sp>
          <p:sp>
            <p:nvSpPr>
              <p:cNvPr id="320" name="Chevron 319"/>
              <p:cNvSpPr/>
              <p:nvPr/>
            </p:nvSpPr>
            <p:spPr>
              <a:xfrm>
                <a:off x="537940" y="861019"/>
                <a:ext cx="566031" cy="370764"/>
              </a:xfrm>
              <a:prstGeom prst="chevron">
                <a:avLst>
                  <a:gd name="adj" fmla="val 50876"/>
                </a:avLst>
              </a:prstGeom>
              <a:solidFill>
                <a:srgbClr val="00B05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dirty="0">
                    <a:solidFill>
                      <a:schemeClr val="tx1"/>
                    </a:solidFill>
                  </a:rPr>
                  <a:t>=</a:t>
                </a:r>
              </a:p>
            </p:txBody>
          </p:sp>
          <p:sp>
            <p:nvSpPr>
              <p:cNvPr id="321" name="Chevron 320"/>
              <p:cNvSpPr/>
              <p:nvPr/>
            </p:nvSpPr>
            <p:spPr>
              <a:xfrm>
                <a:off x="1040530" y="861019"/>
                <a:ext cx="1087929" cy="370764"/>
              </a:xfrm>
              <a:prstGeom prst="chevron">
                <a:avLst>
                  <a:gd name="adj" fmla="val 50625"/>
                </a:avLst>
              </a:prstGeom>
              <a:solidFill>
                <a:srgbClr val="92D05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400" dirty="0">
                    <a:solidFill>
                      <a:schemeClr val="tx1"/>
                    </a:solidFill>
                    <a:latin typeface="SassoonPrimaryInfant" pitchFamily="2" charset="0"/>
                  </a:rPr>
                  <a:t>0.1cm</a:t>
                </a:r>
              </a:p>
            </p:txBody>
          </p:sp>
        </p:grpSp>
      </p:grpSp>
      <p:sp>
        <p:nvSpPr>
          <p:cNvPr id="325" name="Rectangle 324"/>
          <p:cNvSpPr/>
          <p:nvPr/>
        </p:nvSpPr>
        <p:spPr>
          <a:xfrm>
            <a:off x="193932" y="3592311"/>
            <a:ext cx="4436721" cy="329085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bg1"/>
                </a:solidFill>
                <a:latin typeface="SassoonPrimaryInfant" pitchFamily="2" charset="0"/>
              </a:rPr>
              <a:t>Converting Measurements</a:t>
            </a:r>
          </a:p>
        </p:txBody>
      </p:sp>
    </p:spTree>
    <p:extLst>
      <p:ext uri="{BB962C8B-B14F-4D97-AF65-F5344CB8AC3E}">
        <p14:creationId xmlns:p14="http://schemas.microsoft.com/office/powerpoint/2010/main" val="15293077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87780" y="187987"/>
            <a:ext cx="4436721" cy="301752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Rectangle 13"/>
          <p:cNvSpPr/>
          <p:nvPr/>
        </p:nvSpPr>
        <p:spPr>
          <a:xfrm>
            <a:off x="5249065" y="187987"/>
            <a:ext cx="4436721" cy="301752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Rectangle 17"/>
          <p:cNvSpPr/>
          <p:nvPr/>
        </p:nvSpPr>
        <p:spPr>
          <a:xfrm>
            <a:off x="187780" y="3588914"/>
            <a:ext cx="4436721" cy="301752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Rectangle 21"/>
          <p:cNvSpPr/>
          <p:nvPr/>
        </p:nvSpPr>
        <p:spPr>
          <a:xfrm>
            <a:off x="5249065" y="3588914"/>
            <a:ext cx="4436721" cy="301752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Rectangle 2"/>
          <p:cNvSpPr/>
          <p:nvPr/>
        </p:nvSpPr>
        <p:spPr>
          <a:xfrm>
            <a:off x="187779" y="187987"/>
            <a:ext cx="4436721" cy="329085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bg1"/>
                </a:solidFill>
                <a:latin typeface="SassoonPrimaryInfant" pitchFamily="2" charset="0"/>
              </a:rPr>
              <a:t>Converting Measurements</a:t>
            </a:r>
          </a:p>
        </p:txBody>
      </p:sp>
      <p:sp>
        <p:nvSpPr>
          <p:cNvPr id="57" name="Pentagon 56"/>
          <p:cNvSpPr/>
          <p:nvPr/>
        </p:nvSpPr>
        <p:spPr>
          <a:xfrm>
            <a:off x="185557" y="2385114"/>
            <a:ext cx="547808" cy="370764"/>
          </a:xfrm>
          <a:prstGeom prst="homePlat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>
                <a:solidFill>
                  <a:schemeClr val="tx1"/>
                </a:solidFill>
                <a:latin typeface="SassoonPrimaryInfant" pitchFamily="2" charset="0"/>
              </a:rPr>
              <a:t>km</a:t>
            </a:r>
          </a:p>
        </p:txBody>
      </p:sp>
      <p:sp>
        <p:nvSpPr>
          <p:cNvPr id="58" name="Chevron 57"/>
          <p:cNvSpPr/>
          <p:nvPr/>
        </p:nvSpPr>
        <p:spPr>
          <a:xfrm>
            <a:off x="683676" y="2385114"/>
            <a:ext cx="451156" cy="370764"/>
          </a:xfrm>
          <a:prstGeom prst="chevron">
            <a:avLst>
              <a:gd name="adj" fmla="val 50876"/>
            </a:avLst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59" name="Chevron 58"/>
          <p:cNvSpPr/>
          <p:nvPr/>
        </p:nvSpPr>
        <p:spPr>
          <a:xfrm>
            <a:off x="1079461" y="2385114"/>
            <a:ext cx="679936" cy="370764"/>
          </a:xfrm>
          <a:prstGeom prst="chevron">
            <a:avLst>
              <a:gd name="adj" fmla="val 50625"/>
            </a:avLst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>
                <a:solidFill>
                  <a:schemeClr val="tx1"/>
                </a:solidFill>
                <a:latin typeface="SassoonPrimaryInfant" pitchFamily="2" charset="0"/>
              </a:rPr>
              <a:t>m</a:t>
            </a:r>
          </a:p>
        </p:txBody>
      </p:sp>
      <p:sp>
        <p:nvSpPr>
          <p:cNvPr id="60" name="Chevron 59"/>
          <p:cNvSpPr/>
          <p:nvPr/>
        </p:nvSpPr>
        <p:spPr>
          <a:xfrm>
            <a:off x="1704813" y="2385114"/>
            <a:ext cx="451156" cy="370764"/>
          </a:xfrm>
          <a:prstGeom prst="chevron">
            <a:avLst>
              <a:gd name="adj" fmla="val 50876"/>
            </a:avLst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 dirty="0">
              <a:solidFill>
                <a:schemeClr val="tx1"/>
              </a:solidFill>
            </a:endParaRPr>
          </a:p>
        </p:txBody>
      </p:sp>
      <p:sp>
        <p:nvSpPr>
          <p:cNvPr id="61" name="Chevron 60"/>
          <p:cNvSpPr/>
          <p:nvPr/>
        </p:nvSpPr>
        <p:spPr>
          <a:xfrm>
            <a:off x="2100599" y="2385114"/>
            <a:ext cx="897787" cy="370764"/>
          </a:xfrm>
          <a:prstGeom prst="chevron">
            <a:avLst>
              <a:gd name="adj" fmla="val 50625"/>
            </a:avLst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>
                <a:solidFill>
                  <a:schemeClr val="tx1"/>
                </a:solidFill>
                <a:latin typeface="SassoonPrimaryInfant" pitchFamily="2" charset="0"/>
              </a:rPr>
              <a:t>cm</a:t>
            </a:r>
          </a:p>
        </p:txBody>
      </p:sp>
      <p:sp>
        <p:nvSpPr>
          <p:cNvPr id="62" name="Chevron 61"/>
          <p:cNvSpPr/>
          <p:nvPr/>
        </p:nvSpPr>
        <p:spPr>
          <a:xfrm>
            <a:off x="2906003" y="2385114"/>
            <a:ext cx="451156" cy="370764"/>
          </a:xfrm>
          <a:prstGeom prst="chevron">
            <a:avLst>
              <a:gd name="adj" fmla="val 50876"/>
            </a:avLst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 dirty="0">
              <a:solidFill>
                <a:schemeClr val="tx1"/>
              </a:solidFill>
            </a:endParaRPr>
          </a:p>
        </p:txBody>
      </p:sp>
      <p:sp>
        <p:nvSpPr>
          <p:cNvPr id="63" name="Chevron 62"/>
          <p:cNvSpPr/>
          <p:nvPr/>
        </p:nvSpPr>
        <p:spPr>
          <a:xfrm>
            <a:off x="3301791" y="2385114"/>
            <a:ext cx="897787" cy="370764"/>
          </a:xfrm>
          <a:prstGeom prst="chevron">
            <a:avLst>
              <a:gd name="adj" fmla="val 50625"/>
            </a:avLst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>
                <a:solidFill>
                  <a:schemeClr val="tx1"/>
                </a:solidFill>
                <a:latin typeface="SassoonPrimaryInfant" pitchFamily="2" charset="0"/>
              </a:rPr>
              <a:t>mm</a:t>
            </a:r>
          </a:p>
        </p:txBody>
      </p:sp>
      <p:grpSp>
        <p:nvGrpSpPr>
          <p:cNvPr id="11" name="Group 10"/>
          <p:cNvGrpSpPr/>
          <p:nvPr/>
        </p:nvGrpSpPr>
        <p:grpSpPr>
          <a:xfrm>
            <a:off x="2654172" y="978067"/>
            <a:ext cx="1573840" cy="370764"/>
            <a:chOff x="191499" y="861019"/>
            <a:chExt cx="1573840" cy="370764"/>
          </a:xfrm>
        </p:grpSpPr>
        <p:sp>
          <p:nvSpPr>
            <p:cNvPr id="64" name="Pentagon 63"/>
            <p:cNvSpPr/>
            <p:nvPr/>
          </p:nvSpPr>
          <p:spPr>
            <a:xfrm>
              <a:off x="191499" y="861019"/>
              <a:ext cx="547808" cy="370764"/>
            </a:xfrm>
            <a:prstGeom prst="homePlate">
              <a:avLst/>
            </a:prstGeom>
            <a:solidFill>
              <a:srgbClr val="FFC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400" dirty="0">
                  <a:solidFill>
                    <a:schemeClr val="tx1"/>
                  </a:solidFill>
                  <a:latin typeface="SassoonPrimaryInfant" pitchFamily="2" charset="0"/>
                </a:rPr>
                <a:t>kg</a:t>
              </a:r>
            </a:p>
          </p:txBody>
        </p:sp>
        <p:sp>
          <p:nvSpPr>
            <p:cNvPr id="65" name="Chevron 64"/>
            <p:cNvSpPr/>
            <p:nvPr/>
          </p:nvSpPr>
          <p:spPr>
            <a:xfrm>
              <a:off x="689618" y="861019"/>
              <a:ext cx="451156" cy="370764"/>
            </a:xfrm>
            <a:prstGeom prst="chevron">
              <a:avLst>
                <a:gd name="adj" fmla="val 50876"/>
              </a:avLst>
            </a:prstGeom>
            <a:solidFill>
              <a:srgbClr val="FF9933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>
                <a:solidFill>
                  <a:schemeClr val="tx1"/>
                </a:solidFill>
              </a:endParaRPr>
            </a:p>
          </p:txBody>
        </p:sp>
        <p:sp>
          <p:nvSpPr>
            <p:cNvPr id="66" name="Chevron 65"/>
            <p:cNvSpPr/>
            <p:nvPr/>
          </p:nvSpPr>
          <p:spPr>
            <a:xfrm>
              <a:off x="1085403" y="861019"/>
              <a:ext cx="679936" cy="370764"/>
            </a:xfrm>
            <a:prstGeom prst="chevron">
              <a:avLst>
                <a:gd name="adj" fmla="val 50625"/>
              </a:avLst>
            </a:prstGeom>
            <a:solidFill>
              <a:srgbClr val="FFC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400" dirty="0">
                  <a:solidFill>
                    <a:schemeClr val="tx1"/>
                  </a:solidFill>
                  <a:latin typeface="SassoonPrimaryInfant" pitchFamily="2" charset="0"/>
                </a:rPr>
                <a:t>g</a:t>
              </a:r>
            </a:p>
          </p:txBody>
        </p:sp>
      </p:grpSp>
      <p:sp>
        <p:nvSpPr>
          <p:cNvPr id="67" name="Pentagon 66"/>
          <p:cNvSpPr/>
          <p:nvPr/>
        </p:nvSpPr>
        <p:spPr>
          <a:xfrm>
            <a:off x="184987" y="974511"/>
            <a:ext cx="547808" cy="370764"/>
          </a:xfrm>
          <a:prstGeom prst="homePlate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>
                <a:solidFill>
                  <a:schemeClr val="tx1"/>
                </a:solidFill>
                <a:latin typeface="SassoonPrimaryInfant" pitchFamily="2" charset="0"/>
              </a:rPr>
              <a:t>l</a:t>
            </a:r>
          </a:p>
        </p:txBody>
      </p:sp>
      <p:sp>
        <p:nvSpPr>
          <p:cNvPr id="68" name="Chevron 67"/>
          <p:cNvSpPr/>
          <p:nvPr/>
        </p:nvSpPr>
        <p:spPr>
          <a:xfrm>
            <a:off x="683106" y="974511"/>
            <a:ext cx="451156" cy="370764"/>
          </a:xfrm>
          <a:prstGeom prst="chevron">
            <a:avLst>
              <a:gd name="adj" fmla="val 50876"/>
            </a:avLst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69" name="Chevron 68"/>
          <p:cNvSpPr/>
          <p:nvPr/>
        </p:nvSpPr>
        <p:spPr>
          <a:xfrm>
            <a:off x="1078890" y="974511"/>
            <a:ext cx="778829" cy="370764"/>
          </a:xfrm>
          <a:prstGeom prst="chevron">
            <a:avLst>
              <a:gd name="adj" fmla="val 50625"/>
            </a:avLst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>
                <a:solidFill>
                  <a:schemeClr val="tx1"/>
                </a:solidFill>
                <a:latin typeface="SassoonPrimaryInfant" pitchFamily="2" charset="0"/>
              </a:rPr>
              <a:t>ml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944293" y="519584"/>
            <a:ext cx="70884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SassoonPrimaryInfant" pitchFamily="2" charset="0"/>
              </a:rPr>
              <a:t>x 1000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475108" y="508137"/>
            <a:ext cx="70884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SassoonPrimaryInfant" pitchFamily="2" charset="0"/>
              </a:rPr>
              <a:t>x 1000</a:t>
            </a:r>
          </a:p>
        </p:txBody>
      </p:sp>
      <p:sp>
        <p:nvSpPr>
          <p:cNvPr id="71" name="TextBox 70"/>
          <p:cNvSpPr txBox="1"/>
          <p:nvPr/>
        </p:nvSpPr>
        <p:spPr>
          <a:xfrm>
            <a:off x="382116" y="2936338"/>
            <a:ext cx="72808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SassoonPrimaryInfant" pitchFamily="2" charset="0"/>
              </a:rPr>
              <a:t>÷ 1000</a:t>
            </a:r>
          </a:p>
        </p:txBody>
      </p:sp>
      <p:sp>
        <p:nvSpPr>
          <p:cNvPr id="72" name="TextBox 71"/>
          <p:cNvSpPr txBox="1"/>
          <p:nvPr/>
        </p:nvSpPr>
        <p:spPr>
          <a:xfrm>
            <a:off x="1604113" y="2929931"/>
            <a:ext cx="63030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SassoonPrimaryInfant" pitchFamily="2" charset="0"/>
              </a:rPr>
              <a:t>÷ 100</a:t>
            </a:r>
          </a:p>
        </p:txBody>
      </p:sp>
      <p:sp>
        <p:nvSpPr>
          <p:cNvPr id="73" name="TextBox 72"/>
          <p:cNvSpPr txBox="1"/>
          <p:nvPr/>
        </p:nvSpPr>
        <p:spPr>
          <a:xfrm>
            <a:off x="2876823" y="2936338"/>
            <a:ext cx="53251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SassoonPrimaryInfant" pitchFamily="2" charset="0"/>
              </a:rPr>
              <a:t>÷ 10</a:t>
            </a:r>
          </a:p>
        </p:txBody>
      </p:sp>
      <p:sp>
        <p:nvSpPr>
          <p:cNvPr id="13" name="Curved Down Arrow 12"/>
          <p:cNvSpPr/>
          <p:nvPr/>
        </p:nvSpPr>
        <p:spPr>
          <a:xfrm rot="10800000">
            <a:off x="2862766" y="1365532"/>
            <a:ext cx="905367" cy="196608"/>
          </a:xfrm>
          <a:prstGeom prst="curvedDownArrow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74" name="Curved Down Arrow 73"/>
          <p:cNvSpPr/>
          <p:nvPr/>
        </p:nvSpPr>
        <p:spPr>
          <a:xfrm rot="10800000">
            <a:off x="392779" y="1364504"/>
            <a:ext cx="905367" cy="196608"/>
          </a:xfrm>
          <a:prstGeom prst="curvedDownArrow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75" name="Curved Down Arrow 74"/>
          <p:cNvSpPr/>
          <p:nvPr/>
        </p:nvSpPr>
        <p:spPr>
          <a:xfrm>
            <a:off x="2887136" y="781834"/>
            <a:ext cx="905367" cy="196608"/>
          </a:xfrm>
          <a:prstGeom prst="curvedDownArrow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76" name="Curved Down Arrow 75"/>
          <p:cNvSpPr/>
          <p:nvPr/>
        </p:nvSpPr>
        <p:spPr>
          <a:xfrm>
            <a:off x="417149" y="780806"/>
            <a:ext cx="905367" cy="196608"/>
          </a:xfrm>
          <a:prstGeom prst="curvedDownArrow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77" name="TextBox 76"/>
          <p:cNvSpPr txBox="1"/>
          <p:nvPr/>
        </p:nvSpPr>
        <p:spPr>
          <a:xfrm>
            <a:off x="2968272" y="1559804"/>
            <a:ext cx="72808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SassoonPrimaryInfant" pitchFamily="2" charset="0"/>
              </a:rPr>
              <a:t>÷ 1000</a:t>
            </a:r>
          </a:p>
        </p:txBody>
      </p:sp>
      <p:sp>
        <p:nvSpPr>
          <p:cNvPr id="78" name="TextBox 77"/>
          <p:cNvSpPr txBox="1"/>
          <p:nvPr/>
        </p:nvSpPr>
        <p:spPr>
          <a:xfrm>
            <a:off x="499087" y="1548357"/>
            <a:ext cx="72808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SassoonPrimaryInfant" pitchFamily="2" charset="0"/>
              </a:rPr>
              <a:t>÷ 1000</a:t>
            </a:r>
          </a:p>
        </p:txBody>
      </p:sp>
      <p:sp>
        <p:nvSpPr>
          <p:cNvPr id="79" name="Curved Down Arrow 78"/>
          <p:cNvSpPr/>
          <p:nvPr/>
        </p:nvSpPr>
        <p:spPr>
          <a:xfrm rot="10800000">
            <a:off x="2606738" y="2755878"/>
            <a:ext cx="905367" cy="196608"/>
          </a:xfrm>
          <a:prstGeom prst="curvedDownArrow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80" name="Curved Down Arrow 79"/>
          <p:cNvSpPr/>
          <p:nvPr/>
        </p:nvSpPr>
        <p:spPr>
          <a:xfrm rot="10800000">
            <a:off x="1438237" y="2755878"/>
            <a:ext cx="905367" cy="196608"/>
          </a:xfrm>
          <a:prstGeom prst="curvedDownArrow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81" name="Curved Down Arrow 80"/>
          <p:cNvSpPr/>
          <p:nvPr/>
        </p:nvSpPr>
        <p:spPr>
          <a:xfrm rot="10800000">
            <a:off x="307030" y="2755878"/>
            <a:ext cx="905367" cy="196608"/>
          </a:xfrm>
          <a:prstGeom prst="curvedDownArrow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82" name="Curved Down Arrow 81"/>
          <p:cNvSpPr/>
          <p:nvPr/>
        </p:nvSpPr>
        <p:spPr>
          <a:xfrm>
            <a:off x="2641472" y="2185976"/>
            <a:ext cx="905367" cy="196608"/>
          </a:xfrm>
          <a:prstGeom prst="curvedDownArrow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83" name="Curved Down Arrow 82"/>
          <p:cNvSpPr/>
          <p:nvPr/>
        </p:nvSpPr>
        <p:spPr>
          <a:xfrm>
            <a:off x="1472971" y="2185976"/>
            <a:ext cx="905367" cy="196608"/>
          </a:xfrm>
          <a:prstGeom prst="curvedDownArrow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84" name="Curved Down Arrow 83"/>
          <p:cNvSpPr/>
          <p:nvPr/>
        </p:nvSpPr>
        <p:spPr>
          <a:xfrm>
            <a:off x="341764" y="2185976"/>
            <a:ext cx="905367" cy="196608"/>
          </a:xfrm>
          <a:prstGeom prst="curvedDownArrow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85" name="TextBox 84"/>
          <p:cNvSpPr txBox="1"/>
          <p:nvPr/>
        </p:nvSpPr>
        <p:spPr>
          <a:xfrm>
            <a:off x="322105" y="1907386"/>
            <a:ext cx="70884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SassoonPrimaryInfant" pitchFamily="2" charset="0"/>
              </a:rPr>
              <a:t>x 1000</a:t>
            </a:r>
          </a:p>
        </p:txBody>
      </p:sp>
      <p:sp>
        <p:nvSpPr>
          <p:cNvPr id="86" name="TextBox 85"/>
          <p:cNvSpPr txBox="1"/>
          <p:nvPr/>
        </p:nvSpPr>
        <p:spPr>
          <a:xfrm>
            <a:off x="1544102" y="1900979"/>
            <a:ext cx="61106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SassoonPrimaryInfant" pitchFamily="2" charset="0"/>
              </a:rPr>
              <a:t>x 100</a:t>
            </a:r>
          </a:p>
        </p:txBody>
      </p:sp>
      <p:sp>
        <p:nvSpPr>
          <p:cNvPr id="87" name="TextBox 86"/>
          <p:cNvSpPr txBox="1"/>
          <p:nvPr/>
        </p:nvSpPr>
        <p:spPr>
          <a:xfrm>
            <a:off x="2816812" y="1907386"/>
            <a:ext cx="51328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SassoonPrimaryInfant" pitchFamily="2" charset="0"/>
              </a:rPr>
              <a:t>x 10</a:t>
            </a:r>
          </a:p>
        </p:txBody>
      </p:sp>
      <p:sp>
        <p:nvSpPr>
          <p:cNvPr id="153" name="Rectangle 152"/>
          <p:cNvSpPr/>
          <p:nvPr/>
        </p:nvSpPr>
        <p:spPr>
          <a:xfrm>
            <a:off x="187779" y="3592311"/>
            <a:ext cx="4436721" cy="329085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bg1"/>
                </a:solidFill>
                <a:latin typeface="SassoonPrimaryInfant" pitchFamily="2" charset="0"/>
              </a:rPr>
              <a:t>Converting Measurements</a:t>
            </a:r>
          </a:p>
        </p:txBody>
      </p:sp>
      <p:sp>
        <p:nvSpPr>
          <p:cNvPr id="154" name="Pentagon 153"/>
          <p:cNvSpPr/>
          <p:nvPr/>
        </p:nvSpPr>
        <p:spPr>
          <a:xfrm>
            <a:off x="185557" y="5789438"/>
            <a:ext cx="547808" cy="370764"/>
          </a:xfrm>
          <a:prstGeom prst="homePlat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>
                <a:solidFill>
                  <a:schemeClr val="tx1"/>
                </a:solidFill>
                <a:latin typeface="SassoonPrimaryInfant" pitchFamily="2" charset="0"/>
              </a:rPr>
              <a:t>km</a:t>
            </a:r>
          </a:p>
        </p:txBody>
      </p:sp>
      <p:sp>
        <p:nvSpPr>
          <p:cNvPr id="155" name="Chevron 154"/>
          <p:cNvSpPr/>
          <p:nvPr/>
        </p:nvSpPr>
        <p:spPr>
          <a:xfrm>
            <a:off x="683676" y="5789438"/>
            <a:ext cx="451156" cy="370764"/>
          </a:xfrm>
          <a:prstGeom prst="chevron">
            <a:avLst>
              <a:gd name="adj" fmla="val 50876"/>
            </a:avLst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56" name="Chevron 155"/>
          <p:cNvSpPr/>
          <p:nvPr/>
        </p:nvSpPr>
        <p:spPr>
          <a:xfrm>
            <a:off x="1079461" y="5789438"/>
            <a:ext cx="679936" cy="370764"/>
          </a:xfrm>
          <a:prstGeom prst="chevron">
            <a:avLst>
              <a:gd name="adj" fmla="val 50625"/>
            </a:avLst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>
                <a:solidFill>
                  <a:schemeClr val="tx1"/>
                </a:solidFill>
                <a:latin typeface="SassoonPrimaryInfant" pitchFamily="2" charset="0"/>
              </a:rPr>
              <a:t>m</a:t>
            </a:r>
          </a:p>
        </p:txBody>
      </p:sp>
      <p:sp>
        <p:nvSpPr>
          <p:cNvPr id="157" name="Chevron 156"/>
          <p:cNvSpPr/>
          <p:nvPr/>
        </p:nvSpPr>
        <p:spPr>
          <a:xfrm>
            <a:off x="1704813" y="5789438"/>
            <a:ext cx="451156" cy="370764"/>
          </a:xfrm>
          <a:prstGeom prst="chevron">
            <a:avLst>
              <a:gd name="adj" fmla="val 50876"/>
            </a:avLst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 dirty="0">
              <a:solidFill>
                <a:schemeClr val="tx1"/>
              </a:solidFill>
            </a:endParaRPr>
          </a:p>
        </p:txBody>
      </p:sp>
      <p:sp>
        <p:nvSpPr>
          <p:cNvPr id="158" name="Chevron 157"/>
          <p:cNvSpPr/>
          <p:nvPr/>
        </p:nvSpPr>
        <p:spPr>
          <a:xfrm>
            <a:off x="2100599" y="5789438"/>
            <a:ext cx="897787" cy="370764"/>
          </a:xfrm>
          <a:prstGeom prst="chevron">
            <a:avLst>
              <a:gd name="adj" fmla="val 50625"/>
            </a:avLst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>
                <a:solidFill>
                  <a:schemeClr val="tx1"/>
                </a:solidFill>
                <a:latin typeface="SassoonPrimaryInfant" pitchFamily="2" charset="0"/>
              </a:rPr>
              <a:t>cm</a:t>
            </a:r>
          </a:p>
        </p:txBody>
      </p:sp>
      <p:sp>
        <p:nvSpPr>
          <p:cNvPr id="159" name="Chevron 158"/>
          <p:cNvSpPr/>
          <p:nvPr/>
        </p:nvSpPr>
        <p:spPr>
          <a:xfrm>
            <a:off x="2906003" y="5789438"/>
            <a:ext cx="451156" cy="370764"/>
          </a:xfrm>
          <a:prstGeom prst="chevron">
            <a:avLst>
              <a:gd name="adj" fmla="val 50876"/>
            </a:avLst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 dirty="0">
              <a:solidFill>
                <a:schemeClr val="tx1"/>
              </a:solidFill>
            </a:endParaRPr>
          </a:p>
        </p:txBody>
      </p:sp>
      <p:sp>
        <p:nvSpPr>
          <p:cNvPr id="160" name="Chevron 159"/>
          <p:cNvSpPr/>
          <p:nvPr/>
        </p:nvSpPr>
        <p:spPr>
          <a:xfrm>
            <a:off x="3301791" y="5789438"/>
            <a:ext cx="897787" cy="370764"/>
          </a:xfrm>
          <a:prstGeom prst="chevron">
            <a:avLst>
              <a:gd name="adj" fmla="val 50625"/>
            </a:avLst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>
                <a:solidFill>
                  <a:schemeClr val="tx1"/>
                </a:solidFill>
                <a:latin typeface="SassoonPrimaryInfant" pitchFamily="2" charset="0"/>
              </a:rPr>
              <a:t>mm</a:t>
            </a:r>
          </a:p>
        </p:txBody>
      </p:sp>
      <p:grpSp>
        <p:nvGrpSpPr>
          <p:cNvPr id="161" name="Group 160"/>
          <p:cNvGrpSpPr/>
          <p:nvPr/>
        </p:nvGrpSpPr>
        <p:grpSpPr>
          <a:xfrm>
            <a:off x="2654172" y="4382391"/>
            <a:ext cx="1573840" cy="370764"/>
            <a:chOff x="191499" y="861019"/>
            <a:chExt cx="1573840" cy="370764"/>
          </a:xfrm>
        </p:grpSpPr>
        <p:sp>
          <p:nvSpPr>
            <p:cNvPr id="162" name="Pentagon 161"/>
            <p:cNvSpPr/>
            <p:nvPr/>
          </p:nvSpPr>
          <p:spPr>
            <a:xfrm>
              <a:off x="191499" y="861019"/>
              <a:ext cx="547808" cy="370764"/>
            </a:xfrm>
            <a:prstGeom prst="homePlate">
              <a:avLst/>
            </a:prstGeom>
            <a:solidFill>
              <a:srgbClr val="FFC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400" dirty="0">
                  <a:solidFill>
                    <a:schemeClr val="tx1"/>
                  </a:solidFill>
                  <a:latin typeface="SassoonPrimaryInfant" pitchFamily="2" charset="0"/>
                </a:rPr>
                <a:t>kg</a:t>
              </a:r>
            </a:p>
          </p:txBody>
        </p:sp>
        <p:sp>
          <p:nvSpPr>
            <p:cNvPr id="163" name="Chevron 162"/>
            <p:cNvSpPr/>
            <p:nvPr/>
          </p:nvSpPr>
          <p:spPr>
            <a:xfrm>
              <a:off x="689618" y="861019"/>
              <a:ext cx="451156" cy="370764"/>
            </a:xfrm>
            <a:prstGeom prst="chevron">
              <a:avLst>
                <a:gd name="adj" fmla="val 50876"/>
              </a:avLst>
            </a:prstGeom>
            <a:solidFill>
              <a:srgbClr val="FF9933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>
                <a:solidFill>
                  <a:schemeClr val="tx1"/>
                </a:solidFill>
              </a:endParaRPr>
            </a:p>
          </p:txBody>
        </p:sp>
        <p:sp>
          <p:nvSpPr>
            <p:cNvPr id="164" name="Chevron 163"/>
            <p:cNvSpPr/>
            <p:nvPr/>
          </p:nvSpPr>
          <p:spPr>
            <a:xfrm>
              <a:off x="1085403" y="861019"/>
              <a:ext cx="679936" cy="370764"/>
            </a:xfrm>
            <a:prstGeom prst="chevron">
              <a:avLst>
                <a:gd name="adj" fmla="val 50625"/>
              </a:avLst>
            </a:prstGeom>
            <a:solidFill>
              <a:srgbClr val="FFC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400" dirty="0">
                  <a:solidFill>
                    <a:schemeClr val="tx1"/>
                  </a:solidFill>
                  <a:latin typeface="SassoonPrimaryInfant" pitchFamily="2" charset="0"/>
                </a:rPr>
                <a:t>g</a:t>
              </a:r>
            </a:p>
          </p:txBody>
        </p:sp>
      </p:grpSp>
      <p:sp>
        <p:nvSpPr>
          <p:cNvPr id="165" name="Pentagon 164"/>
          <p:cNvSpPr/>
          <p:nvPr/>
        </p:nvSpPr>
        <p:spPr>
          <a:xfrm>
            <a:off x="184987" y="4378835"/>
            <a:ext cx="547808" cy="370764"/>
          </a:xfrm>
          <a:prstGeom prst="homePlate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>
                <a:solidFill>
                  <a:schemeClr val="tx1"/>
                </a:solidFill>
                <a:latin typeface="SassoonPrimaryInfant" pitchFamily="2" charset="0"/>
              </a:rPr>
              <a:t>l</a:t>
            </a:r>
          </a:p>
        </p:txBody>
      </p:sp>
      <p:sp>
        <p:nvSpPr>
          <p:cNvPr id="166" name="Chevron 165"/>
          <p:cNvSpPr/>
          <p:nvPr/>
        </p:nvSpPr>
        <p:spPr>
          <a:xfrm>
            <a:off x="683106" y="4378835"/>
            <a:ext cx="451156" cy="370764"/>
          </a:xfrm>
          <a:prstGeom prst="chevron">
            <a:avLst>
              <a:gd name="adj" fmla="val 50876"/>
            </a:avLst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67" name="Chevron 166"/>
          <p:cNvSpPr/>
          <p:nvPr/>
        </p:nvSpPr>
        <p:spPr>
          <a:xfrm>
            <a:off x="1078890" y="4378835"/>
            <a:ext cx="778829" cy="370764"/>
          </a:xfrm>
          <a:prstGeom prst="chevron">
            <a:avLst>
              <a:gd name="adj" fmla="val 50625"/>
            </a:avLst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>
                <a:solidFill>
                  <a:schemeClr val="tx1"/>
                </a:solidFill>
                <a:latin typeface="SassoonPrimaryInfant" pitchFamily="2" charset="0"/>
              </a:rPr>
              <a:t>ml</a:t>
            </a:r>
          </a:p>
        </p:txBody>
      </p:sp>
      <p:sp>
        <p:nvSpPr>
          <p:cNvPr id="168" name="TextBox 167"/>
          <p:cNvSpPr txBox="1"/>
          <p:nvPr/>
        </p:nvSpPr>
        <p:spPr>
          <a:xfrm>
            <a:off x="2944293" y="3923908"/>
            <a:ext cx="70884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SassoonPrimaryInfant" pitchFamily="2" charset="0"/>
              </a:rPr>
              <a:t>x 1000</a:t>
            </a:r>
          </a:p>
        </p:txBody>
      </p:sp>
      <p:sp>
        <p:nvSpPr>
          <p:cNvPr id="169" name="TextBox 168"/>
          <p:cNvSpPr txBox="1"/>
          <p:nvPr/>
        </p:nvSpPr>
        <p:spPr>
          <a:xfrm>
            <a:off x="475108" y="3912461"/>
            <a:ext cx="70884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SassoonPrimaryInfant" pitchFamily="2" charset="0"/>
              </a:rPr>
              <a:t>x 1000</a:t>
            </a:r>
          </a:p>
        </p:txBody>
      </p:sp>
      <p:sp>
        <p:nvSpPr>
          <p:cNvPr id="170" name="TextBox 169"/>
          <p:cNvSpPr txBox="1"/>
          <p:nvPr/>
        </p:nvSpPr>
        <p:spPr>
          <a:xfrm>
            <a:off x="382116" y="6340662"/>
            <a:ext cx="72808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SassoonPrimaryInfant" pitchFamily="2" charset="0"/>
              </a:rPr>
              <a:t>÷ 1000</a:t>
            </a:r>
          </a:p>
        </p:txBody>
      </p:sp>
      <p:sp>
        <p:nvSpPr>
          <p:cNvPr id="171" name="TextBox 170"/>
          <p:cNvSpPr txBox="1"/>
          <p:nvPr/>
        </p:nvSpPr>
        <p:spPr>
          <a:xfrm>
            <a:off x="1604113" y="6334255"/>
            <a:ext cx="63030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SassoonPrimaryInfant" pitchFamily="2" charset="0"/>
              </a:rPr>
              <a:t>÷ 100</a:t>
            </a:r>
          </a:p>
        </p:txBody>
      </p:sp>
      <p:sp>
        <p:nvSpPr>
          <p:cNvPr id="172" name="TextBox 171"/>
          <p:cNvSpPr txBox="1"/>
          <p:nvPr/>
        </p:nvSpPr>
        <p:spPr>
          <a:xfrm>
            <a:off x="2876823" y="6340662"/>
            <a:ext cx="53251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SassoonPrimaryInfant" pitchFamily="2" charset="0"/>
              </a:rPr>
              <a:t>÷ 10</a:t>
            </a:r>
          </a:p>
        </p:txBody>
      </p:sp>
      <p:sp>
        <p:nvSpPr>
          <p:cNvPr id="173" name="Curved Down Arrow 172"/>
          <p:cNvSpPr/>
          <p:nvPr/>
        </p:nvSpPr>
        <p:spPr>
          <a:xfrm rot="10800000">
            <a:off x="2862766" y="4769856"/>
            <a:ext cx="905367" cy="196608"/>
          </a:xfrm>
          <a:prstGeom prst="curvedDownArrow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74" name="Curved Down Arrow 173"/>
          <p:cNvSpPr/>
          <p:nvPr/>
        </p:nvSpPr>
        <p:spPr>
          <a:xfrm rot="10800000">
            <a:off x="392779" y="4768828"/>
            <a:ext cx="905367" cy="196608"/>
          </a:xfrm>
          <a:prstGeom prst="curvedDownArrow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75" name="Curved Down Arrow 174"/>
          <p:cNvSpPr/>
          <p:nvPr/>
        </p:nvSpPr>
        <p:spPr>
          <a:xfrm>
            <a:off x="2887136" y="4186158"/>
            <a:ext cx="905367" cy="196608"/>
          </a:xfrm>
          <a:prstGeom prst="curvedDownArrow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76" name="Curved Down Arrow 175"/>
          <p:cNvSpPr/>
          <p:nvPr/>
        </p:nvSpPr>
        <p:spPr>
          <a:xfrm>
            <a:off x="417149" y="4185130"/>
            <a:ext cx="905367" cy="196608"/>
          </a:xfrm>
          <a:prstGeom prst="curvedDownArrow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77" name="TextBox 176"/>
          <p:cNvSpPr txBox="1"/>
          <p:nvPr/>
        </p:nvSpPr>
        <p:spPr>
          <a:xfrm>
            <a:off x="2968272" y="4964128"/>
            <a:ext cx="72808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SassoonPrimaryInfant" pitchFamily="2" charset="0"/>
              </a:rPr>
              <a:t>÷ 1000</a:t>
            </a:r>
          </a:p>
        </p:txBody>
      </p:sp>
      <p:sp>
        <p:nvSpPr>
          <p:cNvPr id="178" name="TextBox 177"/>
          <p:cNvSpPr txBox="1"/>
          <p:nvPr/>
        </p:nvSpPr>
        <p:spPr>
          <a:xfrm>
            <a:off x="499087" y="4952681"/>
            <a:ext cx="72808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SassoonPrimaryInfant" pitchFamily="2" charset="0"/>
              </a:rPr>
              <a:t>÷ 1000</a:t>
            </a:r>
          </a:p>
        </p:txBody>
      </p:sp>
      <p:sp>
        <p:nvSpPr>
          <p:cNvPr id="179" name="Curved Down Arrow 178"/>
          <p:cNvSpPr/>
          <p:nvPr/>
        </p:nvSpPr>
        <p:spPr>
          <a:xfrm rot="10800000">
            <a:off x="2606738" y="6160202"/>
            <a:ext cx="905367" cy="196608"/>
          </a:xfrm>
          <a:prstGeom prst="curvedDownArrow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80" name="Curved Down Arrow 179"/>
          <p:cNvSpPr/>
          <p:nvPr/>
        </p:nvSpPr>
        <p:spPr>
          <a:xfrm rot="10800000">
            <a:off x="1438237" y="6160202"/>
            <a:ext cx="905367" cy="196608"/>
          </a:xfrm>
          <a:prstGeom prst="curvedDownArrow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81" name="Curved Down Arrow 180"/>
          <p:cNvSpPr/>
          <p:nvPr/>
        </p:nvSpPr>
        <p:spPr>
          <a:xfrm rot="10800000">
            <a:off x="307030" y="6160202"/>
            <a:ext cx="905367" cy="196608"/>
          </a:xfrm>
          <a:prstGeom prst="curvedDownArrow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82" name="Curved Down Arrow 181"/>
          <p:cNvSpPr/>
          <p:nvPr/>
        </p:nvSpPr>
        <p:spPr>
          <a:xfrm>
            <a:off x="2641472" y="5590300"/>
            <a:ext cx="905367" cy="196608"/>
          </a:xfrm>
          <a:prstGeom prst="curvedDownArrow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83" name="Curved Down Arrow 182"/>
          <p:cNvSpPr/>
          <p:nvPr/>
        </p:nvSpPr>
        <p:spPr>
          <a:xfrm>
            <a:off x="1472971" y="5590300"/>
            <a:ext cx="905367" cy="196608"/>
          </a:xfrm>
          <a:prstGeom prst="curvedDownArrow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84" name="Curved Down Arrow 183"/>
          <p:cNvSpPr/>
          <p:nvPr/>
        </p:nvSpPr>
        <p:spPr>
          <a:xfrm>
            <a:off x="341764" y="5590300"/>
            <a:ext cx="905367" cy="196608"/>
          </a:xfrm>
          <a:prstGeom prst="curvedDownArrow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85" name="TextBox 184"/>
          <p:cNvSpPr txBox="1"/>
          <p:nvPr/>
        </p:nvSpPr>
        <p:spPr>
          <a:xfrm>
            <a:off x="322105" y="5311710"/>
            <a:ext cx="70884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SassoonPrimaryInfant" pitchFamily="2" charset="0"/>
              </a:rPr>
              <a:t>x 1000</a:t>
            </a:r>
          </a:p>
        </p:txBody>
      </p:sp>
      <p:sp>
        <p:nvSpPr>
          <p:cNvPr id="186" name="TextBox 185"/>
          <p:cNvSpPr txBox="1"/>
          <p:nvPr/>
        </p:nvSpPr>
        <p:spPr>
          <a:xfrm>
            <a:off x="1544102" y="5305303"/>
            <a:ext cx="61106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SassoonPrimaryInfant" pitchFamily="2" charset="0"/>
              </a:rPr>
              <a:t>x 100</a:t>
            </a:r>
          </a:p>
        </p:txBody>
      </p:sp>
      <p:sp>
        <p:nvSpPr>
          <p:cNvPr id="187" name="TextBox 186"/>
          <p:cNvSpPr txBox="1"/>
          <p:nvPr/>
        </p:nvSpPr>
        <p:spPr>
          <a:xfrm>
            <a:off x="2816812" y="5311710"/>
            <a:ext cx="51328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SassoonPrimaryInfant" pitchFamily="2" charset="0"/>
              </a:rPr>
              <a:t>x 10</a:t>
            </a:r>
          </a:p>
        </p:txBody>
      </p:sp>
      <p:sp>
        <p:nvSpPr>
          <p:cNvPr id="234" name="Rectangle 233"/>
          <p:cNvSpPr/>
          <p:nvPr/>
        </p:nvSpPr>
        <p:spPr>
          <a:xfrm>
            <a:off x="5249064" y="187987"/>
            <a:ext cx="4436721" cy="329085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bg1"/>
                </a:solidFill>
                <a:latin typeface="SassoonPrimaryInfant" pitchFamily="2" charset="0"/>
              </a:rPr>
              <a:t>Converting Measurements</a:t>
            </a:r>
          </a:p>
        </p:txBody>
      </p:sp>
      <p:sp>
        <p:nvSpPr>
          <p:cNvPr id="235" name="Pentagon 234"/>
          <p:cNvSpPr/>
          <p:nvPr/>
        </p:nvSpPr>
        <p:spPr>
          <a:xfrm>
            <a:off x="5246842" y="2385114"/>
            <a:ext cx="547808" cy="370764"/>
          </a:xfrm>
          <a:prstGeom prst="homePlat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>
                <a:solidFill>
                  <a:schemeClr val="tx1"/>
                </a:solidFill>
                <a:latin typeface="SassoonPrimaryInfant" pitchFamily="2" charset="0"/>
              </a:rPr>
              <a:t>km</a:t>
            </a:r>
          </a:p>
        </p:txBody>
      </p:sp>
      <p:sp>
        <p:nvSpPr>
          <p:cNvPr id="236" name="Chevron 235"/>
          <p:cNvSpPr/>
          <p:nvPr/>
        </p:nvSpPr>
        <p:spPr>
          <a:xfrm>
            <a:off x="5744961" y="2385114"/>
            <a:ext cx="451156" cy="370764"/>
          </a:xfrm>
          <a:prstGeom prst="chevron">
            <a:avLst>
              <a:gd name="adj" fmla="val 50876"/>
            </a:avLst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237" name="Chevron 236"/>
          <p:cNvSpPr/>
          <p:nvPr/>
        </p:nvSpPr>
        <p:spPr>
          <a:xfrm>
            <a:off x="6140746" y="2385114"/>
            <a:ext cx="679936" cy="370764"/>
          </a:xfrm>
          <a:prstGeom prst="chevron">
            <a:avLst>
              <a:gd name="adj" fmla="val 50625"/>
            </a:avLst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>
                <a:solidFill>
                  <a:schemeClr val="tx1"/>
                </a:solidFill>
                <a:latin typeface="SassoonPrimaryInfant" pitchFamily="2" charset="0"/>
              </a:rPr>
              <a:t>m</a:t>
            </a:r>
          </a:p>
        </p:txBody>
      </p:sp>
      <p:sp>
        <p:nvSpPr>
          <p:cNvPr id="238" name="Chevron 237"/>
          <p:cNvSpPr/>
          <p:nvPr/>
        </p:nvSpPr>
        <p:spPr>
          <a:xfrm>
            <a:off x="6766098" y="2385114"/>
            <a:ext cx="451156" cy="370764"/>
          </a:xfrm>
          <a:prstGeom prst="chevron">
            <a:avLst>
              <a:gd name="adj" fmla="val 50876"/>
            </a:avLst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 dirty="0">
              <a:solidFill>
                <a:schemeClr val="tx1"/>
              </a:solidFill>
            </a:endParaRPr>
          </a:p>
        </p:txBody>
      </p:sp>
      <p:sp>
        <p:nvSpPr>
          <p:cNvPr id="239" name="Chevron 238"/>
          <p:cNvSpPr/>
          <p:nvPr/>
        </p:nvSpPr>
        <p:spPr>
          <a:xfrm>
            <a:off x="7161884" y="2385114"/>
            <a:ext cx="897787" cy="370764"/>
          </a:xfrm>
          <a:prstGeom prst="chevron">
            <a:avLst>
              <a:gd name="adj" fmla="val 50625"/>
            </a:avLst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>
                <a:solidFill>
                  <a:schemeClr val="tx1"/>
                </a:solidFill>
                <a:latin typeface="SassoonPrimaryInfant" pitchFamily="2" charset="0"/>
              </a:rPr>
              <a:t>cm</a:t>
            </a:r>
          </a:p>
        </p:txBody>
      </p:sp>
      <p:sp>
        <p:nvSpPr>
          <p:cNvPr id="240" name="Chevron 239"/>
          <p:cNvSpPr/>
          <p:nvPr/>
        </p:nvSpPr>
        <p:spPr>
          <a:xfrm>
            <a:off x="7967288" y="2385114"/>
            <a:ext cx="451156" cy="370764"/>
          </a:xfrm>
          <a:prstGeom prst="chevron">
            <a:avLst>
              <a:gd name="adj" fmla="val 50876"/>
            </a:avLst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 dirty="0">
              <a:solidFill>
                <a:schemeClr val="tx1"/>
              </a:solidFill>
            </a:endParaRPr>
          </a:p>
        </p:txBody>
      </p:sp>
      <p:sp>
        <p:nvSpPr>
          <p:cNvPr id="241" name="Chevron 240"/>
          <p:cNvSpPr/>
          <p:nvPr/>
        </p:nvSpPr>
        <p:spPr>
          <a:xfrm>
            <a:off x="8363076" y="2385114"/>
            <a:ext cx="897787" cy="370764"/>
          </a:xfrm>
          <a:prstGeom prst="chevron">
            <a:avLst>
              <a:gd name="adj" fmla="val 50625"/>
            </a:avLst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>
                <a:solidFill>
                  <a:schemeClr val="tx1"/>
                </a:solidFill>
                <a:latin typeface="SassoonPrimaryInfant" pitchFamily="2" charset="0"/>
              </a:rPr>
              <a:t>mm</a:t>
            </a:r>
          </a:p>
        </p:txBody>
      </p:sp>
      <p:grpSp>
        <p:nvGrpSpPr>
          <p:cNvPr id="242" name="Group 241"/>
          <p:cNvGrpSpPr/>
          <p:nvPr/>
        </p:nvGrpSpPr>
        <p:grpSpPr>
          <a:xfrm>
            <a:off x="7715457" y="978067"/>
            <a:ext cx="1573840" cy="370764"/>
            <a:chOff x="191499" y="861019"/>
            <a:chExt cx="1573840" cy="370764"/>
          </a:xfrm>
        </p:grpSpPr>
        <p:sp>
          <p:nvSpPr>
            <p:cNvPr id="243" name="Pentagon 242"/>
            <p:cNvSpPr/>
            <p:nvPr/>
          </p:nvSpPr>
          <p:spPr>
            <a:xfrm>
              <a:off x="191499" y="861019"/>
              <a:ext cx="547808" cy="370764"/>
            </a:xfrm>
            <a:prstGeom prst="homePlate">
              <a:avLst/>
            </a:prstGeom>
            <a:solidFill>
              <a:srgbClr val="FFC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400" dirty="0">
                  <a:solidFill>
                    <a:schemeClr val="tx1"/>
                  </a:solidFill>
                  <a:latin typeface="SassoonPrimaryInfant" pitchFamily="2" charset="0"/>
                </a:rPr>
                <a:t>kg</a:t>
              </a:r>
            </a:p>
          </p:txBody>
        </p:sp>
        <p:sp>
          <p:nvSpPr>
            <p:cNvPr id="244" name="Chevron 243"/>
            <p:cNvSpPr/>
            <p:nvPr/>
          </p:nvSpPr>
          <p:spPr>
            <a:xfrm>
              <a:off x="689618" y="861019"/>
              <a:ext cx="451156" cy="370764"/>
            </a:xfrm>
            <a:prstGeom prst="chevron">
              <a:avLst>
                <a:gd name="adj" fmla="val 50876"/>
              </a:avLst>
            </a:prstGeom>
            <a:solidFill>
              <a:srgbClr val="FF9933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>
                <a:solidFill>
                  <a:schemeClr val="tx1"/>
                </a:solidFill>
              </a:endParaRPr>
            </a:p>
          </p:txBody>
        </p:sp>
        <p:sp>
          <p:nvSpPr>
            <p:cNvPr id="245" name="Chevron 244"/>
            <p:cNvSpPr/>
            <p:nvPr/>
          </p:nvSpPr>
          <p:spPr>
            <a:xfrm>
              <a:off x="1085403" y="861019"/>
              <a:ext cx="679936" cy="370764"/>
            </a:xfrm>
            <a:prstGeom prst="chevron">
              <a:avLst>
                <a:gd name="adj" fmla="val 50625"/>
              </a:avLst>
            </a:prstGeom>
            <a:solidFill>
              <a:srgbClr val="FFC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400" dirty="0">
                  <a:solidFill>
                    <a:schemeClr val="tx1"/>
                  </a:solidFill>
                  <a:latin typeface="SassoonPrimaryInfant" pitchFamily="2" charset="0"/>
                </a:rPr>
                <a:t>g</a:t>
              </a:r>
            </a:p>
          </p:txBody>
        </p:sp>
      </p:grpSp>
      <p:sp>
        <p:nvSpPr>
          <p:cNvPr id="246" name="Pentagon 245"/>
          <p:cNvSpPr/>
          <p:nvPr/>
        </p:nvSpPr>
        <p:spPr>
          <a:xfrm>
            <a:off x="5246272" y="974511"/>
            <a:ext cx="547808" cy="370764"/>
          </a:xfrm>
          <a:prstGeom prst="homePlate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>
                <a:solidFill>
                  <a:schemeClr val="tx1"/>
                </a:solidFill>
                <a:latin typeface="SassoonPrimaryInfant" pitchFamily="2" charset="0"/>
              </a:rPr>
              <a:t>l</a:t>
            </a:r>
          </a:p>
        </p:txBody>
      </p:sp>
      <p:sp>
        <p:nvSpPr>
          <p:cNvPr id="247" name="Chevron 246"/>
          <p:cNvSpPr/>
          <p:nvPr/>
        </p:nvSpPr>
        <p:spPr>
          <a:xfrm>
            <a:off x="5744391" y="974511"/>
            <a:ext cx="451156" cy="370764"/>
          </a:xfrm>
          <a:prstGeom prst="chevron">
            <a:avLst>
              <a:gd name="adj" fmla="val 50876"/>
            </a:avLst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248" name="Chevron 247"/>
          <p:cNvSpPr/>
          <p:nvPr/>
        </p:nvSpPr>
        <p:spPr>
          <a:xfrm>
            <a:off x="6140175" y="974511"/>
            <a:ext cx="778829" cy="370764"/>
          </a:xfrm>
          <a:prstGeom prst="chevron">
            <a:avLst>
              <a:gd name="adj" fmla="val 50625"/>
            </a:avLst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>
                <a:solidFill>
                  <a:schemeClr val="tx1"/>
                </a:solidFill>
                <a:latin typeface="SassoonPrimaryInfant" pitchFamily="2" charset="0"/>
              </a:rPr>
              <a:t>ml</a:t>
            </a:r>
          </a:p>
        </p:txBody>
      </p:sp>
      <p:sp>
        <p:nvSpPr>
          <p:cNvPr id="249" name="TextBox 248"/>
          <p:cNvSpPr txBox="1"/>
          <p:nvPr/>
        </p:nvSpPr>
        <p:spPr>
          <a:xfrm>
            <a:off x="8005578" y="519584"/>
            <a:ext cx="70884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SassoonPrimaryInfant" pitchFamily="2" charset="0"/>
              </a:rPr>
              <a:t>x 1000</a:t>
            </a:r>
          </a:p>
        </p:txBody>
      </p:sp>
      <p:sp>
        <p:nvSpPr>
          <p:cNvPr id="250" name="TextBox 249"/>
          <p:cNvSpPr txBox="1"/>
          <p:nvPr/>
        </p:nvSpPr>
        <p:spPr>
          <a:xfrm>
            <a:off x="5536393" y="508137"/>
            <a:ext cx="70884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SassoonPrimaryInfant" pitchFamily="2" charset="0"/>
              </a:rPr>
              <a:t>x 1000</a:t>
            </a:r>
          </a:p>
        </p:txBody>
      </p:sp>
      <p:sp>
        <p:nvSpPr>
          <p:cNvPr id="251" name="TextBox 250"/>
          <p:cNvSpPr txBox="1"/>
          <p:nvPr/>
        </p:nvSpPr>
        <p:spPr>
          <a:xfrm>
            <a:off x="5443401" y="2936338"/>
            <a:ext cx="72808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SassoonPrimaryInfant" pitchFamily="2" charset="0"/>
              </a:rPr>
              <a:t>÷ 1000</a:t>
            </a:r>
          </a:p>
        </p:txBody>
      </p:sp>
      <p:sp>
        <p:nvSpPr>
          <p:cNvPr id="252" name="TextBox 251"/>
          <p:cNvSpPr txBox="1"/>
          <p:nvPr/>
        </p:nvSpPr>
        <p:spPr>
          <a:xfrm>
            <a:off x="6665398" y="2929931"/>
            <a:ext cx="63030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SassoonPrimaryInfant" pitchFamily="2" charset="0"/>
              </a:rPr>
              <a:t>÷ 100</a:t>
            </a:r>
          </a:p>
        </p:txBody>
      </p:sp>
      <p:sp>
        <p:nvSpPr>
          <p:cNvPr id="253" name="TextBox 252"/>
          <p:cNvSpPr txBox="1"/>
          <p:nvPr/>
        </p:nvSpPr>
        <p:spPr>
          <a:xfrm>
            <a:off x="7938108" y="2936338"/>
            <a:ext cx="53251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SassoonPrimaryInfant" pitchFamily="2" charset="0"/>
              </a:rPr>
              <a:t>÷ 10</a:t>
            </a:r>
          </a:p>
        </p:txBody>
      </p:sp>
      <p:sp>
        <p:nvSpPr>
          <p:cNvPr id="254" name="Curved Down Arrow 253"/>
          <p:cNvSpPr/>
          <p:nvPr/>
        </p:nvSpPr>
        <p:spPr>
          <a:xfrm rot="10800000">
            <a:off x="7924051" y="1365532"/>
            <a:ext cx="905367" cy="196608"/>
          </a:xfrm>
          <a:prstGeom prst="curvedDownArrow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255" name="Curved Down Arrow 254"/>
          <p:cNvSpPr/>
          <p:nvPr/>
        </p:nvSpPr>
        <p:spPr>
          <a:xfrm rot="10800000">
            <a:off x="5454064" y="1364504"/>
            <a:ext cx="905367" cy="196608"/>
          </a:xfrm>
          <a:prstGeom prst="curvedDownArrow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256" name="Curved Down Arrow 255"/>
          <p:cNvSpPr/>
          <p:nvPr/>
        </p:nvSpPr>
        <p:spPr>
          <a:xfrm>
            <a:off x="7948421" y="781834"/>
            <a:ext cx="905367" cy="196608"/>
          </a:xfrm>
          <a:prstGeom prst="curvedDownArrow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257" name="Curved Down Arrow 256"/>
          <p:cNvSpPr/>
          <p:nvPr/>
        </p:nvSpPr>
        <p:spPr>
          <a:xfrm>
            <a:off x="5478434" y="780806"/>
            <a:ext cx="905367" cy="196608"/>
          </a:xfrm>
          <a:prstGeom prst="curvedDownArrow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258" name="TextBox 257"/>
          <p:cNvSpPr txBox="1"/>
          <p:nvPr/>
        </p:nvSpPr>
        <p:spPr>
          <a:xfrm>
            <a:off x="8029557" y="1559804"/>
            <a:ext cx="72808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SassoonPrimaryInfant" pitchFamily="2" charset="0"/>
              </a:rPr>
              <a:t>÷ 1000</a:t>
            </a:r>
          </a:p>
        </p:txBody>
      </p:sp>
      <p:sp>
        <p:nvSpPr>
          <p:cNvPr id="259" name="TextBox 258"/>
          <p:cNvSpPr txBox="1"/>
          <p:nvPr/>
        </p:nvSpPr>
        <p:spPr>
          <a:xfrm>
            <a:off x="5560372" y="1548357"/>
            <a:ext cx="72808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SassoonPrimaryInfant" pitchFamily="2" charset="0"/>
              </a:rPr>
              <a:t>÷ 1000</a:t>
            </a:r>
          </a:p>
        </p:txBody>
      </p:sp>
      <p:sp>
        <p:nvSpPr>
          <p:cNvPr id="260" name="Curved Down Arrow 259"/>
          <p:cNvSpPr/>
          <p:nvPr/>
        </p:nvSpPr>
        <p:spPr>
          <a:xfrm rot="10800000">
            <a:off x="7668023" y="2755878"/>
            <a:ext cx="905367" cy="196608"/>
          </a:xfrm>
          <a:prstGeom prst="curvedDownArrow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261" name="Curved Down Arrow 260"/>
          <p:cNvSpPr/>
          <p:nvPr/>
        </p:nvSpPr>
        <p:spPr>
          <a:xfrm rot="10800000">
            <a:off x="6499522" y="2755878"/>
            <a:ext cx="905367" cy="196608"/>
          </a:xfrm>
          <a:prstGeom prst="curvedDownArrow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262" name="Curved Down Arrow 261"/>
          <p:cNvSpPr/>
          <p:nvPr/>
        </p:nvSpPr>
        <p:spPr>
          <a:xfrm rot="10800000">
            <a:off x="5368315" y="2755878"/>
            <a:ext cx="905367" cy="196608"/>
          </a:xfrm>
          <a:prstGeom prst="curvedDownArrow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263" name="Curved Down Arrow 262"/>
          <p:cNvSpPr/>
          <p:nvPr/>
        </p:nvSpPr>
        <p:spPr>
          <a:xfrm>
            <a:off x="7702757" y="2185976"/>
            <a:ext cx="905367" cy="196608"/>
          </a:xfrm>
          <a:prstGeom prst="curvedDownArrow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264" name="Curved Down Arrow 263"/>
          <p:cNvSpPr/>
          <p:nvPr/>
        </p:nvSpPr>
        <p:spPr>
          <a:xfrm>
            <a:off x="6534256" y="2185976"/>
            <a:ext cx="905367" cy="196608"/>
          </a:xfrm>
          <a:prstGeom prst="curvedDownArrow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265" name="Curved Down Arrow 264"/>
          <p:cNvSpPr/>
          <p:nvPr/>
        </p:nvSpPr>
        <p:spPr>
          <a:xfrm>
            <a:off x="5403049" y="2185976"/>
            <a:ext cx="905367" cy="196608"/>
          </a:xfrm>
          <a:prstGeom prst="curvedDownArrow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266" name="TextBox 265"/>
          <p:cNvSpPr txBox="1"/>
          <p:nvPr/>
        </p:nvSpPr>
        <p:spPr>
          <a:xfrm>
            <a:off x="5383390" y="1907386"/>
            <a:ext cx="70884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SassoonPrimaryInfant" pitchFamily="2" charset="0"/>
              </a:rPr>
              <a:t>x 1000</a:t>
            </a:r>
          </a:p>
        </p:txBody>
      </p:sp>
      <p:sp>
        <p:nvSpPr>
          <p:cNvPr id="267" name="TextBox 266"/>
          <p:cNvSpPr txBox="1"/>
          <p:nvPr/>
        </p:nvSpPr>
        <p:spPr>
          <a:xfrm>
            <a:off x="6605387" y="1900979"/>
            <a:ext cx="61106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SassoonPrimaryInfant" pitchFamily="2" charset="0"/>
              </a:rPr>
              <a:t>x 100</a:t>
            </a:r>
          </a:p>
        </p:txBody>
      </p:sp>
      <p:sp>
        <p:nvSpPr>
          <p:cNvPr id="268" name="TextBox 267"/>
          <p:cNvSpPr txBox="1"/>
          <p:nvPr/>
        </p:nvSpPr>
        <p:spPr>
          <a:xfrm>
            <a:off x="7878097" y="1907386"/>
            <a:ext cx="51328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SassoonPrimaryInfant" pitchFamily="2" charset="0"/>
              </a:rPr>
              <a:t>x 10</a:t>
            </a:r>
          </a:p>
        </p:txBody>
      </p:sp>
      <p:sp>
        <p:nvSpPr>
          <p:cNvPr id="269" name="Rectangle 268"/>
          <p:cNvSpPr/>
          <p:nvPr/>
        </p:nvSpPr>
        <p:spPr>
          <a:xfrm>
            <a:off x="5249064" y="3592311"/>
            <a:ext cx="4436721" cy="329085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bg1"/>
                </a:solidFill>
                <a:latin typeface="SassoonPrimaryInfant" pitchFamily="2" charset="0"/>
              </a:rPr>
              <a:t>Converting Measurements</a:t>
            </a:r>
          </a:p>
        </p:txBody>
      </p:sp>
      <p:sp>
        <p:nvSpPr>
          <p:cNvPr id="270" name="Pentagon 269"/>
          <p:cNvSpPr/>
          <p:nvPr/>
        </p:nvSpPr>
        <p:spPr>
          <a:xfrm>
            <a:off x="5246842" y="5789438"/>
            <a:ext cx="547808" cy="370764"/>
          </a:xfrm>
          <a:prstGeom prst="homePlat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>
                <a:solidFill>
                  <a:schemeClr val="tx1"/>
                </a:solidFill>
                <a:latin typeface="SassoonPrimaryInfant" pitchFamily="2" charset="0"/>
              </a:rPr>
              <a:t>km</a:t>
            </a:r>
          </a:p>
        </p:txBody>
      </p:sp>
      <p:sp>
        <p:nvSpPr>
          <p:cNvPr id="271" name="Chevron 270"/>
          <p:cNvSpPr/>
          <p:nvPr/>
        </p:nvSpPr>
        <p:spPr>
          <a:xfrm>
            <a:off x="5744961" y="5789438"/>
            <a:ext cx="451156" cy="370764"/>
          </a:xfrm>
          <a:prstGeom prst="chevron">
            <a:avLst>
              <a:gd name="adj" fmla="val 50876"/>
            </a:avLst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272" name="Chevron 271"/>
          <p:cNvSpPr/>
          <p:nvPr/>
        </p:nvSpPr>
        <p:spPr>
          <a:xfrm>
            <a:off x="6140746" y="5789438"/>
            <a:ext cx="679936" cy="370764"/>
          </a:xfrm>
          <a:prstGeom prst="chevron">
            <a:avLst>
              <a:gd name="adj" fmla="val 50625"/>
            </a:avLst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>
                <a:solidFill>
                  <a:schemeClr val="tx1"/>
                </a:solidFill>
                <a:latin typeface="SassoonPrimaryInfant" pitchFamily="2" charset="0"/>
              </a:rPr>
              <a:t>m</a:t>
            </a:r>
          </a:p>
        </p:txBody>
      </p:sp>
      <p:sp>
        <p:nvSpPr>
          <p:cNvPr id="273" name="Chevron 272"/>
          <p:cNvSpPr/>
          <p:nvPr/>
        </p:nvSpPr>
        <p:spPr>
          <a:xfrm>
            <a:off x="6766098" y="5789438"/>
            <a:ext cx="451156" cy="370764"/>
          </a:xfrm>
          <a:prstGeom prst="chevron">
            <a:avLst>
              <a:gd name="adj" fmla="val 50876"/>
            </a:avLst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 dirty="0">
              <a:solidFill>
                <a:schemeClr val="tx1"/>
              </a:solidFill>
            </a:endParaRPr>
          </a:p>
        </p:txBody>
      </p:sp>
      <p:sp>
        <p:nvSpPr>
          <p:cNvPr id="274" name="Chevron 273"/>
          <p:cNvSpPr/>
          <p:nvPr/>
        </p:nvSpPr>
        <p:spPr>
          <a:xfrm>
            <a:off x="7161884" y="5789438"/>
            <a:ext cx="897787" cy="370764"/>
          </a:xfrm>
          <a:prstGeom prst="chevron">
            <a:avLst>
              <a:gd name="adj" fmla="val 50625"/>
            </a:avLst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>
                <a:solidFill>
                  <a:schemeClr val="tx1"/>
                </a:solidFill>
                <a:latin typeface="SassoonPrimaryInfant" pitchFamily="2" charset="0"/>
              </a:rPr>
              <a:t>cm</a:t>
            </a:r>
          </a:p>
        </p:txBody>
      </p:sp>
      <p:sp>
        <p:nvSpPr>
          <p:cNvPr id="275" name="Chevron 274"/>
          <p:cNvSpPr/>
          <p:nvPr/>
        </p:nvSpPr>
        <p:spPr>
          <a:xfrm>
            <a:off x="7967288" y="5789438"/>
            <a:ext cx="451156" cy="370764"/>
          </a:xfrm>
          <a:prstGeom prst="chevron">
            <a:avLst>
              <a:gd name="adj" fmla="val 50876"/>
            </a:avLst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 dirty="0">
              <a:solidFill>
                <a:schemeClr val="tx1"/>
              </a:solidFill>
            </a:endParaRPr>
          </a:p>
        </p:txBody>
      </p:sp>
      <p:sp>
        <p:nvSpPr>
          <p:cNvPr id="276" name="Chevron 275"/>
          <p:cNvSpPr/>
          <p:nvPr/>
        </p:nvSpPr>
        <p:spPr>
          <a:xfrm>
            <a:off x="8363076" y="5789438"/>
            <a:ext cx="897787" cy="370764"/>
          </a:xfrm>
          <a:prstGeom prst="chevron">
            <a:avLst>
              <a:gd name="adj" fmla="val 50625"/>
            </a:avLst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>
                <a:solidFill>
                  <a:schemeClr val="tx1"/>
                </a:solidFill>
                <a:latin typeface="SassoonPrimaryInfant" pitchFamily="2" charset="0"/>
              </a:rPr>
              <a:t>mm</a:t>
            </a:r>
          </a:p>
        </p:txBody>
      </p:sp>
      <p:grpSp>
        <p:nvGrpSpPr>
          <p:cNvPr id="277" name="Group 276"/>
          <p:cNvGrpSpPr/>
          <p:nvPr/>
        </p:nvGrpSpPr>
        <p:grpSpPr>
          <a:xfrm>
            <a:off x="7715457" y="4382391"/>
            <a:ext cx="1573840" cy="370764"/>
            <a:chOff x="191499" y="861019"/>
            <a:chExt cx="1573840" cy="370764"/>
          </a:xfrm>
        </p:grpSpPr>
        <p:sp>
          <p:nvSpPr>
            <p:cNvPr id="278" name="Pentagon 277"/>
            <p:cNvSpPr/>
            <p:nvPr/>
          </p:nvSpPr>
          <p:spPr>
            <a:xfrm>
              <a:off x="191499" y="861019"/>
              <a:ext cx="547808" cy="370764"/>
            </a:xfrm>
            <a:prstGeom prst="homePlate">
              <a:avLst/>
            </a:prstGeom>
            <a:solidFill>
              <a:srgbClr val="FFC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400" dirty="0">
                  <a:solidFill>
                    <a:schemeClr val="tx1"/>
                  </a:solidFill>
                  <a:latin typeface="SassoonPrimaryInfant" pitchFamily="2" charset="0"/>
                </a:rPr>
                <a:t>kg</a:t>
              </a:r>
            </a:p>
          </p:txBody>
        </p:sp>
        <p:sp>
          <p:nvSpPr>
            <p:cNvPr id="279" name="Chevron 278"/>
            <p:cNvSpPr/>
            <p:nvPr/>
          </p:nvSpPr>
          <p:spPr>
            <a:xfrm>
              <a:off x="689618" y="861019"/>
              <a:ext cx="451156" cy="370764"/>
            </a:xfrm>
            <a:prstGeom prst="chevron">
              <a:avLst>
                <a:gd name="adj" fmla="val 50876"/>
              </a:avLst>
            </a:prstGeom>
            <a:solidFill>
              <a:srgbClr val="FF9933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>
                <a:solidFill>
                  <a:schemeClr val="tx1"/>
                </a:solidFill>
              </a:endParaRPr>
            </a:p>
          </p:txBody>
        </p:sp>
        <p:sp>
          <p:nvSpPr>
            <p:cNvPr id="280" name="Chevron 279"/>
            <p:cNvSpPr/>
            <p:nvPr/>
          </p:nvSpPr>
          <p:spPr>
            <a:xfrm>
              <a:off x="1085403" y="861019"/>
              <a:ext cx="679936" cy="370764"/>
            </a:xfrm>
            <a:prstGeom prst="chevron">
              <a:avLst>
                <a:gd name="adj" fmla="val 50625"/>
              </a:avLst>
            </a:prstGeom>
            <a:solidFill>
              <a:srgbClr val="FFC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400" dirty="0">
                  <a:solidFill>
                    <a:schemeClr val="tx1"/>
                  </a:solidFill>
                  <a:latin typeface="SassoonPrimaryInfant" pitchFamily="2" charset="0"/>
                </a:rPr>
                <a:t>g</a:t>
              </a:r>
            </a:p>
          </p:txBody>
        </p:sp>
      </p:grpSp>
      <p:sp>
        <p:nvSpPr>
          <p:cNvPr id="281" name="Pentagon 280"/>
          <p:cNvSpPr/>
          <p:nvPr/>
        </p:nvSpPr>
        <p:spPr>
          <a:xfrm>
            <a:off x="5246272" y="4378835"/>
            <a:ext cx="547808" cy="370764"/>
          </a:xfrm>
          <a:prstGeom prst="homePlate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>
                <a:solidFill>
                  <a:schemeClr val="tx1"/>
                </a:solidFill>
                <a:latin typeface="SassoonPrimaryInfant" pitchFamily="2" charset="0"/>
              </a:rPr>
              <a:t>l</a:t>
            </a:r>
          </a:p>
        </p:txBody>
      </p:sp>
      <p:sp>
        <p:nvSpPr>
          <p:cNvPr id="282" name="Chevron 281"/>
          <p:cNvSpPr/>
          <p:nvPr/>
        </p:nvSpPr>
        <p:spPr>
          <a:xfrm>
            <a:off x="5744391" y="4378835"/>
            <a:ext cx="451156" cy="370764"/>
          </a:xfrm>
          <a:prstGeom prst="chevron">
            <a:avLst>
              <a:gd name="adj" fmla="val 50876"/>
            </a:avLst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283" name="Chevron 282"/>
          <p:cNvSpPr/>
          <p:nvPr/>
        </p:nvSpPr>
        <p:spPr>
          <a:xfrm>
            <a:off x="6140175" y="4378835"/>
            <a:ext cx="778829" cy="370764"/>
          </a:xfrm>
          <a:prstGeom prst="chevron">
            <a:avLst>
              <a:gd name="adj" fmla="val 50625"/>
            </a:avLst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>
                <a:solidFill>
                  <a:schemeClr val="tx1"/>
                </a:solidFill>
                <a:latin typeface="SassoonPrimaryInfant" pitchFamily="2" charset="0"/>
              </a:rPr>
              <a:t>ml</a:t>
            </a:r>
          </a:p>
        </p:txBody>
      </p:sp>
      <p:sp>
        <p:nvSpPr>
          <p:cNvPr id="284" name="TextBox 283"/>
          <p:cNvSpPr txBox="1"/>
          <p:nvPr/>
        </p:nvSpPr>
        <p:spPr>
          <a:xfrm>
            <a:off x="8005578" y="3923908"/>
            <a:ext cx="70884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SassoonPrimaryInfant" pitchFamily="2" charset="0"/>
              </a:rPr>
              <a:t>x 1000</a:t>
            </a:r>
          </a:p>
        </p:txBody>
      </p:sp>
      <p:sp>
        <p:nvSpPr>
          <p:cNvPr id="285" name="TextBox 284"/>
          <p:cNvSpPr txBox="1"/>
          <p:nvPr/>
        </p:nvSpPr>
        <p:spPr>
          <a:xfrm>
            <a:off x="5536393" y="3912461"/>
            <a:ext cx="70884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SassoonPrimaryInfant" pitchFamily="2" charset="0"/>
              </a:rPr>
              <a:t>x 1000</a:t>
            </a:r>
          </a:p>
        </p:txBody>
      </p:sp>
      <p:sp>
        <p:nvSpPr>
          <p:cNvPr id="286" name="TextBox 285"/>
          <p:cNvSpPr txBox="1"/>
          <p:nvPr/>
        </p:nvSpPr>
        <p:spPr>
          <a:xfrm>
            <a:off x="5443401" y="6340662"/>
            <a:ext cx="72808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SassoonPrimaryInfant" pitchFamily="2" charset="0"/>
              </a:rPr>
              <a:t>÷ 1000</a:t>
            </a:r>
          </a:p>
        </p:txBody>
      </p:sp>
      <p:sp>
        <p:nvSpPr>
          <p:cNvPr id="287" name="TextBox 286"/>
          <p:cNvSpPr txBox="1"/>
          <p:nvPr/>
        </p:nvSpPr>
        <p:spPr>
          <a:xfrm>
            <a:off x="6665398" y="6334255"/>
            <a:ext cx="63030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SassoonPrimaryInfant" pitchFamily="2" charset="0"/>
              </a:rPr>
              <a:t>÷ 100</a:t>
            </a:r>
          </a:p>
        </p:txBody>
      </p:sp>
      <p:sp>
        <p:nvSpPr>
          <p:cNvPr id="288" name="TextBox 287"/>
          <p:cNvSpPr txBox="1"/>
          <p:nvPr/>
        </p:nvSpPr>
        <p:spPr>
          <a:xfrm>
            <a:off x="7938108" y="6340662"/>
            <a:ext cx="53251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SassoonPrimaryInfant" pitchFamily="2" charset="0"/>
              </a:rPr>
              <a:t>÷ 10</a:t>
            </a:r>
          </a:p>
        </p:txBody>
      </p:sp>
      <p:sp>
        <p:nvSpPr>
          <p:cNvPr id="289" name="Curved Down Arrow 288"/>
          <p:cNvSpPr/>
          <p:nvPr/>
        </p:nvSpPr>
        <p:spPr>
          <a:xfrm rot="10800000">
            <a:off x="7924051" y="4769856"/>
            <a:ext cx="905367" cy="196608"/>
          </a:xfrm>
          <a:prstGeom prst="curvedDownArrow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290" name="Curved Down Arrow 289"/>
          <p:cNvSpPr/>
          <p:nvPr/>
        </p:nvSpPr>
        <p:spPr>
          <a:xfrm rot="10800000">
            <a:off x="5454064" y="4768828"/>
            <a:ext cx="905367" cy="196608"/>
          </a:xfrm>
          <a:prstGeom prst="curvedDownArrow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291" name="Curved Down Arrow 290"/>
          <p:cNvSpPr/>
          <p:nvPr/>
        </p:nvSpPr>
        <p:spPr>
          <a:xfrm>
            <a:off x="7948421" y="4186158"/>
            <a:ext cx="905367" cy="196608"/>
          </a:xfrm>
          <a:prstGeom prst="curvedDownArrow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292" name="Curved Down Arrow 291"/>
          <p:cNvSpPr/>
          <p:nvPr/>
        </p:nvSpPr>
        <p:spPr>
          <a:xfrm>
            <a:off x="5478434" y="4185130"/>
            <a:ext cx="905367" cy="196608"/>
          </a:xfrm>
          <a:prstGeom prst="curvedDownArrow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293" name="TextBox 292"/>
          <p:cNvSpPr txBox="1"/>
          <p:nvPr/>
        </p:nvSpPr>
        <p:spPr>
          <a:xfrm>
            <a:off x="8029557" y="4964128"/>
            <a:ext cx="72808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SassoonPrimaryInfant" pitchFamily="2" charset="0"/>
              </a:rPr>
              <a:t>÷ 1000</a:t>
            </a:r>
          </a:p>
        </p:txBody>
      </p:sp>
      <p:sp>
        <p:nvSpPr>
          <p:cNvPr id="294" name="TextBox 293"/>
          <p:cNvSpPr txBox="1"/>
          <p:nvPr/>
        </p:nvSpPr>
        <p:spPr>
          <a:xfrm>
            <a:off x="5560372" y="4952681"/>
            <a:ext cx="72808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SassoonPrimaryInfant" pitchFamily="2" charset="0"/>
              </a:rPr>
              <a:t>÷ 1000</a:t>
            </a:r>
          </a:p>
        </p:txBody>
      </p:sp>
      <p:sp>
        <p:nvSpPr>
          <p:cNvPr id="295" name="Curved Down Arrow 294"/>
          <p:cNvSpPr/>
          <p:nvPr/>
        </p:nvSpPr>
        <p:spPr>
          <a:xfrm rot="10800000">
            <a:off x="7668023" y="6160202"/>
            <a:ext cx="905367" cy="196608"/>
          </a:xfrm>
          <a:prstGeom prst="curvedDownArrow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296" name="Curved Down Arrow 295"/>
          <p:cNvSpPr/>
          <p:nvPr/>
        </p:nvSpPr>
        <p:spPr>
          <a:xfrm rot="10800000">
            <a:off x="6499522" y="6160202"/>
            <a:ext cx="905367" cy="196608"/>
          </a:xfrm>
          <a:prstGeom prst="curvedDownArrow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297" name="Curved Down Arrow 296"/>
          <p:cNvSpPr/>
          <p:nvPr/>
        </p:nvSpPr>
        <p:spPr>
          <a:xfrm rot="10800000">
            <a:off x="5368315" y="6160202"/>
            <a:ext cx="905367" cy="196608"/>
          </a:xfrm>
          <a:prstGeom prst="curvedDownArrow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298" name="Curved Down Arrow 297"/>
          <p:cNvSpPr/>
          <p:nvPr/>
        </p:nvSpPr>
        <p:spPr>
          <a:xfrm>
            <a:off x="7702757" y="5590300"/>
            <a:ext cx="905367" cy="196608"/>
          </a:xfrm>
          <a:prstGeom prst="curvedDownArrow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299" name="Curved Down Arrow 298"/>
          <p:cNvSpPr/>
          <p:nvPr/>
        </p:nvSpPr>
        <p:spPr>
          <a:xfrm>
            <a:off x="6534256" y="5590300"/>
            <a:ext cx="905367" cy="196608"/>
          </a:xfrm>
          <a:prstGeom prst="curvedDownArrow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300" name="Curved Down Arrow 299"/>
          <p:cNvSpPr/>
          <p:nvPr/>
        </p:nvSpPr>
        <p:spPr>
          <a:xfrm>
            <a:off x="5403049" y="5590300"/>
            <a:ext cx="905367" cy="196608"/>
          </a:xfrm>
          <a:prstGeom prst="curvedDownArrow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301" name="TextBox 300"/>
          <p:cNvSpPr txBox="1"/>
          <p:nvPr/>
        </p:nvSpPr>
        <p:spPr>
          <a:xfrm>
            <a:off x="5383390" y="5311710"/>
            <a:ext cx="70884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SassoonPrimaryInfant" pitchFamily="2" charset="0"/>
              </a:rPr>
              <a:t>x 1000</a:t>
            </a:r>
          </a:p>
        </p:txBody>
      </p:sp>
      <p:sp>
        <p:nvSpPr>
          <p:cNvPr id="302" name="TextBox 301"/>
          <p:cNvSpPr txBox="1"/>
          <p:nvPr/>
        </p:nvSpPr>
        <p:spPr>
          <a:xfrm>
            <a:off x="6605387" y="5305303"/>
            <a:ext cx="61106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SassoonPrimaryInfant" pitchFamily="2" charset="0"/>
              </a:rPr>
              <a:t>x 100</a:t>
            </a:r>
          </a:p>
        </p:txBody>
      </p:sp>
      <p:sp>
        <p:nvSpPr>
          <p:cNvPr id="303" name="TextBox 302"/>
          <p:cNvSpPr txBox="1"/>
          <p:nvPr/>
        </p:nvSpPr>
        <p:spPr>
          <a:xfrm>
            <a:off x="7878097" y="5311710"/>
            <a:ext cx="51328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SassoonPrimaryInfant" pitchFamily="2" charset="0"/>
              </a:rPr>
              <a:t>x 10</a:t>
            </a:r>
          </a:p>
        </p:txBody>
      </p:sp>
    </p:spTree>
    <p:extLst>
      <p:ext uri="{BB962C8B-B14F-4D97-AF65-F5344CB8AC3E}">
        <p14:creationId xmlns:p14="http://schemas.microsoft.com/office/powerpoint/2010/main" val="12307734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87780" y="187987"/>
            <a:ext cx="4436721" cy="301752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Rectangle 13"/>
          <p:cNvSpPr/>
          <p:nvPr/>
        </p:nvSpPr>
        <p:spPr>
          <a:xfrm>
            <a:off x="5249065" y="187987"/>
            <a:ext cx="4436721" cy="301752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Rectangle 17"/>
          <p:cNvSpPr/>
          <p:nvPr/>
        </p:nvSpPr>
        <p:spPr>
          <a:xfrm>
            <a:off x="187780" y="3588914"/>
            <a:ext cx="4436721" cy="301752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Rectangle 21"/>
          <p:cNvSpPr/>
          <p:nvPr/>
        </p:nvSpPr>
        <p:spPr>
          <a:xfrm>
            <a:off x="5249065" y="3588914"/>
            <a:ext cx="4436721" cy="301752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20" name="Group 19"/>
          <p:cNvGrpSpPr/>
          <p:nvPr/>
        </p:nvGrpSpPr>
        <p:grpSpPr>
          <a:xfrm>
            <a:off x="184345" y="160684"/>
            <a:ext cx="4440155" cy="3044823"/>
            <a:chOff x="184345" y="160684"/>
            <a:chExt cx="4440155" cy="3044823"/>
          </a:xfrm>
        </p:grpSpPr>
        <p:sp>
          <p:nvSpPr>
            <p:cNvPr id="3" name="Rectangle 2"/>
            <p:cNvSpPr/>
            <p:nvPr/>
          </p:nvSpPr>
          <p:spPr>
            <a:xfrm rot="5400000">
              <a:off x="2951199" y="1532205"/>
              <a:ext cx="3017518" cy="329085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>
                  <a:latin typeface="SassoonPrimaryInfant" pitchFamily="2" charset="0"/>
                </a:rPr>
                <a:t>Angles – Types of</a:t>
              </a:r>
            </a:p>
          </p:txBody>
        </p:sp>
        <p:grpSp>
          <p:nvGrpSpPr>
            <p:cNvPr id="15" name="Group 14"/>
            <p:cNvGrpSpPr/>
            <p:nvPr/>
          </p:nvGrpSpPr>
          <p:grpSpPr>
            <a:xfrm>
              <a:off x="246969" y="160684"/>
              <a:ext cx="1137315" cy="1396672"/>
              <a:chOff x="278584" y="10259"/>
              <a:chExt cx="1137315" cy="1396672"/>
            </a:xfrm>
          </p:grpSpPr>
          <p:grpSp>
            <p:nvGrpSpPr>
              <p:cNvPr id="27" name="Group 26"/>
              <p:cNvGrpSpPr/>
              <p:nvPr/>
            </p:nvGrpSpPr>
            <p:grpSpPr>
              <a:xfrm>
                <a:off x="278584" y="10259"/>
                <a:ext cx="1137315" cy="1396672"/>
                <a:chOff x="3099120" y="3533173"/>
                <a:chExt cx="2207907" cy="2711403"/>
              </a:xfrm>
            </p:grpSpPr>
            <p:grpSp>
              <p:nvGrpSpPr>
                <p:cNvPr id="29" name="Group 28"/>
                <p:cNvGrpSpPr/>
                <p:nvPr/>
              </p:nvGrpSpPr>
              <p:grpSpPr>
                <a:xfrm>
                  <a:off x="3099120" y="3970898"/>
                  <a:ext cx="2207907" cy="2273678"/>
                  <a:chOff x="3232473" y="3525525"/>
                  <a:chExt cx="2733750" cy="2815185"/>
                </a:xfrm>
              </p:grpSpPr>
              <p:sp>
                <p:nvSpPr>
                  <p:cNvPr id="31" name="Oval 30"/>
                  <p:cNvSpPr/>
                  <p:nvPr/>
                </p:nvSpPr>
                <p:spPr>
                  <a:xfrm>
                    <a:off x="3232473" y="3611077"/>
                    <a:ext cx="2729635" cy="2729633"/>
                  </a:xfrm>
                  <a:prstGeom prst="ellipse">
                    <a:avLst/>
                  </a:prstGeom>
                  <a:solidFill>
                    <a:schemeClr val="bg1"/>
                  </a:solidFill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 sz="1050" dirty="0"/>
                  </a:p>
                </p:txBody>
              </p:sp>
              <p:sp>
                <p:nvSpPr>
                  <p:cNvPr id="47" name="Oval 46"/>
                  <p:cNvSpPr/>
                  <p:nvPr/>
                </p:nvSpPr>
                <p:spPr>
                  <a:xfrm>
                    <a:off x="4518999" y="4897606"/>
                    <a:ext cx="273279" cy="273279"/>
                  </a:xfrm>
                  <a:prstGeom prst="ellipse">
                    <a:avLst/>
                  </a:prstGeom>
                  <a:solidFill>
                    <a:srgbClr val="FF0000"/>
                  </a:solidFill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 sz="1050" dirty="0"/>
                  </a:p>
                </p:txBody>
              </p:sp>
              <p:grpSp>
                <p:nvGrpSpPr>
                  <p:cNvPr id="48" name="Group 47"/>
                  <p:cNvGrpSpPr/>
                  <p:nvPr/>
                </p:nvGrpSpPr>
                <p:grpSpPr>
                  <a:xfrm>
                    <a:off x="4046592" y="3525525"/>
                    <a:ext cx="1919631" cy="1813117"/>
                    <a:chOff x="3114180" y="4384044"/>
                    <a:chExt cx="2010830" cy="1899256"/>
                  </a:xfrm>
                </p:grpSpPr>
                <p:sp>
                  <p:nvSpPr>
                    <p:cNvPr id="50" name="Oval 49"/>
                    <p:cNvSpPr/>
                    <p:nvPr/>
                  </p:nvSpPr>
                  <p:spPr>
                    <a:xfrm>
                      <a:off x="3576110" y="5785174"/>
                      <a:ext cx="286262" cy="286262"/>
                    </a:xfrm>
                    <a:prstGeom prst="ellipse">
                      <a:avLst/>
                    </a:prstGeom>
                    <a:solidFill>
                      <a:srgbClr val="FF0000"/>
                    </a:solidFill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 sz="1050" dirty="0"/>
                    </a:p>
                  </p:txBody>
                </p:sp>
                <p:grpSp>
                  <p:nvGrpSpPr>
                    <p:cNvPr id="51" name="Group 50"/>
                    <p:cNvGrpSpPr/>
                    <p:nvPr/>
                  </p:nvGrpSpPr>
                  <p:grpSpPr>
                    <a:xfrm>
                      <a:off x="3632922" y="4384044"/>
                      <a:ext cx="1492088" cy="1685528"/>
                      <a:chOff x="-2017485" y="2046514"/>
                      <a:chExt cx="1824495" cy="2061029"/>
                    </a:xfrm>
                  </p:grpSpPr>
                  <p:cxnSp>
                    <p:nvCxnSpPr>
                      <p:cNvPr id="54" name="Straight Connector 53"/>
                      <p:cNvCxnSpPr/>
                      <p:nvPr/>
                    </p:nvCxnSpPr>
                    <p:spPr>
                      <a:xfrm flipV="1">
                        <a:off x="-2017485" y="2912984"/>
                        <a:ext cx="1824495" cy="1194559"/>
                      </a:xfrm>
                      <a:prstGeom prst="line">
                        <a:avLst/>
                      </a:prstGeom>
                      <a:ln w="28575">
                        <a:solidFill>
                          <a:schemeClr val="tx1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55" name="Straight Connector 54"/>
                      <p:cNvCxnSpPr/>
                      <p:nvPr/>
                    </p:nvCxnSpPr>
                    <p:spPr>
                      <a:xfrm flipV="1">
                        <a:off x="-1988457" y="2046514"/>
                        <a:ext cx="0" cy="2061029"/>
                      </a:xfrm>
                      <a:prstGeom prst="line">
                        <a:avLst/>
                      </a:prstGeom>
                      <a:ln w="28575">
                        <a:solidFill>
                          <a:schemeClr val="tx1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sp>
                  <p:nvSpPr>
                    <p:cNvPr id="52" name="Flowchart: Process 51"/>
                    <p:cNvSpPr/>
                    <p:nvPr/>
                  </p:nvSpPr>
                  <p:spPr>
                    <a:xfrm rot="19660100">
                      <a:off x="3684954" y="5813042"/>
                      <a:ext cx="1099462" cy="470258"/>
                    </a:xfrm>
                    <a:prstGeom prst="flowChartProcess">
                      <a:avLst/>
                    </a:prstGeom>
                    <a:solidFill>
                      <a:schemeClr val="bg1"/>
                    </a:solidFill>
                    <a:ln w="28575">
                      <a:solidFill>
                        <a:schemeClr val="bg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 sz="1050" dirty="0"/>
                    </a:p>
                  </p:txBody>
                </p:sp>
                <p:sp>
                  <p:nvSpPr>
                    <p:cNvPr id="53" name="Flowchart: Process 52"/>
                    <p:cNvSpPr/>
                    <p:nvPr/>
                  </p:nvSpPr>
                  <p:spPr>
                    <a:xfrm rot="16200000">
                      <a:off x="2799578" y="5434678"/>
                      <a:ext cx="1099461" cy="470258"/>
                    </a:xfrm>
                    <a:prstGeom prst="flowChartProcess">
                      <a:avLst/>
                    </a:prstGeom>
                    <a:solidFill>
                      <a:schemeClr val="bg1"/>
                    </a:solidFill>
                    <a:ln w="28575">
                      <a:solidFill>
                        <a:schemeClr val="bg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 sz="1050" dirty="0"/>
                    </a:p>
                  </p:txBody>
                </p:sp>
              </p:grpSp>
              <p:sp>
                <p:nvSpPr>
                  <p:cNvPr id="49" name="Curved Left Arrow 48"/>
                  <p:cNvSpPr/>
                  <p:nvPr/>
                </p:nvSpPr>
                <p:spPr>
                  <a:xfrm rot="18627105">
                    <a:off x="4971820" y="3757018"/>
                    <a:ext cx="314960" cy="745204"/>
                  </a:xfrm>
                  <a:prstGeom prst="curvedLeftArrow">
                    <a:avLst/>
                  </a:prstGeom>
                  <a:ln w="285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 sz="1050" dirty="0">
                      <a:solidFill>
                        <a:schemeClr val="tx1"/>
                      </a:solidFill>
                    </a:endParaRPr>
                  </a:p>
                </p:txBody>
              </p:sp>
            </p:grpSp>
            <p:sp>
              <p:nvSpPr>
                <p:cNvPr id="30" name="TextBox 29"/>
                <p:cNvSpPr txBox="1"/>
                <p:nvPr/>
              </p:nvSpPr>
              <p:spPr>
                <a:xfrm>
                  <a:off x="3665731" y="3533173"/>
                  <a:ext cx="1077362" cy="507872"/>
                </a:xfrm>
                <a:prstGeom prst="rect">
                  <a:avLst/>
                </a:prstGeom>
                <a:noFill/>
                <a:ln w="28575">
                  <a:noFill/>
                </a:ln>
              </p:spPr>
              <p:txBody>
                <a:bodyPr wrap="none" rtlCol="0">
                  <a:spAutoFit/>
                </a:bodyPr>
                <a:lstStyle/>
                <a:p>
                  <a:r>
                    <a:rPr lang="en-GB" sz="1050" b="1" dirty="0">
                      <a:solidFill>
                        <a:srgbClr val="FF0000"/>
                      </a:solidFill>
                      <a:latin typeface="SassoonPrimaryInfant" pitchFamily="2" charset="0"/>
                    </a:rPr>
                    <a:t>Acute</a:t>
                  </a:r>
                  <a:endParaRPr lang="en-GB" sz="1200" b="1" dirty="0">
                    <a:solidFill>
                      <a:srgbClr val="FF0000"/>
                    </a:solidFill>
                    <a:latin typeface="SassoonPrimaryInfant" pitchFamily="2" charset="0"/>
                  </a:endParaRPr>
                </a:p>
              </p:txBody>
            </p:sp>
          </p:grpSp>
          <p:sp>
            <p:nvSpPr>
              <p:cNvPr id="136" name="TextBox 135"/>
              <p:cNvSpPr txBox="1"/>
              <p:nvPr/>
            </p:nvSpPr>
            <p:spPr>
              <a:xfrm>
                <a:off x="385855" y="1005918"/>
                <a:ext cx="987667" cy="246221"/>
              </a:xfrm>
              <a:prstGeom prst="rect">
                <a:avLst/>
              </a:prstGeom>
              <a:noFill/>
              <a:ln w="28575"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GB" sz="1000" b="1" dirty="0">
                    <a:solidFill>
                      <a:srgbClr val="00B050"/>
                    </a:solidFill>
                    <a:latin typeface="SassoonPrimaryInfant" pitchFamily="2" charset="0"/>
                  </a:rPr>
                  <a:t>Less than 90˚</a:t>
                </a:r>
              </a:p>
            </p:txBody>
          </p:sp>
        </p:grpSp>
        <p:grpSp>
          <p:nvGrpSpPr>
            <p:cNvPr id="16" name="Group 15"/>
            <p:cNvGrpSpPr/>
            <p:nvPr/>
          </p:nvGrpSpPr>
          <p:grpSpPr>
            <a:xfrm>
              <a:off x="1691323" y="194154"/>
              <a:ext cx="1187543" cy="1382986"/>
              <a:chOff x="1683902" y="20561"/>
              <a:chExt cx="1187543" cy="1382986"/>
            </a:xfrm>
          </p:grpSpPr>
          <p:grpSp>
            <p:nvGrpSpPr>
              <p:cNvPr id="56" name="Group 55"/>
              <p:cNvGrpSpPr/>
              <p:nvPr/>
            </p:nvGrpSpPr>
            <p:grpSpPr>
              <a:xfrm>
                <a:off x="1683902" y="20561"/>
                <a:ext cx="1187543" cy="1382986"/>
                <a:chOff x="41353" y="2142575"/>
                <a:chExt cx="2305415" cy="2684834"/>
              </a:xfrm>
            </p:grpSpPr>
            <p:grpSp>
              <p:nvGrpSpPr>
                <p:cNvPr id="57" name="Group 56"/>
                <p:cNvGrpSpPr/>
                <p:nvPr/>
              </p:nvGrpSpPr>
              <p:grpSpPr>
                <a:xfrm>
                  <a:off x="41353" y="2560297"/>
                  <a:ext cx="2305415" cy="2267112"/>
                  <a:chOff x="164489" y="3565617"/>
                  <a:chExt cx="2854482" cy="2807056"/>
                </a:xfrm>
              </p:grpSpPr>
              <p:sp>
                <p:nvSpPr>
                  <p:cNvPr id="59" name="Oval 58"/>
                  <p:cNvSpPr/>
                  <p:nvPr/>
                </p:nvSpPr>
                <p:spPr>
                  <a:xfrm>
                    <a:off x="164489" y="3643039"/>
                    <a:ext cx="2729634" cy="2729634"/>
                  </a:xfrm>
                  <a:prstGeom prst="ellipse">
                    <a:avLst/>
                  </a:prstGeom>
                  <a:solidFill>
                    <a:schemeClr val="bg1"/>
                  </a:solidFill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 sz="1000" dirty="0"/>
                  </a:p>
                </p:txBody>
              </p:sp>
              <p:grpSp>
                <p:nvGrpSpPr>
                  <p:cNvPr id="60" name="Group 59"/>
                  <p:cNvGrpSpPr/>
                  <p:nvPr/>
                </p:nvGrpSpPr>
                <p:grpSpPr>
                  <a:xfrm>
                    <a:off x="1451387" y="3565617"/>
                    <a:ext cx="1567584" cy="1548316"/>
                    <a:chOff x="899886" y="4450347"/>
                    <a:chExt cx="1642057" cy="1621874"/>
                  </a:xfrm>
                </p:grpSpPr>
                <p:sp>
                  <p:nvSpPr>
                    <p:cNvPr id="62" name="Flowchart: Process 61"/>
                    <p:cNvSpPr/>
                    <p:nvPr/>
                  </p:nvSpPr>
                  <p:spPr>
                    <a:xfrm>
                      <a:off x="922086" y="5815671"/>
                      <a:ext cx="239964" cy="253624"/>
                    </a:xfrm>
                    <a:prstGeom prst="flowChartProcess">
                      <a:avLst/>
                    </a:prstGeom>
                    <a:solidFill>
                      <a:srgbClr val="FF0000"/>
                    </a:solidFill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 sz="1000" dirty="0"/>
                    </a:p>
                  </p:txBody>
                </p:sp>
                <p:grpSp>
                  <p:nvGrpSpPr>
                    <p:cNvPr id="63" name="Group 62"/>
                    <p:cNvGrpSpPr/>
                    <p:nvPr/>
                  </p:nvGrpSpPr>
                  <p:grpSpPr>
                    <a:xfrm>
                      <a:off x="899886" y="4450347"/>
                      <a:ext cx="1642057" cy="1621874"/>
                      <a:chOff x="-2017485" y="2124350"/>
                      <a:chExt cx="2007874" cy="1983194"/>
                    </a:xfrm>
                  </p:grpSpPr>
                  <p:cxnSp>
                    <p:nvCxnSpPr>
                      <p:cNvPr id="64" name="Straight Connector 63"/>
                      <p:cNvCxnSpPr/>
                      <p:nvPr/>
                    </p:nvCxnSpPr>
                    <p:spPr>
                      <a:xfrm>
                        <a:off x="-2017485" y="4107543"/>
                        <a:ext cx="2007874" cy="0"/>
                      </a:xfrm>
                      <a:prstGeom prst="line">
                        <a:avLst/>
                      </a:prstGeom>
                      <a:ln w="28575">
                        <a:solidFill>
                          <a:schemeClr val="tx1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65" name="Straight Connector 64"/>
                      <p:cNvCxnSpPr/>
                      <p:nvPr/>
                    </p:nvCxnSpPr>
                    <p:spPr>
                      <a:xfrm flipV="1">
                        <a:off x="-1988457" y="2124350"/>
                        <a:ext cx="0" cy="1983194"/>
                      </a:xfrm>
                      <a:prstGeom prst="line">
                        <a:avLst/>
                      </a:prstGeom>
                      <a:ln w="28575">
                        <a:solidFill>
                          <a:schemeClr val="tx1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</p:grpSp>
              <p:sp>
                <p:nvSpPr>
                  <p:cNvPr id="61" name="Curved Left Arrow 60"/>
                  <p:cNvSpPr/>
                  <p:nvPr/>
                </p:nvSpPr>
                <p:spPr>
                  <a:xfrm rot="19389129">
                    <a:off x="1971534" y="3853859"/>
                    <a:ext cx="455337" cy="1077340"/>
                  </a:xfrm>
                  <a:prstGeom prst="curvedLeftArrow">
                    <a:avLst/>
                  </a:prstGeom>
                  <a:ln w="285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 sz="1000" dirty="0">
                      <a:solidFill>
                        <a:schemeClr val="tx1"/>
                      </a:solidFill>
                    </a:endParaRPr>
                  </a:p>
                </p:txBody>
              </p:sp>
            </p:grpSp>
            <p:sp>
              <p:nvSpPr>
                <p:cNvPr id="58" name="TextBox 57"/>
                <p:cNvSpPr txBox="1"/>
                <p:nvPr/>
              </p:nvSpPr>
              <p:spPr>
                <a:xfrm>
                  <a:off x="219460" y="2142575"/>
                  <a:ext cx="1848363" cy="477997"/>
                </a:xfrm>
                <a:prstGeom prst="rect">
                  <a:avLst/>
                </a:prstGeom>
                <a:noFill/>
                <a:ln w="28575">
                  <a:noFill/>
                </a:ln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GB" sz="1000" b="1" dirty="0">
                      <a:solidFill>
                        <a:srgbClr val="FF0000"/>
                      </a:solidFill>
                      <a:latin typeface="SassoonPrimaryInfant" pitchFamily="2" charset="0"/>
                    </a:rPr>
                    <a:t>Right Angle</a:t>
                  </a:r>
                </a:p>
              </p:txBody>
            </p:sp>
          </p:grpSp>
          <p:sp>
            <p:nvSpPr>
              <p:cNvPr id="137" name="TextBox 136"/>
              <p:cNvSpPr txBox="1"/>
              <p:nvPr/>
            </p:nvSpPr>
            <p:spPr>
              <a:xfrm>
                <a:off x="1815184" y="992749"/>
                <a:ext cx="839883" cy="246221"/>
              </a:xfrm>
              <a:prstGeom prst="rect">
                <a:avLst/>
              </a:prstGeom>
              <a:noFill/>
              <a:ln w="28575"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000" b="1" dirty="0">
                    <a:solidFill>
                      <a:srgbClr val="00B050"/>
                    </a:solidFill>
                    <a:latin typeface="SassoonPrimaryInfant" pitchFamily="2" charset="0"/>
                  </a:rPr>
                  <a:t>Exactly 90˚</a:t>
                </a:r>
              </a:p>
            </p:txBody>
          </p:sp>
        </p:grpSp>
        <p:grpSp>
          <p:nvGrpSpPr>
            <p:cNvPr id="17" name="Group 16"/>
            <p:cNvGrpSpPr/>
            <p:nvPr/>
          </p:nvGrpSpPr>
          <p:grpSpPr>
            <a:xfrm>
              <a:off x="3031380" y="181917"/>
              <a:ext cx="1202924" cy="1411851"/>
              <a:chOff x="3023959" y="8324"/>
              <a:chExt cx="1202924" cy="1411851"/>
            </a:xfrm>
          </p:grpSpPr>
          <p:grpSp>
            <p:nvGrpSpPr>
              <p:cNvPr id="69" name="Group 68"/>
              <p:cNvGrpSpPr/>
              <p:nvPr/>
            </p:nvGrpSpPr>
            <p:grpSpPr>
              <a:xfrm>
                <a:off x="3053417" y="8324"/>
                <a:ext cx="1173466" cy="1411851"/>
                <a:chOff x="5941006" y="3189332"/>
                <a:chExt cx="2278090" cy="2740872"/>
              </a:xfrm>
            </p:grpSpPr>
            <p:grpSp>
              <p:nvGrpSpPr>
                <p:cNvPr id="70" name="Group 69"/>
                <p:cNvGrpSpPr/>
                <p:nvPr/>
              </p:nvGrpSpPr>
              <p:grpSpPr>
                <a:xfrm>
                  <a:off x="5941006" y="3596806"/>
                  <a:ext cx="2278090" cy="2333398"/>
                  <a:chOff x="6091910" y="4019900"/>
                  <a:chExt cx="2820649" cy="2889129"/>
                </a:xfrm>
              </p:grpSpPr>
              <p:sp>
                <p:nvSpPr>
                  <p:cNvPr id="73" name="Oval 72"/>
                  <p:cNvSpPr/>
                  <p:nvPr/>
                </p:nvSpPr>
                <p:spPr>
                  <a:xfrm>
                    <a:off x="6091910" y="4179395"/>
                    <a:ext cx="2729634" cy="2729634"/>
                  </a:xfrm>
                  <a:prstGeom prst="ellipse">
                    <a:avLst/>
                  </a:prstGeom>
                  <a:solidFill>
                    <a:schemeClr val="bg1"/>
                  </a:solidFill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 sz="1000" dirty="0"/>
                  </a:p>
                </p:txBody>
              </p:sp>
              <p:grpSp>
                <p:nvGrpSpPr>
                  <p:cNvPr id="74" name="Group 73"/>
                  <p:cNvGrpSpPr/>
                  <p:nvPr/>
                </p:nvGrpSpPr>
                <p:grpSpPr>
                  <a:xfrm>
                    <a:off x="6768655" y="4019900"/>
                    <a:ext cx="2143904" cy="2343708"/>
                    <a:chOff x="5855738" y="4426928"/>
                    <a:chExt cx="2245758" cy="2455054"/>
                  </a:xfrm>
                </p:grpSpPr>
                <p:sp>
                  <p:nvSpPr>
                    <p:cNvPr id="76" name="Oval 75"/>
                    <p:cNvSpPr/>
                    <p:nvPr/>
                  </p:nvSpPr>
                  <p:spPr>
                    <a:xfrm>
                      <a:off x="6452276" y="5926441"/>
                      <a:ext cx="286262" cy="286262"/>
                    </a:xfrm>
                    <a:prstGeom prst="ellipse">
                      <a:avLst/>
                    </a:prstGeom>
                    <a:solidFill>
                      <a:srgbClr val="FF0000"/>
                    </a:solidFill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 sz="1000" dirty="0"/>
                    </a:p>
                  </p:txBody>
                </p:sp>
                <p:grpSp>
                  <p:nvGrpSpPr>
                    <p:cNvPr id="77" name="Group 76"/>
                    <p:cNvGrpSpPr/>
                    <p:nvPr/>
                  </p:nvGrpSpPr>
                  <p:grpSpPr>
                    <a:xfrm>
                      <a:off x="6512182" y="4426928"/>
                      <a:ext cx="1589314" cy="2455054"/>
                      <a:chOff x="-2032147" y="2061176"/>
                      <a:chExt cx="1943381" cy="3001988"/>
                    </a:xfrm>
                  </p:grpSpPr>
                  <p:cxnSp>
                    <p:nvCxnSpPr>
                      <p:cNvPr id="80" name="Straight Connector 79"/>
                      <p:cNvCxnSpPr/>
                      <p:nvPr/>
                    </p:nvCxnSpPr>
                    <p:spPr>
                      <a:xfrm>
                        <a:off x="-2032147" y="4136866"/>
                        <a:ext cx="1943381" cy="926298"/>
                      </a:xfrm>
                      <a:prstGeom prst="line">
                        <a:avLst/>
                      </a:prstGeom>
                      <a:ln w="28575">
                        <a:solidFill>
                          <a:schemeClr val="tx1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81" name="Straight Connector 80"/>
                      <p:cNvCxnSpPr/>
                      <p:nvPr/>
                    </p:nvCxnSpPr>
                    <p:spPr>
                      <a:xfrm flipV="1">
                        <a:off x="-1988458" y="2061176"/>
                        <a:ext cx="0" cy="2061029"/>
                      </a:xfrm>
                      <a:prstGeom prst="line">
                        <a:avLst/>
                      </a:prstGeom>
                      <a:ln w="28575">
                        <a:solidFill>
                          <a:schemeClr val="tx1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sp>
                  <p:nvSpPr>
                    <p:cNvPr id="78" name="Flowchart: Process 77"/>
                    <p:cNvSpPr/>
                    <p:nvPr/>
                  </p:nvSpPr>
                  <p:spPr>
                    <a:xfrm rot="1480721">
                      <a:off x="5855738" y="6181293"/>
                      <a:ext cx="1099460" cy="470257"/>
                    </a:xfrm>
                    <a:prstGeom prst="flowChartProcess">
                      <a:avLst/>
                    </a:prstGeom>
                    <a:solidFill>
                      <a:schemeClr val="bg1"/>
                    </a:solidFill>
                    <a:ln w="28575"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 sz="1000" dirty="0"/>
                    </a:p>
                  </p:txBody>
                </p:sp>
                <p:sp>
                  <p:nvSpPr>
                    <p:cNvPr id="79" name="Flowchart: Process 78"/>
                    <p:cNvSpPr/>
                    <p:nvPr/>
                  </p:nvSpPr>
                  <p:spPr>
                    <a:xfrm rot="16200000">
                      <a:off x="5688758" y="5726420"/>
                      <a:ext cx="1099461" cy="470258"/>
                    </a:xfrm>
                    <a:prstGeom prst="flowChartProcess">
                      <a:avLst/>
                    </a:prstGeom>
                    <a:solidFill>
                      <a:schemeClr val="bg1"/>
                    </a:solidFill>
                    <a:ln w="28575">
                      <a:solidFill>
                        <a:schemeClr val="bg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 sz="1000" dirty="0"/>
                    </a:p>
                  </p:txBody>
                </p:sp>
              </p:grpSp>
              <p:sp>
                <p:nvSpPr>
                  <p:cNvPr id="75" name="Curved Left Arrow 74"/>
                  <p:cNvSpPr/>
                  <p:nvPr/>
                </p:nvSpPr>
                <p:spPr>
                  <a:xfrm rot="19929399">
                    <a:off x="7915448" y="4632214"/>
                    <a:ext cx="455337" cy="1077340"/>
                  </a:xfrm>
                  <a:prstGeom prst="curvedLeftArrow">
                    <a:avLst/>
                  </a:prstGeom>
                  <a:ln w="285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 sz="1000" dirty="0">
                      <a:solidFill>
                        <a:schemeClr val="tx1"/>
                      </a:solidFill>
                    </a:endParaRPr>
                  </a:p>
                </p:txBody>
              </p:sp>
            </p:grpSp>
            <p:sp>
              <p:nvSpPr>
                <p:cNvPr id="71" name="TextBox 70"/>
                <p:cNvSpPr txBox="1"/>
                <p:nvPr/>
              </p:nvSpPr>
              <p:spPr>
                <a:xfrm>
                  <a:off x="6434336" y="3189332"/>
                  <a:ext cx="1173834" cy="477997"/>
                </a:xfrm>
                <a:prstGeom prst="rect">
                  <a:avLst/>
                </a:prstGeom>
                <a:noFill/>
                <a:ln w="28575">
                  <a:noFill/>
                </a:ln>
              </p:spPr>
              <p:txBody>
                <a:bodyPr wrap="none" rtlCol="0">
                  <a:spAutoFit/>
                </a:bodyPr>
                <a:lstStyle/>
                <a:p>
                  <a:r>
                    <a:rPr lang="en-GB" sz="1000" b="1" dirty="0">
                      <a:solidFill>
                        <a:srgbClr val="FF0000"/>
                      </a:solidFill>
                      <a:latin typeface="SassoonPrimaryInfant" pitchFamily="2" charset="0"/>
                    </a:rPr>
                    <a:t>Obtuse</a:t>
                  </a:r>
                </a:p>
              </p:txBody>
            </p:sp>
            <p:cxnSp>
              <p:nvCxnSpPr>
                <p:cNvPr id="72" name="Straight Connector 71"/>
                <p:cNvCxnSpPr/>
                <p:nvPr/>
              </p:nvCxnSpPr>
              <p:spPr>
                <a:xfrm flipV="1">
                  <a:off x="7021255" y="4586125"/>
                  <a:ext cx="0" cy="1299572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  <a:prstDash val="sysDot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39" name="TextBox 138"/>
              <p:cNvSpPr txBox="1"/>
              <p:nvPr/>
            </p:nvSpPr>
            <p:spPr>
              <a:xfrm>
                <a:off x="3023959" y="482247"/>
                <a:ext cx="706682" cy="861774"/>
              </a:xfrm>
              <a:prstGeom prst="rect">
                <a:avLst/>
              </a:prstGeom>
              <a:noFill/>
              <a:ln w="28575"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000" b="1" dirty="0">
                    <a:solidFill>
                      <a:srgbClr val="00B050"/>
                    </a:solidFill>
                    <a:latin typeface="SassoonPrimaryInfant" pitchFamily="2" charset="0"/>
                  </a:rPr>
                  <a:t>More than 90˚, less than 180˚</a:t>
                </a:r>
              </a:p>
            </p:txBody>
          </p:sp>
        </p:grpSp>
        <p:grpSp>
          <p:nvGrpSpPr>
            <p:cNvPr id="11" name="Group 10"/>
            <p:cNvGrpSpPr/>
            <p:nvPr/>
          </p:nvGrpSpPr>
          <p:grpSpPr>
            <a:xfrm>
              <a:off x="184345" y="1757033"/>
              <a:ext cx="1198228" cy="1375188"/>
              <a:chOff x="175294" y="1598296"/>
              <a:chExt cx="1198228" cy="1375188"/>
            </a:xfrm>
          </p:grpSpPr>
          <p:grpSp>
            <p:nvGrpSpPr>
              <p:cNvPr id="110" name="Group 109"/>
              <p:cNvGrpSpPr/>
              <p:nvPr/>
            </p:nvGrpSpPr>
            <p:grpSpPr>
              <a:xfrm>
                <a:off x="237918" y="1598296"/>
                <a:ext cx="1135604" cy="1375188"/>
                <a:chOff x="3099120" y="3574888"/>
                <a:chExt cx="2204583" cy="2669697"/>
              </a:xfrm>
            </p:grpSpPr>
            <p:grpSp>
              <p:nvGrpSpPr>
                <p:cNvPr id="111" name="Group 110"/>
                <p:cNvGrpSpPr/>
                <p:nvPr/>
              </p:nvGrpSpPr>
              <p:grpSpPr>
                <a:xfrm>
                  <a:off x="3099120" y="4039998"/>
                  <a:ext cx="2204583" cy="2204587"/>
                  <a:chOff x="3232473" y="3611081"/>
                  <a:chExt cx="2729634" cy="2729639"/>
                </a:xfrm>
              </p:grpSpPr>
              <p:sp>
                <p:nvSpPr>
                  <p:cNvPr id="113" name="Oval 112"/>
                  <p:cNvSpPr/>
                  <p:nvPr/>
                </p:nvSpPr>
                <p:spPr>
                  <a:xfrm>
                    <a:off x="3232473" y="3611083"/>
                    <a:ext cx="2729634" cy="2729637"/>
                  </a:xfrm>
                  <a:prstGeom prst="ellipse">
                    <a:avLst/>
                  </a:prstGeom>
                  <a:solidFill>
                    <a:schemeClr val="bg1"/>
                  </a:solidFill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 sz="1000" dirty="0"/>
                  </a:p>
                </p:txBody>
              </p:sp>
              <p:sp>
                <p:nvSpPr>
                  <p:cNvPr id="114" name="Oval 113"/>
                  <p:cNvSpPr/>
                  <p:nvPr/>
                </p:nvSpPr>
                <p:spPr>
                  <a:xfrm>
                    <a:off x="4518999" y="4897606"/>
                    <a:ext cx="273279" cy="273279"/>
                  </a:xfrm>
                  <a:prstGeom prst="ellipse">
                    <a:avLst/>
                  </a:prstGeom>
                  <a:solidFill>
                    <a:srgbClr val="FF0000"/>
                  </a:solidFill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 sz="1000" dirty="0"/>
                  </a:p>
                </p:txBody>
              </p:sp>
              <p:grpSp>
                <p:nvGrpSpPr>
                  <p:cNvPr id="115" name="Group 114"/>
                  <p:cNvGrpSpPr/>
                  <p:nvPr/>
                </p:nvGrpSpPr>
                <p:grpSpPr>
                  <a:xfrm>
                    <a:off x="4092387" y="3611081"/>
                    <a:ext cx="668469" cy="2729632"/>
                    <a:chOff x="3162146" y="4473666"/>
                    <a:chExt cx="700226" cy="2859314"/>
                  </a:xfrm>
                </p:grpSpPr>
                <p:sp>
                  <p:nvSpPr>
                    <p:cNvPr id="117" name="Oval 116"/>
                    <p:cNvSpPr/>
                    <p:nvPr/>
                  </p:nvSpPr>
                  <p:spPr>
                    <a:xfrm>
                      <a:off x="3576110" y="5785174"/>
                      <a:ext cx="286262" cy="286262"/>
                    </a:xfrm>
                    <a:prstGeom prst="ellipse">
                      <a:avLst/>
                    </a:prstGeom>
                    <a:solidFill>
                      <a:srgbClr val="FF0000"/>
                    </a:solidFill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 sz="1000" dirty="0"/>
                    </a:p>
                  </p:txBody>
                </p:sp>
                <p:cxnSp>
                  <p:nvCxnSpPr>
                    <p:cNvPr id="122" name="Straight Connector 121"/>
                    <p:cNvCxnSpPr>
                      <a:stCxn id="113" idx="4"/>
                      <a:endCxn id="113" idx="0"/>
                    </p:cNvCxnSpPr>
                    <p:nvPr/>
                  </p:nvCxnSpPr>
                  <p:spPr>
                    <a:xfrm flipV="1">
                      <a:off x="3691043" y="4473666"/>
                      <a:ext cx="0" cy="2859314"/>
                    </a:xfrm>
                    <a:prstGeom prst="line">
                      <a:avLst/>
                    </a:prstGeom>
                    <a:ln w="28575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sp>
                  <p:nvSpPr>
                    <p:cNvPr id="120" name="Flowchart: Process 119"/>
                    <p:cNvSpPr/>
                    <p:nvPr/>
                  </p:nvSpPr>
                  <p:spPr>
                    <a:xfrm rot="16200000">
                      <a:off x="2847544" y="5434678"/>
                      <a:ext cx="1099461" cy="470258"/>
                    </a:xfrm>
                    <a:prstGeom prst="flowChartProcess">
                      <a:avLst/>
                    </a:prstGeom>
                    <a:solidFill>
                      <a:schemeClr val="bg1"/>
                    </a:solidFill>
                    <a:ln w="28575">
                      <a:solidFill>
                        <a:schemeClr val="bg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 sz="1000" dirty="0"/>
                    </a:p>
                  </p:txBody>
                </p:sp>
              </p:grpSp>
              <p:sp>
                <p:nvSpPr>
                  <p:cNvPr id="116" name="Curved Left Arrow 115"/>
                  <p:cNvSpPr/>
                  <p:nvPr/>
                </p:nvSpPr>
                <p:spPr>
                  <a:xfrm rot="288448">
                    <a:off x="4978762" y="4468075"/>
                    <a:ext cx="498942" cy="1180518"/>
                  </a:xfrm>
                  <a:prstGeom prst="curvedLeftArrow">
                    <a:avLst/>
                  </a:prstGeom>
                  <a:ln w="285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 sz="1000" dirty="0">
                      <a:solidFill>
                        <a:schemeClr val="tx1"/>
                      </a:solidFill>
                    </a:endParaRPr>
                  </a:p>
                </p:txBody>
              </p:sp>
            </p:grpSp>
            <p:sp>
              <p:nvSpPr>
                <p:cNvPr id="112" name="TextBox 111"/>
                <p:cNvSpPr txBox="1"/>
                <p:nvPr/>
              </p:nvSpPr>
              <p:spPr>
                <a:xfrm>
                  <a:off x="3099120" y="3574888"/>
                  <a:ext cx="2188866" cy="477997"/>
                </a:xfrm>
                <a:prstGeom prst="rect">
                  <a:avLst/>
                </a:prstGeom>
                <a:noFill/>
                <a:ln w="28575">
                  <a:noFill/>
                </a:ln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GB" sz="1000" b="1" dirty="0">
                      <a:solidFill>
                        <a:srgbClr val="FF0000"/>
                      </a:solidFill>
                      <a:latin typeface="SassoonPrimaryInfant" pitchFamily="2" charset="0"/>
                    </a:rPr>
                    <a:t>Straight line</a:t>
                  </a:r>
                </a:p>
              </p:txBody>
            </p:sp>
          </p:grpSp>
          <p:sp>
            <p:nvSpPr>
              <p:cNvPr id="140" name="TextBox 139"/>
              <p:cNvSpPr txBox="1"/>
              <p:nvPr/>
            </p:nvSpPr>
            <p:spPr>
              <a:xfrm>
                <a:off x="175294" y="2271628"/>
                <a:ext cx="706682" cy="400110"/>
              </a:xfrm>
              <a:prstGeom prst="rect">
                <a:avLst/>
              </a:prstGeom>
              <a:noFill/>
              <a:ln w="28575"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000" b="1" dirty="0">
                    <a:solidFill>
                      <a:srgbClr val="00B050"/>
                    </a:solidFill>
                    <a:latin typeface="SassoonPrimaryInfant" pitchFamily="2" charset="0"/>
                  </a:rPr>
                  <a:t>Exactly 180˚</a:t>
                </a:r>
              </a:p>
            </p:txBody>
          </p:sp>
        </p:grpSp>
        <p:grpSp>
          <p:nvGrpSpPr>
            <p:cNvPr id="12" name="Group 11"/>
            <p:cNvGrpSpPr/>
            <p:nvPr/>
          </p:nvGrpSpPr>
          <p:grpSpPr>
            <a:xfrm>
              <a:off x="1641280" y="1713175"/>
              <a:ext cx="1178225" cy="1424622"/>
              <a:chOff x="1632238" y="1591658"/>
              <a:chExt cx="1178225" cy="1424622"/>
            </a:xfrm>
          </p:grpSpPr>
          <p:grpSp>
            <p:nvGrpSpPr>
              <p:cNvPr id="84" name="Group 83"/>
              <p:cNvGrpSpPr/>
              <p:nvPr/>
            </p:nvGrpSpPr>
            <p:grpSpPr>
              <a:xfrm>
                <a:off x="1632238" y="1591658"/>
                <a:ext cx="1178225" cy="1424622"/>
                <a:chOff x="5941006" y="3164538"/>
                <a:chExt cx="2287326" cy="2765666"/>
              </a:xfrm>
            </p:grpSpPr>
            <p:grpSp>
              <p:nvGrpSpPr>
                <p:cNvPr id="85" name="Group 84"/>
                <p:cNvGrpSpPr/>
                <p:nvPr/>
              </p:nvGrpSpPr>
              <p:grpSpPr>
                <a:xfrm>
                  <a:off x="5941006" y="3587561"/>
                  <a:ext cx="2287326" cy="2342643"/>
                  <a:chOff x="6091910" y="4008453"/>
                  <a:chExt cx="2832087" cy="2900576"/>
                </a:xfrm>
              </p:grpSpPr>
              <p:sp>
                <p:nvSpPr>
                  <p:cNvPr id="87" name="Oval 86"/>
                  <p:cNvSpPr/>
                  <p:nvPr/>
                </p:nvSpPr>
                <p:spPr>
                  <a:xfrm>
                    <a:off x="6091910" y="4179395"/>
                    <a:ext cx="2729634" cy="2729634"/>
                  </a:xfrm>
                  <a:prstGeom prst="ellipse">
                    <a:avLst/>
                  </a:prstGeom>
                  <a:solidFill>
                    <a:schemeClr val="bg1"/>
                  </a:solidFill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 sz="1000" dirty="0"/>
                  </a:p>
                </p:txBody>
              </p:sp>
              <p:grpSp>
                <p:nvGrpSpPr>
                  <p:cNvPr id="88" name="Group 87"/>
                  <p:cNvGrpSpPr/>
                  <p:nvPr/>
                </p:nvGrpSpPr>
                <p:grpSpPr>
                  <a:xfrm>
                    <a:off x="7258409" y="4008453"/>
                    <a:ext cx="1665588" cy="2320814"/>
                    <a:chOff x="6368766" y="4414938"/>
                    <a:chExt cx="1744720" cy="2431072"/>
                  </a:xfrm>
                </p:grpSpPr>
                <p:sp>
                  <p:nvSpPr>
                    <p:cNvPr id="90" name="Oval 89"/>
                    <p:cNvSpPr/>
                    <p:nvPr/>
                  </p:nvSpPr>
                  <p:spPr>
                    <a:xfrm>
                      <a:off x="6368766" y="5984900"/>
                      <a:ext cx="286263" cy="286262"/>
                    </a:xfrm>
                    <a:prstGeom prst="ellipse">
                      <a:avLst/>
                    </a:prstGeom>
                    <a:solidFill>
                      <a:srgbClr val="FF0000"/>
                    </a:solidFill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 sz="1000" dirty="0"/>
                    </a:p>
                  </p:txBody>
                </p:sp>
                <p:grpSp>
                  <p:nvGrpSpPr>
                    <p:cNvPr id="91" name="Group 90"/>
                    <p:cNvGrpSpPr/>
                    <p:nvPr/>
                  </p:nvGrpSpPr>
                  <p:grpSpPr>
                    <a:xfrm>
                      <a:off x="6524172" y="4414938"/>
                      <a:ext cx="1589314" cy="2431072"/>
                      <a:chOff x="-2017485" y="2046517"/>
                      <a:chExt cx="1943381" cy="2972663"/>
                    </a:xfrm>
                  </p:grpSpPr>
                  <p:cxnSp>
                    <p:nvCxnSpPr>
                      <p:cNvPr id="94" name="Straight Connector 93"/>
                      <p:cNvCxnSpPr/>
                      <p:nvPr/>
                    </p:nvCxnSpPr>
                    <p:spPr>
                      <a:xfrm>
                        <a:off x="-2017485" y="4092882"/>
                        <a:ext cx="1943381" cy="926298"/>
                      </a:xfrm>
                      <a:prstGeom prst="line">
                        <a:avLst/>
                      </a:prstGeom>
                      <a:ln w="28575">
                        <a:solidFill>
                          <a:schemeClr val="tx1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95" name="Straight Connector 94"/>
                      <p:cNvCxnSpPr/>
                      <p:nvPr/>
                    </p:nvCxnSpPr>
                    <p:spPr>
                      <a:xfrm flipV="1">
                        <a:off x="-1988457" y="2046514"/>
                        <a:ext cx="0" cy="2061029"/>
                      </a:xfrm>
                      <a:prstGeom prst="line">
                        <a:avLst/>
                      </a:prstGeom>
                      <a:ln w="28575">
                        <a:solidFill>
                          <a:schemeClr val="tx1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sp>
                  <p:nvSpPr>
                    <p:cNvPr id="92" name="Flowchart: Process 91"/>
                    <p:cNvSpPr/>
                    <p:nvPr/>
                  </p:nvSpPr>
                  <p:spPr>
                    <a:xfrm rot="1480721">
                      <a:off x="6633524" y="5875262"/>
                      <a:ext cx="1099461" cy="470258"/>
                    </a:xfrm>
                    <a:prstGeom prst="flowChartProcess">
                      <a:avLst/>
                    </a:prstGeom>
                    <a:solidFill>
                      <a:schemeClr val="bg1"/>
                    </a:solidFill>
                    <a:ln w="28575"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 sz="1000" dirty="0"/>
                    </a:p>
                  </p:txBody>
                </p:sp>
                <p:sp>
                  <p:nvSpPr>
                    <p:cNvPr id="93" name="Flowchart: Process 92"/>
                    <p:cNvSpPr/>
                    <p:nvPr/>
                  </p:nvSpPr>
                  <p:spPr>
                    <a:xfrm rot="16200000">
                      <a:off x="6304110" y="5274960"/>
                      <a:ext cx="1099460" cy="470258"/>
                    </a:xfrm>
                    <a:prstGeom prst="flowChartProcess">
                      <a:avLst/>
                    </a:prstGeom>
                    <a:solidFill>
                      <a:schemeClr val="bg1"/>
                    </a:solidFill>
                    <a:ln w="28575">
                      <a:solidFill>
                        <a:schemeClr val="bg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 sz="1000" dirty="0"/>
                    </a:p>
                  </p:txBody>
                </p:sp>
              </p:grpSp>
              <p:sp>
                <p:nvSpPr>
                  <p:cNvPr id="89" name="Curved Left Arrow 88"/>
                  <p:cNvSpPr/>
                  <p:nvPr/>
                </p:nvSpPr>
                <p:spPr>
                  <a:xfrm rot="9813032">
                    <a:off x="6897357" y="5078866"/>
                    <a:ext cx="455337" cy="1077340"/>
                  </a:xfrm>
                  <a:prstGeom prst="curvedLeftArrow">
                    <a:avLst/>
                  </a:prstGeom>
                  <a:ln w="285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 sz="1000" dirty="0">
                      <a:solidFill>
                        <a:schemeClr val="tx1"/>
                      </a:solidFill>
                    </a:endParaRPr>
                  </a:p>
                </p:txBody>
              </p:sp>
            </p:grpSp>
            <p:sp>
              <p:nvSpPr>
                <p:cNvPr id="86" name="TextBox 85"/>
                <p:cNvSpPr txBox="1"/>
                <p:nvPr/>
              </p:nvSpPr>
              <p:spPr>
                <a:xfrm>
                  <a:off x="6548711" y="3164538"/>
                  <a:ext cx="1052466" cy="477997"/>
                </a:xfrm>
                <a:prstGeom prst="rect">
                  <a:avLst/>
                </a:prstGeom>
                <a:noFill/>
                <a:ln w="28575">
                  <a:noFill/>
                </a:ln>
              </p:spPr>
              <p:txBody>
                <a:bodyPr wrap="none" rtlCol="0">
                  <a:spAutoFit/>
                </a:bodyPr>
                <a:lstStyle/>
                <a:p>
                  <a:r>
                    <a:rPr lang="en-GB" sz="1000" b="1" dirty="0">
                      <a:solidFill>
                        <a:srgbClr val="FF0000"/>
                      </a:solidFill>
                      <a:latin typeface="SassoonPrimaryInfant" pitchFamily="2" charset="0"/>
                    </a:rPr>
                    <a:t>Reflex</a:t>
                  </a:r>
                </a:p>
              </p:txBody>
            </p:sp>
          </p:grpSp>
          <p:sp>
            <p:nvSpPr>
              <p:cNvPr id="141" name="TextBox 140"/>
              <p:cNvSpPr txBox="1"/>
              <p:nvPr/>
            </p:nvSpPr>
            <p:spPr>
              <a:xfrm>
                <a:off x="2098888" y="2013807"/>
                <a:ext cx="706682" cy="553998"/>
              </a:xfrm>
              <a:prstGeom prst="rect">
                <a:avLst/>
              </a:prstGeom>
              <a:noFill/>
              <a:ln w="28575"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000" b="1" dirty="0">
                    <a:solidFill>
                      <a:srgbClr val="00B050"/>
                    </a:solidFill>
                    <a:latin typeface="SassoonPrimaryInfant" pitchFamily="2" charset="0"/>
                  </a:rPr>
                  <a:t>More than 180˚</a:t>
                </a:r>
              </a:p>
            </p:txBody>
          </p:sp>
        </p:grpSp>
        <p:grpSp>
          <p:nvGrpSpPr>
            <p:cNvPr id="13" name="Group 12"/>
            <p:cNvGrpSpPr/>
            <p:nvPr/>
          </p:nvGrpSpPr>
          <p:grpSpPr>
            <a:xfrm>
              <a:off x="3086122" y="1755708"/>
              <a:ext cx="1135603" cy="1400337"/>
              <a:chOff x="3077961" y="1615943"/>
              <a:chExt cx="1135603" cy="1400337"/>
            </a:xfrm>
          </p:grpSpPr>
          <p:grpSp>
            <p:nvGrpSpPr>
              <p:cNvPr id="9" name="Group 8"/>
              <p:cNvGrpSpPr/>
              <p:nvPr/>
            </p:nvGrpSpPr>
            <p:grpSpPr>
              <a:xfrm>
                <a:off x="3077961" y="1615943"/>
                <a:ext cx="1135603" cy="1364780"/>
                <a:chOff x="2792845" y="1520239"/>
                <a:chExt cx="1135603" cy="1364780"/>
              </a:xfrm>
            </p:grpSpPr>
            <p:grpSp>
              <p:nvGrpSpPr>
                <p:cNvPr id="123" name="Group 122"/>
                <p:cNvGrpSpPr/>
                <p:nvPr/>
              </p:nvGrpSpPr>
              <p:grpSpPr>
                <a:xfrm>
                  <a:off x="2792845" y="1520239"/>
                  <a:ext cx="1135603" cy="1364780"/>
                  <a:chOff x="5941006" y="3280713"/>
                  <a:chExt cx="2204580" cy="2649492"/>
                </a:xfrm>
              </p:grpSpPr>
              <p:grpSp>
                <p:nvGrpSpPr>
                  <p:cNvPr id="124" name="Group 123"/>
                  <p:cNvGrpSpPr/>
                  <p:nvPr/>
                </p:nvGrpSpPr>
                <p:grpSpPr>
                  <a:xfrm>
                    <a:off x="5941006" y="3642416"/>
                    <a:ext cx="2204580" cy="2287789"/>
                    <a:chOff x="6091910" y="4076372"/>
                    <a:chExt cx="2729634" cy="2832657"/>
                  </a:xfrm>
                </p:grpSpPr>
                <p:sp>
                  <p:nvSpPr>
                    <p:cNvPr id="126" name="Oval 125"/>
                    <p:cNvSpPr/>
                    <p:nvPr/>
                  </p:nvSpPr>
                  <p:spPr>
                    <a:xfrm>
                      <a:off x="6091910" y="4179395"/>
                      <a:ext cx="2729634" cy="2729634"/>
                    </a:xfrm>
                    <a:prstGeom prst="ellipse">
                      <a:avLst/>
                    </a:prstGeom>
                    <a:solidFill>
                      <a:schemeClr val="bg1"/>
                    </a:solidFill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 sz="1000" dirty="0"/>
                    </a:p>
                  </p:txBody>
                </p:sp>
                <p:grpSp>
                  <p:nvGrpSpPr>
                    <p:cNvPr id="127" name="Group 126"/>
                    <p:cNvGrpSpPr/>
                    <p:nvPr/>
                  </p:nvGrpSpPr>
                  <p:grpSpPr>
                    <a:xfrm>
                      <a:off x="7304210" y="4076372"/>
                      <a:ext cx="273280" cy="1704118"/>
                      <a:chOff x="6416732" y="4486084"/>
                      <a:chExt cx="286263" cy="1785078"/>
                    </a:xfrm>
                  </p:grpSpPr>
                  <p:sp>
                    <p:nvSpPr>
                      <p:cNvPr id="129" name="Oval 128"/>
                      <p:cNvSpPr/>
                      <p:nvPr/>
                    </p:nvSpPr>
                    <p:spPr>
                      <a:xfrm>
                        <a:off x="6416732" y="5984899"/>
                        <a:ext cx="286263" cy="286263"/>
                      </a:xfrm>
                      <a:prstGeom prst="ellipse">
                        <a:avLst/>
                      </a:prstGeom>
                      <a:solidFill>
                        <a:srgbClr val="FF0000"/>
                      </a:solidFill>
                      <a:ln w="28575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GB" sz="1000" dirty="0"/>
                      </a:p>
                    </p:txBody>
                  </p:sp>
                  <p:cxnSp>
                    <p:nvCxnSpPr>
                      <p:cNvPr id="134" name="Straight Connector 133"/>
                      <p:cNvCxnSpPr/>
                      <p:nvPr/>
                    </p:nvCxnSpPr>
                    <p:spPr>
                      <a:xfrm flipV="1">
                        <a:off x="6556263" y="4486084"/>
                        <a:ext cx="0" cy="1685529"/>
                      </a:xfrm>
                      <a:prstGeom prst="line">
                        <a:avLst/>
                      </a:prstGeom>
                      <a:ln w="28575">
                        <a:solidFill>
                          <a:schemeClr val="tx1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sp>
                  <p:nvSpPr>
                    <p:cNvPr id="128" name="Curved Left Arrow 127"/>
                    <p:cNvSpPr/>
                    <p:nvPr/>
                  </p:nvSpPr>
                  <p:spPr>
                    <a:xfrm rot="10800000">
                      <a:off x="6560708" y="4631379"/>
                      <a:ext cx="592292" cy="1401379"/>
                    </a:xfrm>
                    <a:prstGeom prst="curvedLeftArrow">
                      <a:avLst/>
                    </a:prstGeom>
                    <a:ln w="28575"/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p:txBody>
                </p:sp>
              </p:grpSp>
              <p:sp>
                <p:nvSpPr>
                  <p:cNvPr id="125" name="TextBox 124"/>
                  <p:cNvSpPr txBox="1"/>
                  <p:nvPr/>
                </p:nvSpPr>
                <p:spPr>
                  <a:xfrm>
                    <a:off x="6392761" y="3280713"/>
                    <a:ext cx="1385444" cy="477997"/>
                  </a:xfrm>
                  <a:prstGeom prst="rect">
                    <a:avLst/>
                  </a:prstGeom>
                  <a:noFill/>
                  <a:ln w="28575">
                    <a:noFill/>
                  </a:ln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GB" sz="1000" b="1" dirty="0">
                        <a:solidFill>
                          <a:srgbClr val="FF0000"/>
                        </a:solidFill>
                        <a:latin typeface="SassoonPrimaryInfant" pitchFamily="2" charset="0"/>
                      </a:rPr>
                      <a:t>Full Turn</a:t>
                    </a:r>
                  </a:p>
                </p:txBody>
              </p:sp>
            </p:grpSp>
            <p:sp>
              <p:nvSpPr>
                <p:cNvPr id="135" name="Curved Left Arrow 134"/>
                <p:cNvSpPr/>
                <p:nvPr/>
              </p:nvSpPr>
              <p:spPr>
                <a:xfrm>
                  <a:off x="3493688" y="2025786"/>
                  <a:ext cx="209076" cy="494679"/>
                </a:xfrm>
                <a:prstGeom prst="curvedLeftArrow">
                  <a:avLst/>
                </a:prstGeom>
                <a:ln w="285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1000" dirty="0">
                    <a:solidFill>
                      <a:schemeClr val="tx1"/>
                    </a:solidFill>
                  </a:endParaRPr>
                </a:p>
              </p:txBody>
            </p:sp>
          </p:grpSp>
          <p:sp>
            <p:nvSpPr>
              <p:cNvPr id="142" name="TextBox 141"/>
              <p:cNvSpPr txBox="1"/>
              <p:nvPr/>
            </p:nvSpPr>
            <p:spPr>
              <a:xfrm>
                <a:off x="3299596" y="2616170"/>
                <a:ext cx="706682" cy="400110"/>
              </a:xfrm>
              <a:prstGeom prst="rect">
                <a:avLst/>
              </a:prstGeom>
              <a:noFill/>
              <a:ln w="28575"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000" b="1" dirty="0">
                    <a:solidFill>
                      <a:srgbClr val="00B050"/>
                    </a:solidFill>
                    <a:latin typeface="SassoonPrimaryInfant" pitchFamily="2" charset="0"/>
                  </a:rPr>
                  <a:t>Exactly 360˚</a:t>
                </a:r>
              </a:p>
            </p:txBody>
          </p:sp>
        </p:grpSp>
      </p:grpSp>
      <p:grpSp>
        <p:nvGrpSpPr>
          <p:cNvPr id="19" name="Group 18"/>
          <p:cNvGrpSpPr/>
          <p:nvPr/>
        </p:nvGrpSpPr>
        <p:grpSpPr>
          <a:xfrm>
            <a:off x="5240989" y="160684"/>
            <a:ext cx="4440155" cy="3044823"/>
            <a:chOff x="336745" y="313084"/>
            <a:chExt cx="4440155" cy="3044823"/>
          </a:xfrm>
        </p:grpSpPr>
        <p:sp>
          <p:nvSpPr>
            <p:cNvPr id="143" name="Rectangle 142"/>
            <p:cNvSpPr/>
            <p:nvPr/>
          </p:nvSpPr>
          <p:spPr>
            <a:xfrm rot="5400000">
              <a:off x="3103599" y="1684605"/>
              <a:ext cx="3017518" cy="329085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>
                  <a:latin typeface="SassoonPrimaryInfant" pitchFamily="2" charset="0"/>
                </a:rPr>
                <a:t>Angles – Types of</a:t>
              </a:r>
            </a:p>
          </p:txBody>
        </p:sp>
        <p:grpSp>
          <p:nvGrpSpPr>
            <p:cNvPr id="144" name="Group 143"/>
            <p:cNvGrpSpPr/>
            <p:nvPr/>
          </p:nvGrpSpPr>
          <p:grpSpPr>
            <a:xfrm>
              <a:off x="399369" y="313084"/>
              <a:ext cx="1137315" cy="1396672"/>
              <a:chOff x="278584" y="10259"/>
              <a:chExt cx="1137315" cy="1396672"/>
            </a:xfrm>
          </p:grpSpPr>
          <p:grpSp>
            <p:nvGrpSpPr>
              <p:cNvPr id="145" name="Group 144"/>
              <p:cNvGrpSpPr/>
              <p:nvPr/>
            </p:nvGrpSpPr>
            <p:grpSpPr>
              <a:xfrm>
                <a:off x="278584" y="10259"/>
                <a:ext cx="1137315" cy="1396672"/>
                <a:chOff x="3099120" y="3533173"/>
                <a:chExt cx="2207907" cy="2711403"/>
              </a:xfrm>
            </p:grpSpPr>
            <p:grpSp>
              <p:nvGrpSpPr>
                <p:cNvPr id="147" name="Group 146"/>
                <p:cNvGrpSpPr/>
                <p:nvPr/>
              </p:nvGrpSpPr>
              <p:grpSpPr>
                <a:xfrm>
                  <a:off x="3099120" y="3970898"/>
                  <a:ext cx="2207907" cy="2273678"/>
                  <a:chOff x="3232473" y="3525525"/>
                  <a:chExt cx="2733750" cy="2815185"/>
                </a:xfrm>
              </p:grpSpPr>
              <p:sp>
                <p:nvSpPr>
                  <p:cNvPr id="149" name="Oval 148"/>
                  <p:cNvSpPr/>
                  <p:nvPr/>
                </p:nvSpPr>
                <p:spPr>
                  <a:xfrm>
                    <a:off x="3232473" y="3611077"/>
                    <a:ext cx="2729635" cy="2729633"/>
                  </a:xfrm>
                  <a:prstGeom prst="ellipse">
                    <a:avLst/>
                  </a:prstGeom>
                  <a:solidFill>
                    <a:schemeClr val="bg1"/>
                  </a:solidFill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 sz="1050" dirty="0"/>
                  </a:p>
                </p:txBody>
              </p:sp>
              <p:sp>
                <p:nvSpPr>
                  <p:cNvPr id="150" name="Oval 149"/>
                  <p:cNvSpPr/>
                  <p:nvPr/>
                </p:nvSpPr>
                <p:spPr>
                  <a:xfrm>
                    <a:off x="4518999" y="4897606"/>
                    <a:ext cx="273279" cy="273279"/>
                  </a:xfrm>
                  <a:prstGeom prst="ellipse">
                    <a:avLst/>
                  </a:prstGeom>
                  <a:solidFill>
                    <a:srgbClr val="FF0000"/>
                  </a:solidFill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 sz="1050" dirty="0"/>
                  </a:p>
                </p:txBody>
              </p:sp>
              <p:grpSp>
                <p:nvGrpSpPr>
                  <p:cNvPr id="151" name="Group 150"/>
                  <p:cNvGrpSpPr/>
                  <p:nvPr/>
                </p:nvGrpSpPr>
                <p:grpSpPr>
                  <a:xfrm>
                    <a:off x="4046592" y="3525525"/>
                    <a:ext cx="1919631" cy="1813117"/>
                    <a:chOff x="3114180" y="4384044"/>
                    <a:chExt cx="2010830" cy="1899256"/>
                  </a:xfrm>
                </p:grpSpPr>
                <p:sp>
                  <p:nvSpPr>
                    <p:cNvPr id="153" name="Oval 152"/>
                    <p:cNvSpPr/>
                    <p:nvPr/>
                  </p:nvSpPr>
                  <p:spPr>
                    <a:xfrm>
                      <a:off x="3576110" y="5785174"/>
                      <a:ext cx="286262" cy="286262"/>
                    </a:xfrm>
                    <a:prstGeom prst="ellipse">
                      <a:avLst/>
                    </a:prstGeom>
                    <a:solidFill>
                      <a:srgbClr val="FF0000"/>
                    </a:solidFill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 sz="1050" dirty="0"/>
                    </a:p>
                  </p:txBody>
                </p:sp>
                <p:grpSp>
                  <p:nvGrpSpPr>
                    <p:cNvPr id="154" name="Group 153"/>
                    <p:cNvGrpSpPr/>
                    <p:nvPr/>
                  </p:nvGrpSpPr>
                  <p:grpSpPr>
                    <a:xfrm>
                      <a:off x="3632922" y="4384044"/>
                      <a:ext cx="1492088" cy="1685528"/>
                      <a:chOff x="-2017485" y="2046514"/>
                      <a:chExt cx="1824495" cy="2061029"/>
                    </a:xfrm>
                  </p:grpSpPr>
                  <p:cxnSp>
                    <p:nvCxnSpPr>
                      <p:cNvPr id="157" name="Straight Connector 156"/>
                      <p:cNvCxnSpPr/>
                      <p:nvPr/>
                    </p:nvCxnSpPr>
                    <p:spPr>
                      <a:xfrm flipV="1">
                        <a:off x="-2017485" y="2912984"/>
                        <a:ext cx="1824495" cy="1194559"/>
                      </a:xfrm>
                      <a:prstGeom prst="line">
                        <a:avLst/>
                      </a:prstGeom>
                      <a:ln w="28575">
                        <a:solidFill>
                          <a:schemeClr val="tx1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158" name="Straight Connector 157"/>
                      <p:cNvCxnSpPr/>
                      <p:nvPr/>
                    </p:nvCxnSpPr>
                    <p:spPr>
                      <a:xfrm flipV="1">
                        <a:off x="-1988457" y="2046514"/>
                        <a:ext cx="0" cy="2061029"/>
                      </a:xfrm>
                      <a:prstGeom prst="line">
                        <a:avLst/>
                      </a:prstGeom>
                      <a:ln w="28575">
                        <a:solidFill>
                          <a:schemeClr val="tx1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sp>
                  <p:nvSpPr>
                    <p:cNvPr id="155" name="Flowchart: Process 154"/>
                    <p:cNvSpPr/>
                    <p:nvPr/>
                  </p:nvSpPr>
                  <p:spPr>
                    <a:xfrm rot="19660100">
                      <a:off x="3684954" y="5813042"/>
                      <a:ext cx="1099462" cy="470258"/>
                    </a:xfrm>
                    <a:prstGeom prst="flowChartProcess">
                      <a:avLst/>
                    </a:prstGeom>
                    <a:solidFill>
                      <a:schemeClr val="bg1"/>
                    </a:solidFill>
                    <a:ln w="28575">
                      <a:solidFill>
                        <a:schemeClr val="bg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 sz="1050" dirty="0"/>
                    </a:p>
                  </p:txBody>
                </p:sp>
                <p:sp>
                  <p:nvSpPr>
                    <p:cNvPr id="156" name="Flowchart: Process 155"/>
                    <p:cNvSpPr/>
                    <p:nvPr/>
                  </p:nvSpPr>
                  <p:spPr>
                    <a:xfrm rot="16200000">
                      <a:off x="2799578" y="5434678"/>
                      <a:ext cx="1099461" cy="470258"/>
                    </a:xfrm>
                    <a:prstGeom prst="flowChartProcess">
                      <a:avLst/>
                    </a:prstGeom>
                    <a:solidFill>
                      <a:schemeClr val="bg1"/>
                    </a:solidFill>
                    <a:ln w="28575">
                      <a:solidFill>
                        <a:schemeClr val="bg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 sz="1050" dirty="0"/>
                    </a:p>
                  </p:txBody>
                </p:sp>
              </p:grpSp>
              <p:sp>
                <p:nvSpPr>
                  <p:cNvPr id="152" name="Curved Left Arrow 151"/>
                  <p:cNvSpPr/>
                  <p:nvPr/>
                </p:nvSpPr>
                <p:spPr>
                  <a:xfrm rot="18627105">
                    <a:off x="4971820" y="3757018"/>
                    <a:ext cx="314960" cy="745204"/>
                  </a:xfrm>
                  <a:prstGeom prst="curvedLeftArrow">
                    <a:avLst/>
                  </a:prstGeom>
                  <a:ln w="285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 sz="1050" dirty="0">
                      <a:solidFill>
                        <a:schemeClr val="tx1"/>
                      </a:solidFill>
                    </a:endParaRPr>
                  </a:p>
                </p:txBody>
              </p:sp>
            </p:grpSp>
            <p:sp>
              <p:nvSpPr>
                <p:cNvPr id="148" name="TextBox 147"/>
                <p:cNvSpPr txBox="1"/>
                <p:nvPr/>
              </p:nvSpPr>
              <p:spPr>
                <a:xfrm>
                  <a:off x="3665731" y="3533173"/>
                  <a:ext cx="1077362" cy="507872"/>
                </a:xfrm>
                <a:prstGeom prst="rect">
                  <a:avLst/>
                </a:prstGeom>
                <a:noFill/>
                <a:ln w="28575">
                  <a:noFill/>
                </a:ln>
              </p:spPr>
              <p:txBody>
                <a:bodyPr wrap="none" rtlCol="0">
                  <a:spAutoFit/>
                </a:bodyPr>
                <a:lstStyle/>
                <a:p>
                  <a:r>
                    <a:rPr lang="en-GB" sz="1050" b="1" dirty="0">
                      <a:solidFill>
                        <a:srgbClr val="FF0000"/>
                      </a:solidFill>
                      <a:latin typeface="SassoonPrimaryInfant" pitchFamily="2" charset="0"/>
                    </a:rPr>
                    <a:t>Acute</a:t>
                  </a:r>
                  <a:endParaRPr lang="en-GB" sz="1200" b="1" dirty="0">
                    <a:solidFill>
                      <a:srgbClr val="FF0000"/>
                    </a:solidFill>
                    <a:latin typeface="SassoonPrimaryInfant" pitchFamily="2" charset="0"/>
                  </a:endParaRPr>
                </a:p>
              </p:txBody>
            </p:sp>
          </p:grpSp>
          <p:sp>
            <p:nvSpPr>
              <p:cNvPr id="146" name="TextBox 145"/>
              <p:cNvSpPr txBox="1"/>
              <p:nvPr/>
            </p:nvSpPr>
            <p:spPr>
              <a:xfrm>
                <a:off x="385855" y="1005918"/>
                <a:ext cx="987667" cy="246221"/>
              </a:xfrm>
              <a:prstGeom prst="rect">
                <a:avLst/>
              </a:prstGeom>
              <a:noFill/>
              <a:ln w="28575"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GB" sz="1000" b="1" dirty="0">
                    <a:solidFill>
                      <a:srgbClr val="00B050"/>
                    </a:solidFill>
                    <a:latin typeface="SassoonPrimaryInfant" pitchFamily="2" charset="0"/>
                  </a:rPr>
                  <a:t>Less than 90˚</a:t>
                </a:r>
              </a:p>
            </p:txBody>
          </p:sp>
        </p:grpSp>
        <p:grpSp>
          <p:nvGrpSpPr>
            <p:cNvPr id="159" name="Group 158"/>
            <p:cNvGrpSpPr/>
            <p:nvPr/>
          </p:nvGrpSpPr>
          <p:grpSpPr>
            <a:xfrm>
              <a:off x="1843723" y="346554"/>
              <a:ext cx="1187543" cy="1382986"/>
              <a:chOff x="1683902" y="20561"/>
              <a:chExt cx="1187543" cy="1382986"/>
            </a:xfrm>
          </p:grpSpPr>
          <p:grpSp>
            <p:nvGrpSpPr>
              <p:cNvPr id="160" name="Group 159"/>
              <p:cNvGrpSpPr/>
              <p:nvPr/>
            </p:nvGrpSpPr>
            <p:grpSpPr>
              <a:xfrm>
                <a:off x="1683902" y="20561"/>
                <a:ext cx="1187543" cy="1382986"/>
                <a:chOff x="41353" y="2142575"/>
                <a:chExt cx="2305415" cy="2684834"/>
              </a:xfrm>
            </p:grpSpPr>
            <p:grpSp>
              <p:nvGrpSpPr>
                <p:cNvPr id="162" name="Group 161"/>
                <p:cNvGrpSpPr/>
                <p:nvPr/>
              </p:nvGrpSpPr>
              <p:grpSpPr>
                <a:xfrm>
                  <a:off x="41353" y="2560297"/>
                  <a:ext cx="2305415" cy="2267112"/>
                  <a:chOff x="164489" y="3565617"/>
                  <a:chExt cx="2854482" cy="2807056"/>
                </a:xfrm>
              </p:grpSpPr>
              <p:sp>
                <p:nvSpPr>
                  <p:cNvPr id="164" name="Oval 163"/>
                  <p:cNvSpPr/>
                  <p:nvPr/>
                </p:nvSpPr>
                <p:spPr>
                  <a:xfrm>
                    <a:off x="164489" y="3643039"/>
                    <a:ext cx="2729634" cy="2729634"/>
                  </a:xfrm>
                  <a:prstGeom prst="ellipse">
                    <a:avLst/>
                  </a:prstGeom>
                  <a:solidFill>
                    <a:schemeClr val="bg1"/>
                  </a:solidFill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 sz="1000" dirty="0"/>
                  </a:p>
                </p:txBody>
              </p:sp>
              <p:grpSp>
                <p:nvGrpSpPr>
                  <p:cNvPr id="165" name="Group 164"/>
                  <p:cNvGrpSpPr/>
                  <p:nvPr/>
                </p:nvGrpSpPr>
                <p:grpSpPr>
                  <a:xfrm>
                    <a:off x="1451387" y="3565617"/>
                    <a:ext cx="1567584" cy="1548316"/>
                    <a:chOff x="899886" y="4450347"/>
                    <a:chExt cx="1642057" cy="1621874"/>
                  </a:xfrm>
                </p:grpSpPr>
                <p:sp>
                  <p:nvSpPr>
                    <p:cNvPr id="167" name="Flowchart: Process 166"/>
                    <p:cNvSpPr/>
                    <p:nvPr/>
                  </p:nvSpPr>
                  <p:spPr>
                    <a:xfrm>
                      <a:off x="922086" y="5815671"/>
                      <a:ext cx="239964" cy="253624"/>
                    </a:xfrm>
                    <a:prstGeom prst="flowChartProcess">
                      <a:avLst/>
                    </a:prstGeom>
                    <a:solidFill>
                      <a:srgbClr val="FF0000"/>
                    </a:solidFill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 sz="1000" dirty="0"/>
                    </a:p>
                  </p:txBody>
                </p:sp>
                <p:grpSp>
                  <p:nvGrpSpPr>
                    <p:cNvPr id="168" name="Group 167"/>
                    <p:cNvGrpSpPr/>
                    <p:nvPr/>
                  </p:nvGrpSpPr>
                  <p:grpSpPr>
                    <a:xfrm>
                      <a:off x="899886" y="4450347"/>
                      <a:ext cx="1642057" cy="1621874"/>
                      <a:chOff x="-2017485" y="2124350"/>
                      <a:chExt cx="2007874" cy="1983194"/>
                    </a:xfrm>
                  </p:grpSpPr>
                  <p:cxnSp>
                    <p:nvCxnSpPr>
                      <p:cNvPr id="169" name="Straight Connector 168"/>
                      <p:cNvCxnSpPr/>
                      <p:nvPr/>
                    </p:nvCxnSpPr>
                    <p:spPr>
                      <a:xfrm>
                        <a:off x="-2017485" y="4107543"/>
                        <a:ext cx="2007874" cy="0"/>
                      </a:xfrm>
                      <a:prstGeom prst="line">
                        <a:avLst/>
                      </a:prstGeom>
                      <a:ln w="28575">
                        <a:solidFill>
                          <a:schemeClr val="tx1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170" name="Straight Connector 169"/>
                      <p:cNvCxnSpPr/>
                      <p:nvPr/>
                    </p:nvCxnSpPr>
                    <p:spPr>
                      <a:xfrm flipV="1">
                        <a:off x="-1988457" y="2124350"/>
                        <a:ext cx="0" cy="1983194"/>
                      </a:xfrm>
                      <a:prstGeom prst="line">
                        <a:avLst/>
                      </a:prstGeom>
                      <a:ln w="28575">
                        <a:solidFill>
                          <a:schemeClr val="tx1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</p:grpSp>
              <p:sp>
                <p:nvSpPr>
                  <p:cNvPr id="166" name="Curved Left Arrow 165"/>
                  <p:cNvSpPr/>
                  <p:nvPr/>
                </p:nvSpPr>
                <p:spPr>
                  <a:xfrm rot="19389129">
                    <a:off x="1971534" y="3853859"/>
                    <a:ext cx="455337" cy="1077340"/>
                  </a:xfrm>
                  <a:prstGeom prst="curvedLeftArrow">
                    <a:avLst/>
                  </a:prstGeom>
                  <a:ln w="285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 sz="1000" dirty="0">
                      <a:solidFill>
                        <a:schemeClr val="tx1"/>
                      </a:solidFill>
                    </a:endParaRPr>
                  </a:p>
                </p:txBody>
              </p:sp>
            </p:grpSp>
            <p:sp>
              <p:nvSpPr>
                <p:cNvPr id="163" name="TextBox 162"/>
                <p:cNvSpPr txBox="1"/>
                <p:nvPr/>
              </p:nvSpPr>
              <p:spPr>
                <a:xfrm>
                  <a:off x="219460" y="2142575"/>
                  <a:ext cx="1848363" cy="477997"/>
                </a:xfrm>
                <a:prstGeom prst="rect">
                  <a:avLst/>
                </a:prstGeom>
                <a:noFill/>
                <a:ln w="28575">
                  <a:noFill/>
                </a:ln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GB" sz="1000" b="1" dirty="0">
                      <a:solidFill>
                        <a:srgbClr val="FF0000"/>
                      </a:solidFill>
                      <a:latin typeface="SassoonPrimaryInfant" pitchFamily="2" charset="0"/>
                    </a:rPr>
                    <a:t>Right Angle</a:t>
                  </a:r>
                </a:p>
              </p:txBody>
            </p:sp>
          </p:grpSp>
          <p:sp>
            <p:nvSpPr>
              <p:cNvPr id="161" name="TextBox 160"/>
              <p:cNvSpPr txBox="1"/>
              <p:nvPr/>
            </p:nvSpPr>
            <p:spPr>
              <a:xfrm>
                <a:off x="1815184" y="992749"/>
                <a:ext cx="839883" cy="246221"/>
              </a:xfrm>
              <a:prstGeom prst="rect">
                <a:avLst/>
              </a:prstGeom>
              <a:noFill/>
              <a:ln w="28575"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000" b="1" dirty="0">
                    <a:solidFill>
                      <a:srgbClr val="00B050"/>
                    </a:solidFill>
                    <a:latin typeface="SassoonPrimaryInfant" pitchFamily="2" charset="0"/>
                  </a:rPr>
                  <a:t>Exactly 90˚</a:t>
                </a:r>
              </a:p>
            </p:txBody>
          </p:sp>
        </p:grpSp>
        <p:grpSp>
          <p:nvGrpSpPr>
            <p:cNvPr id="171" name="Group 170"/>
            <p:cNvGrpSpPr/>
            <p:nvPr/>
          </p:nvGrpSpPr>
          <p:grpSpPr>
            <a:xfrm>
              <a:off x="3183780" y="334317"/>
              <a:ext cx="1202924" cy="1411851"/>
              <a:chOff x="3023959" y="8324"/>
              <a:chExt cx="1202924" cy="1411851"/>
            </a:xfrm>
          </p:grpSpPr>
          <p:grpSp>
            <p:nvGrpSpPr>
              <p:cNvPr id="172" name="Group 171"/>
              <p:cNvGrpSpPr/>
              <p:nvPr/>
            </p:nvGrpSpPr>
            <p:grpSpPr>
              <a:xfrm>
                <a:off x="3053417" y="8324"/>
                <a:ext cx="1173466" cy="1411851"/>
                <a:chOff x="5941006" y="3189332"/>
                <a:chExt cx="2278090" cy="2740872"/>
              </a:xfrm>
            </p:grpSpPr>
            <p:grpSp>
              <p:nvGrpSpPr>
                <p:cNvPr id="174" name="Group 173"/>
                <p:cNvGrpSpPr/>
                <p:nvPr/>
              </p:nvGrpSpPr>
              <p:grpSpPr>
                <a:xfrm>
                  <a:off x="5941006" y="3596806"/>
                  <a:ext cx="2278090" cy="2333398"/>
                  <a:chOff x="6091910" y="4019900"/>
                  <a:chExt cx="2820649" cy="2889129"/>
                </a:xfrm>
              </p:grpSpPr>
              <p:sp>
                <p:nvSpPr>
                  <p:cNvPr id="177" name="Oval 176"/>
                  <p:cNvSpPr/>
                  <p:nvPr/>
                </p:nvSpPr>
                <p:spPr>
                  <a:xfrm>
                    <a:off x="6091910" y="4179395"/>
                    <a:ext cx="2729634" cy="2729634"/>
                  </a:xfrm>
                  <a:prstGeom prst="ellipse">
                    <a:avLst/>
                  </a:prstGeom>
                  <a:solidFill>
                    <a:schemeClr val="bg1"/>
                  </a:solidFill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 sz="1000" dirty="0"/>
                  </a:p>
                </p:txBody>
              </p:sp>
              <p:grpSp>
                <p:nvGrpSpPr>
                  <p:cNvPr id="178" name="Group 177"/>
                  <p:cNvGrpSpPr/>
                  <p:nvPr/>
                </p:nvGrpSpPr>
                <p:grpSpPr>
                  <a:xfrm>
                    <a:off x="6768655" y="4019900"/>
                    <a:ext cx="2143904" cy="2343708"/>
                    <a:chOff x="5855738" y="4426928"/>
                    <a:chExt cx="2245758" cy="2455054"/>
                  </a:xfrm>
                </p:grpSpPr>
                <p:sp>
                  <p:nvSpPr>
                    <p:cNvPr id="180" name="Oval 179"/>
                    <p:cNvSpPr/>
                    <p:nvPr/>
                  </p:nvSpPr>
                  <p:spPr>
                    <a:xfrm>
                      <a:off x="6452276" y="5926441"/>
                      <a:ext cx="286262" cy="286262"/>
                    </a:xfrm>
                    <a:prstGeom prst="ellipse">
                      <a:avLst/>
                    </a:prstGeom>
                    <a:solidFill>
                      <a:srgbClr val="FF0000"/>
                    </a:solidFill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 sz="1000" dirty="0"/>
                    </a:p>
                  </p:txBody>
                </p:sp>
                <p:grpSp>
                  <p:nvGrpSpPr>
                    <p:cNvPr id="181" name="Group 180"/>
                    <p:cNvGrpSpPr/>
                    <p:nvPr/>
                  </p:nvGrpSpPr>
                  <p:grpSpPr>
                    <a:xfrm>
                      <a:off x="6512182" y="4426928"/>
                      <a:ext cx="1589314" cy="2455054"/>
                      <a:chOff x="-2032147" y="2061176"/>
                      <a:chExt cx="1943381" cy="3001988"/>
                    </a:xfrm>
                  </p:grpSpPr>
                  <p:cxnSp>
                    <p:nvCxnSpPr>
                      <p:cNvPr id="184" name="Straight Connector 183"/>
                      <p:cNvCxnSpPr/>
                      <p:nvPr/>
                    </p:nvCxnSpPr>
                    <p:spPr>
                      <a:xfrm>
                        <a:off x="-2032147" y="4136866"/>
                        <a:ext cx="1943381" cy="926298"/>
                      </a:xfrm>
                      <a:prstGeom prst="line">
                        <a:avLst/>
                      </a:prstGeom>
                      <a:ln w="28575">
                        <a:solidFill>
                          <a:schemeClr val="tx1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185" name="Straight Connector 184"/>
                      <p:cNvCxnSpPr/>
                      <p:nvPr/>
                    </p:nvCxnSpPr>
                    <p:spPr>
                      <a:xfrm flipV="1">
                        <a:off x="-1988458" y="2061176"/>
                        <a:ext cx="0" cy="2061029"/>
                      </a:xfrm>
                      <a:prstGeom prst="line">
                        <a:avLst/>
                      </a:prstGeom>
                      <a:ln w="28575">
                        <a:solidFill>
                          <a:schemeClr val="tx1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sp>
                  <p:nvSpPr>
                    <p:cNvPr id="182" name="Flowchart: Process 181"/>
                    <p:cNvSpPr/>
                    <p:nvPr/>
                  </p:nvSpPr>
                  <p:spPr>
                    <a:xfrm rot="1480721">
                      <a:off x="5855738" y="6181293"/>
                      <a:ext cx="1099460" cy="470257"/>
                    </a:xfrm>
                    <a:prstGeom prst="flowChartProcess">
                      <a:avLst/>
                    </a:prstGeom>
                    <a:solidFill>
                      <a:schemeClr val="bg1"/>
                    </a:solidFill>
                    <a:ln w="28575"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 sz="1000" dirty="0"/>
                    </a:p>
                  </p:txBody>
                </p:sp>
                <p:sp>
                  <p:nvSpPr>
                    <p:cNvPr id="183" name="Flowchart: Process 182"/>
                    <p:cNvSpPr/>
                    <p:nvPr/>
                  </p:nvSpPr>
                  <p:spPr>
                    <a:xfrm rot="16200000">
                      <a:off x="5688758" y="5726420"/>
                      <a:ext cx="1099461" cy="470258"/>
                    </a:xfrm>
                    <a:prstGeom prst="flowChartProcess">
                      <a:avLst/>
                    </a:prstGeom>
                    <a:solidFill>
                      <a:schemeClr val="bg1"/>
                    </a:solidFill>
                    <a:ln w="28575">
                      <a:solidFill>
                        <a:schemeClr val="bg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 sz="1000" dirty="0"/>
                    </a:p>
                  </p:txBody>
                </p:sp>
              </p:grpSp>
              <p:sp>
                <p:nvSpPr>
                  <p:cNvPr id="179" name="Curved Left Arrow 178"/>
                  <p:cNvSpPr/>
                  <p:nvPr/>
                </p:nvSpPr>
                <p:spPr>
                  <a:xfrm rot="19929399">
                    <a:off x="7915448" y="4632214"/>
                    <a:ext cx="455337" cy="1077340"/>
                  </a:xfrm>
                  <a:prstGeom prst="curvedLeftArrow">
                    <a:avLst/>
                  </a:prstGeom>
                  <a:ln w="285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 sz="1000" dirty="0">
                      <a:solidFill>
                        <a:schemeClr val="tx1"/>
                      </a:solidFill>
                    </a:endParaRPr>
                  </a:p>
                </p:txBody>
              </p:sp>
            </p:grpSp>
            <p:sp>
              <p:nvSpPr>
                <p:cNvPr id="175" name="TextBox 174"/>
                <p:cNvSpPr txBox="1"/>
                <p:nvPr/>
              </p:nvSpPr>
              <p:spPr>
                <a:xfrm>
                  <a:off x="6434336" y="3189332"/>
                  <a:ext cx="1173834" cy="477997"/>
                </a:xfrm>
                <a:prstGeom prst="rect">
                  <a:avLst/>
                </a:prstGeom>
                <a:noFill/>
                <a:ln w="28575">
                  <a:noFill/>
                </a:ln>
              </p:spPr>
              <p:txBody>
                <a:bodyPr wrap="none" rtlCol="0">
                  <a:spAutoFit/>
                </a:bodyPr>
                <a:lstStyle/>
                <a:p>
                  <a:r>
                    <a:rPr lang="en-GB" sz="1000" b="1" dirty="0">
                      <a:solidFill>
                        <a:srgbClr val="FF0000"/>
                      </a:solidFill>
                      <a:latin typeface="SassoonPrimaryInfant" pitchFamily="2" charset="0"/>
                    </a:rPr>
                    <a:t>Obtuse</a:t>
                  </a:r>
                </a:p>
              </p:txBody>
            </p:sp>
            <p:cxnSp>
              <p:nvCxnSpPr>
                <p:cNvPr id="176" name="Straight Connector 175"/>
                <p:cNvCxnSpPr/>
                <p:nvPr/>
              </p:nvCxnSpPr>
              <p:spPr>
                <a:xfrm flipV="1">
                  <a:off x="7021255" y="4586125"/>
                  <a:ext cx="0" cy="1299572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  <a:prstDash val="sysDot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73" name="TextBox 172"/>
              <p:cNvSpPr txBox="1"/>
              <p:nvPr/>
            </p:nvSpPr>
            <p:spPr>
              <a:xfrm>
                <a:off x="3023959" y="482247"/>
                <a:ext cx="706682" cy="861774"/>
              </a:xfrm>
              <a:prstGeom prst="rect">
                <a:avLst/>
              </a:prstGeom>
              <a:noFill/>
              <a:ln w="28575"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000" b="1" dirty="0">
                    <a:solidFill>
                      <a:srgbClr val="00B050"/>
                    </a:solidFill>
                    <a:latin typeface="SassoonPrimaryInfant" pitchFamily="2" charset="0"/>
                  </a:rPr>
                  <a:t>More than 90˚, less than 180˚</a:t>
                </a:r>
              </a:p>
            </p:txBody>
          </p:sp>
        </p:grpSp>
        <p:grpSp>
          <p:nvGrpSpPr>
            <p:cNvPr id="186" name="Group 185"/>
            <p:cNvGrpSpPr/>
            <p:nvPr/>
          </p:nvGrpSpPr>
          <p:grpSpPr>
            <a:xfrm>
              <a:off x="336745" y="1909433"/>
              <a:ext cx="1198228" cy="1375188"/>
              <a:chOff x="175294" y="1598296"/>
              <a:chExt cx="1198228" cy="1375188"/>
            </a:xfrm>
          </p:grpSpPr>
          <p:grpSp>
            <p:nvGrpSpPr>
              <p:cNvPr id="187" name="Group 186"/>
              <p:cNvGrpSpPr/>
              <p:nvPr/>
            </p:nvGrpSpPr>
            <p:grpSpPr>
              <a:xfrm>
                <a:off x="237918" y="1598296"/>
                <a:ext cx="1135604" cy="1375188"/>
                <a:chOff x="3099120" y="3574888"/>
                <a:chExt cx="2204583" cy="2669697"/>
              </a:xfrm>
            </p:grpSpPr>
            <p:grpSp>
              <p:nvGrpSpPr>
                <p:cNvPr id="189" name="Group 188"/>
                <p:cNvGrpSpPr/>
                <p:nvPr/>
              </p:nvGrpSpPr>
              <p:grpSpPr>
                <a:xfrm>
                  <a:off x="3099120" y="4039998"/>
                  <a:ext cx="2204583" cy="2204587"/>
                  <a:chOff x="3232473" y="3611081"/>
                  <a:chExt cx="2729634" cy="2729639"/>
                </a:xfrm>
              </p:grpSpPr>
              <p:sp>
                <p:nvSpPr>
                  <p:cNvPr id="191" name="Oval 190"/>
                  <p:cNvSpPr/>
                  <p:nvPr/>
                </p:nvSpPr>
                <p:spPr>
                  <a:xfrm>
                    <a:off x="3232473" y="3611083"/>
                    <a:ext cx="2729634" cy="2729637"/>
                  </a:xfrm>
                  <a:prstGeom prst="ellipse">
                    <a:avLst/>
                  </a:prstGeom>
                  <a:solidFill>
                    <a:schemeClr val="bg1"/>
                  </a:solidFill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 sz="1000" dirty="0"/>
                  </a:p>
                </p:txBody>
              </p:sp>
              <p:sp>
                <p:nvSpPr>
                  <p:cNvPr id="192" name="Oval 191"/>
                  <p:cNvSpPr/>
                  <p:nvPr/>
                </p:nvSpPr>
                <p:spPr>
                  <a:xfrm>
                    <a:off x="4518999" y="4897606"/>
                    <a:ext cx="273279" cy="273279"/>
                  </a:xfrm>
                  <a:prstGeom prst="ellipse">
                    <a:avLst/>
                  </a:prstGeom>
                  <a:solidFill>
                    <a:srgbClr val="FF0000"/>
                  </a:solidFill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 sz="1000" dirty="0"/>
                  </a:p>
                </p:txBody>
              </p:sp>
              <p:grpSp>
                <p:nvGrpSpPr>
                  <p:cNvPr id="193" name="Group 192"/>
                  <p:cNvGrpSpPr/>
                  <p:nvPr/>
                </p:nvGrpSpPr>
                <p:grpSpPr>
                  <a:xfrm>
                    <a:off x="4069490" y="3611081"/>
                    <a:ext cx="691365" cy="2729632"/>
                    <a:chOff x="3138162" y="4473666"/>
                    <a:chExt cx="724210" cy="2859314"/>
                  </a:xfrm>
                </p:grpSpPr>
                <p:sp>
                  <p:nvSpPr>
                    <p:cNvPr id="195" name="Oval 194"/>
                    <p:cNvSpPr/>
                    <p:nvPr/>
                  </p:nvSpPr>
                  <p:spPr>
                    <a:xfrm>
                      <a:off x="3576110" y="5785174"/>
                      <a:ext cx="286262" cy="286262"/>
                    </a:xfrm>
                    <a:prstGeom prst="ellipse">
                      <a:avLst/>
                    </a:prstGeom>
                    <a:solidFill>
                      <a:srgbClr val="FF0000"/>
                    </a:solidFill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 sz="1000" dirty="0"/>
                    </a:p>
                  </p:txBody>
                </p:sp>
                <p:cxnSp>
                  <p:nvCxnSpPr>
                    <p:cNvPr id="196" name="Straight Connector 195"/>
                    <p:cNvCxnSpPr>
                      <a:stCxn id="191" idx="4"/>
                      <a:endCxn id="191" idx="0"/>
                    </p:cNvCxnSpPr>
                    <p:nvPr/>
                  </p:nvCxnSpPr>
                  <p:spPr>
                    <a:xfrm flipV="1">
                      <a:off x="3691043" y="4473666"/>
                      <a:ext cx="0" cy="2859314"/>
                    </a:xfrm>
                    <a:prstGeom prst="line">
                      <a:avLst/>
                    </a:prstGeom>
                    <a:ln w="28575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sp>
                  <p:nvSpPr>
                    <p:cNvPr id="197" name="Flowchart: Process 196"/>
                    <p:cNvSpPr/>
                    <p:nvPr/>
                  </p:nvSpPr>
                  <p:spPr>
                    <a:xfrm rot="16200000">
                      <a:off x="2823560" y="5434678"/>
                      <a:ext cx="1099462" cy="470258"/>
                    </a:xfrm>
                    <a:prstGeom prst="flowChartProcess">
                      <a:avLst/>
                    </a:prstGeom>
                    <a:solidFill>
                      <a:schemeClr val="bg1"/>
                    </a:solidFill>
                    <a:ln w="28575">
                      <a:solidFill>
                        <a:schemeClr val="bg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 sz="1000" dirty="0"/>
                    </a:p>
                  </p:txBody>
                </p:sp>
              </p:grpSp>
              <p:sp>
                <p:nvSpPr>
                  <p:cNvPr id="194" name="Curved Left Arrow 193"/>
                  <p:cNvSpPr/>
                  <p:nvPr/>
                </p:nvSpPr>
                <p:spPr>
                  <a:xfrm rot="288448">
                    <a:off x="4978762" y="4468075"/>
                    <a:ext cx="498942" cy="1180518"/>
                  </a:xfrm>
                  <a:prstGeom prst="curvedLeftArrow">
                    <a:avLst/>
                  </a:prstGeom>
                  <a:ln w="285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 sz="1000" dirty="0">
                      <a:solidFill>
                        <a:schemeClr val="tx1"/>
                      </a:solidFill>
                    </a:endParaRPr>
                  </a:p>
                </p:txBody>
              </p:sp>
            </p:grpSp>
            <p:sp>
              <p:nvSpPr>
                <p:cNvPr id="190" name="TextBox 189"/>
                <p:cNvSpPr txBox="1"/>
                <p:nvPr/>
              </p:nvSpPr>
              <p:spPr>
                <a:xfrm>
                  <a:off x="3099120" y="3574888"/>
                  <a:ext cx="2188866" cy="477997"/>
                </a:xfrm>
                <a:prstGeom prst="rect">
                  <a:avLst/>
                </a:prstGeom>
                <a:noFill/>
                <a:ln w="28575">
                  <a:noFill/>
                </a:ln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GB" sz="1000" b="1" dirty="0">
                      <a:solidFill>
                        <a:srgbClr val="FF0000"/>
                      </a:solidFill>
                      <a:latin typeface="SassoonPrimaryInfant" pitchFamily="2" charset="0"/>
                    </a:rPr>
                    <a:t>Straight line</a:t>
                  </a:r>
                </a:p>
              </p:txBody>
            </p:sp>
          </p:grpSp>
          <p:sp>
            <p:nvSpPr>
              <p:cNvPr id="188" name="TextBox 187"/>
              <p:cNvSpPr txBox="1"/>
              <p:nvPr/>
            </p:nvSpPr>
            <p:spPr>
              <a:xfrm>
                <a:off x="175294" y="2271628"/>
                <a:ext cx="706682" cy="400110"/>
              </a:xfrm>
              <a:prstGeom prst="rect">
                <a:avLst/>
              </a:prstGeom>
              <a:noFill/>
              <a:ln w="28575"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000" b="1" dirty="0">
                    <a:solidFill>
                      <a:srgbClr val="00B050"/>
                    </a:solidFill>
                    <a:latin typeface="SassoonPrimaryInfant" pitchFamily="2" charset="0"/>
                  </a:rPr>
                  <a:t>Exactly 180˚</a:t>
                </a:r>
              </a:p>
            </p:txBody>
          </p:sp>
        </p:grpSp>
        <p:grpSp>
          <p:nvGrpSpPr>
            <p:cNvPr id="198" name="Group 197"/>
            <p:cNvGrpSpPr/>
            <p:nvPr/>
          </p:nvGrpSpPr>
          <p:grpSpPr>
            <a:xfrm>
              <a:off x="1793680" y="1865575"/>
              <a:ext cx="1178225" cy="1424622"/>
              <a:chOff x="1632238" y="1591658"/>
              <a:chExt cx="1178225" cy="1424622"/>
            </a:xfrm>
          </p:grpSpPr>
          <p:grpSp>
            <p:nvGrpSpPr>
              <p:cNvPr id="199" name="Group 198"/>
              <p:cNvGrpSpPr/>
              <p:nvPr/>
            </p:nvGrpSpPr>
            <p:grpSpPr>
              <a:xfrm>
                <a:off x="1632238" y="1591658"/>
                <a:ext cx="1178225" cy="1424622"/>
                <a:chOff x="5941006" y="3164538"/>
                <a:chExt cx="2287326" cy="2765666"/>
              </a:xfrm>
            </p:grpSpPr>
            <p:grpSp>
              <p:nvGrpSpPr>
                <p:cNvPr id="201" name="Group 200"/>
                <p:cNvGrpSpPr/>
                <p:nvPr/>
              </p:nvGrpSpPr>
              <p:grpSpPr>
                <a:xfrm>
                  <a:off x="5941006" y="3587561"/>
                  <a:ext cx="2287326" cy="2342643"/>
                  <a:chOff x="6091910" y="4008453"/>
                  <a:chExt cx="2832087" cy="2900576"/>
                </a:xfrm>
              </p:grpSpPr>
              <p:sp>
                <p:nvSpPr>
                  <p:cNvPr id="203" name="Oval 202"/>
                  <p:cNvSpPr/>
                  <p:nvPr/>
                </p:nvSpPr>
                <p:spPr>
                  <a:xfrm>
                    <a:off x="6091910" y="4179395"/>
                    <a:ext cx="2729634" cy="2729634"/>
                  </a:xfrm>
                  <a:prstGeom prst="ellipse">
                    <a:avLst/>
                  </a:prstGeom>
                  <a:solidFill>
                    <a:schemeClr val="bg1"/>
                  </a:solidFill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 sz="1000" dirty="0"/>
                  </a:p>
                </p:txBody>
              </p:sp>
              <p:grpSp>
                <p:nvGrpSpPr>
                  <p:cNvPr id="204" name="Group 203"/>
                  <p:cNvGrpSpPr/>
                  <p:nvPr/>
                </p:nvGrpSpPr>
                <p:grpSpPr>
                  <a:xfrm>
                    <a:off x="7258409" y="4008453"/>
                    <a:ext cx="1665588" cy="2320814"/>
                    <a:chOff x="6368766" y="4414938"/>
                    <a:chExt cx="1744720" cy="2431072"/>
                  </a:xfrm>
                </p:grpSpPr>
                <p:sp>
                  <p:nvSpPr>
                    <p:cNvPr id="206" name="Oval 205"/>
                    <p:cNvSpPr/>
                    <p:nvPr/>
                  </p:nvSpPr>
                  <p:spPr>
                    <a:xfrm>
                      <a:off x="6368766" y="5984900"/>
                      <a:ext cx="286263" cy="286262"/>
                    </a:xfrm>
                    <a:prstGeom prst="ellipse">
                      <a:avLst/>
                    </a:prstGeom>
                    <a:solidFill>
                      <a:srgbClr val="FF0000"/>
                    </a:solidFill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 sz="1000" dirty="0"/>
                    </a:p>
                  </p:txBody>
                </p:sp>
                <p:grpSp>
                  <p:nvGrpSpPr>
                    <p:cNvPr id="207" name="Group 206"/>
                    <p:cNvGrpSpPr/>
                    <p:nvPr/>
                  </p:nvGrpSpPr>
                  <p:grpSpPr>
                    <a:xfrm>
                      <a:off x="6524172" y="4414938"/>
                      <a:ext cx="1589314" cy="2431072"/>
                      <a:chOff x="-2017485" y="2046517"/>
                      <a:chExt cx="1943381" cy="2972663"/>
                    </a:xfrm>
                  </p:grpSpPr>
                  <p:cxnSp>
                    <p:nvCxnSpPr>
                      <p:cNvPr id="210" name="Straight Connector 209"/>
                      <p:cNvCxnSpPr/>
                      <p:nvPr/>
                    </p:nvCxnSpPr>
                    <p:spPr>
                      <a:xfrm>
                        <a:off x="-2017485" y="4092882"/>
                        <a:ext cx="1943381" cy="926298"/>
                      </a:xfrm>
                      <a:prstGeom prst="line">
                        <a:avLst/>
                      </a:prstGeom>
                      <a:ln w="28575">
                        <a:solidFill>
                          <a:schemeClr val="tx1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211" name="Straight Connector 210"/>
                      <p:cNvCxnSpPr/>
                      <p:nvPr/>
                    </p:nvCxnSpPr>
                    <p:spPr>
                      <a:xfrm flipV="1">
                        <a:off x="-1988457" y="2046514"/>
                        <a:ext cx="0" cy="2061029"/>
                      </a:xfrm>
                      <a:prstGeom prst="line">
                        <a:avLst/>
                      </a:prstGeom>
                      <a:ln w="28575">
                        <a:solidFill>
                          <a:schemeClr val="tx1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sp>
                  <p:nvSpPr>
                    <p:cNvPr id="208" name="Flowchart: Process 207"/>
                    <p:cNvSpPr/>
                    <p:nvPr/>
                  </p:nvSpPr>
                  <p:spPr>
                    <a:xfrm rot="1480721">
                      <a:off x="6633524" y="5875262"/>
                      <a:ext cx="1099461" cy="470258"/>
                    </a:xfrm>
                    <a:prstGeom prst="flowChartProcess">
                      <a:avLst/>
                    </a:prstGeom>
                    <a:solidFill>
                      <a:schemeClr val="bg1"/>
                    </a:solidFill>
                    <a:ln w="28575"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 sz="1000" dirty="0"/>
                    </a:p>
                  </p:txBody>
                </p:sp>
                <p:sp>
                  <p:nvSpPr>
                    <p:cNvPr id="209" name="Flowchart: Process 208"/>
                    <p:cNvSpPr/>
                    <p:nvPr/>
                  </p:nvSpPr>
                  <p:spPr>
                    <a:xfrm rot="16200000">
                      <a:off x="6304110" y="5274960"/>
                      <a:ext cx="1099460" cy="470258"/>
                    </a:xfrm>
                    <a:prstGeom prst="flowChartProcess">
                      <a:avLst/>
                    </a:prstGeom>
                    <a:solidFill>
                      <a:schemeClr val="bg1"/>
                    </a:solidFill>
                    <a:ln w="28575">
                      <a:solidFill>
                        <a:schemeClr val="bg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 sz="1000" dirty="0"/>
                    </a:p>
                  </p:txBody>
                </p:sp>
              </p:grpSp>
              <p:sp>
                <p:nvSpPr>
                  <p:cNvPr id="205" name="Curved Left Arrow 204"/>
                  <p:cNvSpPr/>
                  <p:nvPr/>
                </p:nvSpPr>
                <p:spPr>
                  <a:xfrm rot="9813032">
                    <a:off x="6897357" y="5078866"/>
                    <a:ext cx="455337" cy="1077340"/>
                  </a:xfrm>
                  <a:prstGeom prst="curvedLeftArrow">
                    <a:avLst/>
                  </a:prstGeom>
                  <a:ln w="285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 sz="1000" dirty="0">
                      <a:solidFill>
                        <a:schemeClr val="tx1"/>
                      </a:solidFill>
                    </a:endParaRPr>
                  </a:p>
                </p:txBody>
              </p:sp>
            </p:grpSp>
            <p:sp>
              <p:nvSpPr>
                <p:cNvPr id="202" name="TextBox 201"/>
                <p:cNvSpPr txBox="1"/>
                <p:nvPr/>
              </p:nvSpPr>
              <p:spPr>
                <a:xfrm>
                  <a:off x="6548711" y="3164538"/>
                  <a:ext cx="1052466" cy="477997"/>
                </a:xfrm>
                <a:prstGeom prst="rect">
                  <a:avLst/>
                </a:prstGeom>
                <a:noFill/>
                <a:ln w="28575">
                  <a:noFill/>
                </a:ln>
              </p:spPr>
              <p:txBody>
                <a:bodyPr wrap="none" rtlCol="0">
                  <a:spAutoFit/>
                </a:bodyPr>
                <a:lstStyle/>
                <a:p>
                  <a:r>
                    <a:rPr lang="en-GB" sz="1000" b="1" dirty="0">
                      <a:solidFill>
                        <a:srgbClr val="FF0000"/>
                      </a:solidFill>
                      <a:latin typeface="SassoonPrimaryInfant" pitchFamily="2" charset="0"/>
                    </a:rPr>
                    <a:t>Reflex</a:t>
                  </a:r>
                </a:p>
              </p:txBody>
            </p:sp>
          </p:grpSp>
          <p:sp>
            <p:nvSpPr>
              <p:cNvPr id="200" name="TextBox 199"/>
              <p:cNvSpPr txBox="1"/>
              <p:nvPr/>
            </p:nvSpPr>
            <p:spPr>
              <a:xfrm>
                <a:off x="2098888" y="2013807"/>
                <a:ext cx="706682" cy="553998"/>
              </a:xfrm>
              <a:prstGeom prst="rect">
                <a:avLst/>
              </a:prstGeom>
              <a:noFill/>
              <a:ln w="28575"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000" b="1" dirty="0">
                    <a:solidFill>
                      <a:srgbClr val="00B050"/>
                    </a:solidFill>
                    <a:latin typeface="SassoonPrimaryInfant" pitchFamily="2" charset="0"/>
                  </a:rPr>
                  <a:t>More than 180˚</a:t>
                </a:r>
              </a:p>
            </p:txBody>
          </p:sp>
        </p:grpSp>
        <p:grpSp>
          <p:nvGrpSpPr>
            <p:cNvPr id="212" name="Group 211"/>
            <p:cNvGrpSpPr/>
            <p:nvPr/>
          </p:nvGrpSpPr>
          <p:grpSpPr>
            <a:xfrm>
              <a:off x="3238522" y="1908108"/>
              <a:ext cx="1135603" cy="1400337"/>
              <a:chOff x="3077961" y="1615943"/>
              <a:chExt cx="1135603" cy="1400337"/>
            </a:xfrm>
          </p:grpSpPr>
          <p:grpSp>
            <p:nvGrpSpPr>
              <p:cNvPr id="213" name="Group 212"/>
              <p:cNvGrpSpPr/>
              <p:nvPr/>
            </p:nvGrpSpPr>
            <p:grpSpPr>
              <a:xfrm>
                <a:off x="3077961" y="1615943"/>
                <a:ext cx="1135603" cy="1364780"/>
                <a:chOff x="2792845" y="1520239"/>
                <a:chExt cx="1135603" cy="1364780"/>
              </a:xfrm>
            </p:grpSpPr>
            <p:grpSp>
              <p:nvGrpSpPr>
                <p:cNvPr id="215" name="Group 214"/>
                <p:cNvGrpSpPr/>
                <p:nvPr/>
              </p:nvGrpSpPr>
              <p:grpSpPr>
                <a:xfrm>
                  <a:off x="2792845" y="1520239"/>
                  <a:ext cx="1135603" cy="1364780"/>
                  <a:chOff x="5941006" y="3280713"/>
                  <a:chExt cx="2204580" cy="2649492"/>
                </a:xfrm>
              </p:grpSpPr>
              <p:grpSp>
                <p:nvGrpSpPr>
                  <p:cNvPr id="217" name="Group 216"/>
                  <p:cNvGrpSpPr/>
                  <p:nvPr/>
                </p:nvGrpSpPr>
                <p:grpSpPr>
                  <a:xfrm>
                    <a:off x="5941006" y="3642416"/>
                    <a:ext cx="2204580" cy="2287789"/>
                    <a:chOff x="6091910" y="4076372"/>
                    <a:chExt cx="2729634" cy="2832657"/>
                  </a:xfrm>
                </p:grpSpPr>
                <p:sp>
                  <p:nvSpPr>
                    <p:cNvPr id="219" name="Oval 218"/>
                    <p:cNvSpPr/>
                    <p:nvPr/>
                  </p:nvSpPr>
                  <p:spPr>
                    <a:xfrm>
                      <a:off x="6091910" y="4179395"/>
                      <a:ext cx="2729634" cy="2729634"/>
                    </a:xfrm>
                    <a:prstGeom prst="ellipse">
                      <a:avLst/>
                    </a:prstGeom>
                    <a:solidFill>
                      <a:schemeClr val="bg1"/>
                    </a:solidFill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 sz="1000" dirty="0"/>
                    </a:p>
                  </p:txBody>
                </p:sp>
                <p:grpSp>
                  <p:nvGrpSpPr>
                    <p:cNvPr id="220" name="Group 219"/>
                    <p:cNvGrpSpPr/>
                    <p:nvPr/>
                  </p:nvGrpSpPr>
                  <p:grpSpPr>
                    <a:xfrm>
                      <a:off x="7304210" y="4076372"/>
                      <a:ext cx="273280" cy="1704118"/>
                      <a:chOff x="6416732" y="4486084"/>
                      <a:chExt cx="286263" cy="1785078"/>
                    </a:xfrm>
                  </p:grpSpPr>
                  <p:sp>
                    <p:nvSpPr>
                      <p:cNvPr id="222" name="Oval 221"/>
                      <p:cNvSpPr/>
                      <p:nvPr/>
                    </p:nvSpPr>
                    <p:spPr>
                      <a:xfrm>
                        <a:off x="6416732" y="5984899"/>
                        <a:ext cx="286263" cy="286263"/>
                      </a:xfrm>
                      <a:prstGeom prst="ellipse">
                        <a:avLst/>
                      </a:prstGeom>
                      <a:solidFill>
                        <a:srgbClr val="FF0000"/>
                      </a:solidFill>
                      <a:ln w="28575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GB" sz="1000" dirty="0"/>
                      </a:p>
                    </p:txBody>
                  </p:sp>
                  <p:cxnSp>
                    <p:nvCxnSpPr>
                      <p:cNvPr id="223" name="Straight Connector 222"/>
                      <p:cNvCxnSpPr/>
                      <p:nvPr/>
                    </p:nvCxnSpPr>
                    <p:spPr>
                      <a:xfrm flipV="1">
                        <a:off x="6556263" y="4486084"/>
                        <a:ext cx="0" cy="1685529"/>
                      </a:xfrm>
                      <a:prstGeom prst="line">
                        <a:avLst/>
                      </a:prstGeom>
                      <a:ln w="28575">
                        <a:solidFill>
                          <a:schemeClr val="tx1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sp>
                  <p:nvSpPr>
                    <p:cNvPr id="221" name="Curved Left Arrow 220"/>
                    <p:cNvSpPr/>
                    <p:nvPr/>
                  </p:nvSpPr>
                  <p:spPr>
                    <a:xfrm rot="10800000">
                      <a:off x="6560708" y="4631379"/>
                      <a:ext cx="592292" cy="1401379"/>
                    </a:xfrm>
                    <a:prstGeom prst="curvedLeftArrow">
                      <a:avLst/>
                    </a:prstGeom>
                    <a:ln w="28575"/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p:txBody>
                </p:sp>
              </p:grpSp>
              <p:sp>
                <p:nvSpPr>
                  <p:cNvPr id="218" name="TextBox 217"/>
                  <p:cNvSpPr txBox="1"/>
                  <p:nvPr/>
                </p:nvSpPr>
                <p:spPr>
                  <a:xfrm>
                    <a:off x="6392761" y="3280713"/>
                    <a:ext cx="1385444" cy="477997"/>
                  </a:xfrm>
                  <a:prstGeom prst="rect">
                    <a:avLst/>
                  </a:prstGeom>
                  <a:noFill/>
                  <a:ln w="28575">
                    <a:noFill/>
                  </a:ln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GB" sz="1000" b="1" dirty="0">
                        <a:solidFill>
                          <a:srgbClr val="FF0000"/>
                        </a:solidFill>
                        <a:latin typeface="SassoonPrimaryInfant" pitchFamily="2" charset="0"/>
                      </a:rPr>
                      <a:t>Full Turn</a:t>
                    </a:r>
                  </a:p>
                </p:txBody>
              </p:sp>
            </p:grpSp>
            <p:sp>
              <p:nvSpPr>
                <p:cNvPr id="216" name="Curved Left Arrow 215"/>
                <p:cNvSpPr/>
                <p:nvPr/>
              </p:nvSpPr>
              <p:spPr>
                <a:xfrm>
                  <a:off x="3493688" y="2025786"/>
                  <a:ext cx="209076" cy="494679"/>
                </a:xfrm>
                <a:prstGeom prst="curvedLeftArrow">
                  <a:avLst/>
                </a:prstGeom>
                <a:ln w="285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1000" dirty="0">
                    <a:solidFill>
                      <a:schemeClr val="tx1"/>
                    </a:solidFill>
                  </a:endParaRPr>
                </a:p>
              </p:txBody>
            </p:sp>
          </p:grpSp>
          <p:sp>
            <p:nvSpPr>
              <p:cNvPr id="214" name="TextBox 213"/>
              <p:cNvSpPr txBox="1"/>
              <p:nvPr/>
            </p:nvSpPr>
            <p:spPr>
              <a:xfrm>
                <a:off x="3299596" y="2616170"/>
                <a:ext cx="706682" cy="400110"/>
              </a:xfrm>
              <a:prstGeom prst="rect">
                <a:avLst/>
              </a:prstGeom>
              <a:noFill/>
              <a:ln w="28575"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000" b="1" dirty="0">
                    <a:solidFill>
                      <a:srgbClr val="00B050"/>
                    </a:solidFill>
                    <a:latin typeface="SassoonPrimaryInfant" pitchFamily="2" charset="0"/>
                  </a:rPr>
                  <a:t>Exactly 360˚</a:t>
                </a:r>
              </a:p>
            </p:txBody>
          </p:sp>
        </p:grpSp>
      </p:grpSp>
      <p:sp>
        <p:nvSpPr>
          <p:cNvPr id="224" name="Rectangle 223"/>
          <p:cNvSpPr/>
          <p:nvPr/>
        </p:nvSpPr>
        <p:spPr>
          <a:xfrm rot="5400000">
            <a:off x="2951199" y="4933076"/>
            <a:ext cx="3017518" cy="32908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latin typeface="SassoonPrimaryInfant" pitchFamily="2" charset="0"/>
              </a:rPr>
              <a:t>Angles – Types of</a:t>
            </a:r>
          </a:p>
        </p:txBody>
      </p:sp>
      <p:grpSp>
        <p:nvGrpSpPr>
          <p:cNvPr id="225" name="Group 224"/>
          <p:cNvGrpSpPr/>
          <p:nvPr/>
        </p:nvGrpSpPr>
        <p:grpSpPr>
          <a:xfrm>
            <a:off x="246969" y="3561555"/>
            <a:ext cx="1137315" cy="1396672"/>
            <a:chOff x="278584" y="10259"/>
            <a:chExt cx="1137315" cy="1396672"/>
          </a:xfrm>
        </p:grpSpPr>
        <p:grpSp>
          <p:nvGrpSpPr>
            <p:cNvPr id="226" name="Group 225"/>
            <p:cNvGrpSpPr/>
            <p:nvPr/>
          </p:nvGrpSpPr>
          <p:grpSpPr>
            <a:xfrm>
              <a:off x="278584" y="10259"/>
              <a:ext cx="1137315" cy="1396672"/>
              <a:chOff x="3099120" y="3533173"/>
              <a:chExt cx="2207907" cy="2711403"/>
            </a:xfrm>
          </p:grpSpPr>
          <p:grpSp>
            <p:nvGrpSpPr>
              <p:cNvPr id="228" name="Group 227"/>
              <p:cNvGrpSpPr/>
              <p:nvPr/>
            </p:nvGrpSpPr>
            <p:grpSpPr>
              <a:xfrm>
                <a:off x="3099120" y="3970898"/>
                <a:ext cx="2207907" cy="2273678"/>
                <a:chOff x="3232473" y="3525525"/>
                <a:chExt cx="2733750" cy="2815185"/>
              </a:xfrm>
            </p:grpSpPr>
            <p:sp>
              <p:nvSpPr>
                <p:cNvPr id="230" name="Oval 229"/>
                <p:cNvSpPr/>
                <p:nvPr/>
              </p:nvSpPr>
              <p:spPr>
                <a:xfrm>
                  <a:off x="3232473" y="3611077"/>
                  <a:ext cx="2729635" cy="2729633"/>
                </a:xfrm>
                <a:prstGeom prst="ellipse">
                  <a:avLst/>
                </a:prstGeom>
                <a:solidFill>
                  <a:schemeClr val="bg1"/>
                </a:solidFill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1050" dirty="0"/>
                </a:p>
              </p:txBody>
            </p:sp>
            <p:sp>
              <p:nvSpPr>
                <p:cNvPr id="231" name="Oval 230"/>
                <p:cNvSpPr/>
                <p:nvPr/>
              </p:nvSpPr>
              <p:spPr>
                <a:xfrm>
                  <a:off x="4518999" y="4897606"/>
                  <a:ext cx="273279" cy="273279"/>
                </a:xfrm>
                <a:prstGeom prst="ellipse">
                  <a:avLst/>
                </a:prstGeom>
                <a:solidFill>
                  <a:srgbClr val="FF0000"/>
                </a:solidFill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1050" dirty="0"/>
                </a:p>
              </p:txBody>
            </p:sp>
            <p:grpSp>
              <p:nvGrpSpPr>
                <p:cNvPr id="232" name="Group 231"/>
                <p:cNvGrpSpPr/>
                <p:nvPr/>
              </p:nvGrpSpPr>
              <p:grpSpPr>
                <a:xfrm>
                  <a:off x="4046592" y="3525525"/>
                  <a:ext cx="1919631" cy="1813117"/>
                  <a:chOff x="3114180" y="4384044"/>
                  <a:chExt cx="2010830" cy="1899256"/>
                </a:xfrm>
              </p:grpSpPr>
              <p:sp>
                <p:nvSpPr>
                  <p:cNvPr id="234" name="Oval 233"/>
                  <p:cNvSpPr/>
                  <p:nvPr/>
                </p:nvSpPr>
                <p:spPr>
                  <a:xfrm>
                    <a:off x="3576110" y="5785174"/>
                    <a:ext cx="286262" cy="286262"/>
                  </a:xfrm>
                  <a:prstGeom prst="ellipse">
                    <a:avLst/>
                  </a:prstGeom>
                  <a:solidFill>
                    <a:srgbClr val="FF0000"/>
                  </a:solidFill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 sz="1050" dirty="0"/>
                  </a:p>
                </p:txBody>
              </p:sp>
              <p:grpSp>
                <p:nvGrpSpPr>
                  <p:cNvPr id="235" name="Group 234"/>
                  <p:cNvGrpSpPr/>
                  <p:nvPr/>
                </p:nvGrpSpPr>
                <p:grpSpPr>
                  <a:xfrm>
                    <a:off x="3632922" y="4384044"/>
                    <a:ext cx="1492088" cy="1685528"/>
                    <a:chOff x="-2017485" y="2046514"/>
                    <a:chExt cx="1824495" cy="2061029"/>
                  </a:xfrm>
                </p:grpSpPr>
                <p:cxnSp>
                  <p:nvCxnSpPr>
                    <p:cNvPr id="238" name="Straight Connector 237"/>
                    <p:cNvCxnSpPr/>
                    <p:nvPr/>
                  </p:nvCxnSpPr>
                  <p:spPr>
                    <a:xfrm flipV="1">
                      <a:off x="-2017485" y="2912984"/>
                      <a:ext cx="1824495" cy="1194559"/>
                    </a:xfrm>
                    <a:prstGeom prst="line">
                      <a:avLst/>
                    </a:prstGeom>
                    <a:ln w="28575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39" name="Straight Connector 238"/>
                    <p:cNvCxnSpPr/>
                    <p:nvPr/>
                  </p:nvCxnSpPr>
                  <p:spPr>
                    <a:xfrm flipV="1">
                      <a:off x="-1988457" y="2046514"/>
                      <a:ext cx="0" cy="2061029"/>
                    </a:xfrm>
                    <a:prstGeom prst="line">
                      <a:avLst/>
                    </a:prstGeom>
                    <a:ln w="28575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sp>
                <p:nvSpPr>
                  <p:cNvPr id="236" name="Flowchart: Process 235"/>
                  <p:cNvSpPr/>
                  <p:nvPr/>
                </p:nvSpPr>
                <p:spPr>
                  <a:xfrm rot="19660100">
                    <a:off x="3684954" y="5813042"/>
                    <a:ext cx="1099462" cy="470258"/>
                  </a:xfrm>
                  <a:prstGeom prst="flowChartProcess">
                    <a:avLst/>
                  </a:prstGeom>
                  <a:solidFill>
                    <a:schemeClr val="bg1"/>
                  </a:solidFill>
                  <a:ln w="28575">
                    <a:solidFill>
                      <a:schemeClr val="bg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 sz="1050" dirty="0"/>
                  </a:p>
                </p:txBody>
              </p:sp>
              <p:sp>
                <p:nvSpPr>
                  <p:cNvPr id="237" name="Flowchart: Process 236"/>
                  <p:cNvSpPr/>
                  <p:nvPr/>
                </p:nvSpPr>
                <p:spPr>
                  <a:xfrm rot="16200000">
                    <a:off x="2799578" y="5434678"/>
                    <a:ext cx="1099461" cy="470258"/>
                  </a:xfrm>
                  <a:prstGeom prst="flowChartProcess">
                    <a:avLst/>
                  </a:prstGeom>
                  <a:solidFill>
                    <a:schemeClr val="bg1"/>
                  </a:solidFill>
                  <a:ln w="28575">
                    <a:solidFill>
                      <a:schemeClr val="bg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 sz="1050" dirty="0"/>
                  </a:p>
                </p:txBody>
              </p:sp>
            </p:grpSp>
            <p:sp>
              <p:nvSpPr>
                <p:cNvPr id="233" name="Curved Left Arrow 232"/>
                <p:cNvSpPr/>
                <p:nvPr/>
              </p:nvSpPr>
              <p:spPr>
                <a:xfrm rot="18627105">
                  <a:off x="4971820" y="3757018"/>
                  <a:ext cx="314960" cy="745204"/>
                </a:xfrm>
                <a:prstGeom prst="curvedLeftArrow">
                  <a:avLst/>
                </a:prstGeom>
                <a:ln w="285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1050" dirty="0">
                    <a:solidFill>
                      <a:schemeClr val="tx1"/>
                    </a:solidFill>
                  </a:endParaRPr>
                </a:p>
              </p:txBody>
            </p:sp>
          </p:grpSp>
          <p:sp>
            <p:nvSpPr>
              <p:cNvPr id="229" name="TextBox 228"/>
              <p:cNvSpPr txBox="1"/>
              <p:nvPr/>
            </p:nvSpPr>
            <p:spPr>
              <a:xfrm>
                <a:off x="3665731" y="3533173"/>
                <a:ext cx="1077362" cy="507872"/>
              </a:xfrm>
              <a:prstGeom prst="rect">
                <a:avLst/>
              </a:prstGeom>
              <a:noFill/>
              <a:ln w="28575">
                <a:noFill/>
              </a:ln>
            </p:spPr>
            <p:txBody>
              <a:bodyPr wrap="none" rtlCol="0">
                <a:spAutoFit/>
              </a:bodyPr>
              <a:lstStyle/>
              <a:p>
                <a:r>
                  <a:rPr lang="en-GB" sz="1050" b="1" dirty="0">
                    <a:solidFill>
                      <a:srgbClr val="FF0000"/>
                    </a:solidFill>
                    <a:latin typeface="SassoonPrimaryInfant" pitchFamily="2" charset="0"/>
                  </a:rPr>
                  <a:t>Acute</a:t>
                </a:r>
                <a:endParaRPr lang="en-GB" sz="1200" b="1" dirty="0">
                  <a:solidFill>
                    <a:srgbClr val="FF0000"/>
                  </a:solidFill>
                  <a:latin typeface="SassoonPrimaryInfant" pitchFamily="2" charset="0"/>
                </a:endParaRPr>
              </a:p>
            </p:txBody>
          </p:sp>
        </p:grpSp>
        <p:sp>
          <p:nvSpPr>
            <p:cNvPr id="227" name="TextBox 226"/>
            <p:cNvSpPr txBox="1"/>
            <p:nvPr/>
          </p:nvSpPr>
          <p:spPr>
            <a:xfrm>
              <a:off x="385855" y="1005918"/>
              <a:ext cx="987667" cy="246221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GB" sz="1000" b="1" dirty="0">
                  <a:solidFill>
                    <a:srgbClr val="00B050"/>
                  </a:solidFill>
                  <a:latin typeface="SassoonPrimaryInfant" pitchFamily="2" charset="0"/>
                </a:rPr>
                <a:t>Less than 90˚</a:t>
              </a:r>
            </a:p>
          </p:txBody>
        </p:sp>
      </p:grpSp>
      <p:grpSp>
        <p:nvGrpSpPr>
          <p:cNvPr id="240" name="Group 239"/>
          <p:cNvGrpSpPr/>
          <p:nvPr/>
        </p:nvGrpSpPr>
        <p:grpSpPr>
          <a:xfrm>
            <a:off x="1691323" y="3595025"/>
            <a:ext cx="1187543" cy="1382986"/>
            <a:chOff x="1683902" y="20561"/>
            <a:chExt cx="1187543" cy="1382986"/>
          </a:xfrm>
        </p:grpSpPr>
        <p:grpSp>
          <p:nvGrpSpPr>
            <p:cNvPr id="241" name="Group 240"/>
            <p:cNvGrpSpPr/>
            <p:nvPr/>
          </p:nvGrpSpPr>
          <p:grpSpPr>
            <a:xfrm>
              <a:off x="1683902" y="20561"/>
              <a:ext cx="1187543" cy="1382986"/>
              <a:chOff x="41353" y="2142575"/>
              <a:chExt cx="2305415" cy="2684834"/>
            </a:xfrm>
          </p:grpSpPr>
          <p:grpSp>
            <p:nvGrpSpPr>
              <p:cNvPr id="243" name="Group 242"/>
              <p:cNvGrpSpPr/>
              <p:nvPr/>
            </p:nvGrpSpPr>
            <p:grpSpPr>
              <a:xfrm>
                <a:off x="41353" y="2560297"/>
                <a:ext cx="2305415" cy="2267112"/>
                <a:chOff x="164489" y="3565617"/>
                <a:chExt cx="2854482" cy="2807056"/>
              </a:xfrm>
            </p:grpSpPr>
            <p:sp>
              <p:nvSpPr>
                <p:cNvPr id="245" name="Oval 244"/>
                <p:cNvSpPr/>
                <p:nvPr/>
              </p:nvSpPr>
              <p:spPr>
                <a:xfrm>
                  <a:off x="164489" y="3643039"/>
                  <a:ext cx="2729634" cy="2729634"/>
                </a:xfrm>
                <a:prstGeom prst="ellipse">
                  <a:avLst/>
                </a:prstGeom>
                <a:solidFill>
                  <a:schemeClr val="bg1"/>
                </a:solidFill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1000" dirty="0"/>
                </a:p>
              </p:txBody>
            </p:sp>
            <p:grpSp>
              <p:nvGrpSpPr>
                <p:cNvPr id="246" name="Group 245"/>
                <p:cNvGrpSpPr/>
                <p:nvPr/>
              </p:nvGrpSpPr>
              <p:grpSpPr>
                <a:xfrm>
                  <a:off x="1451387" y="3565617"/>
                  <a:ext cx="1567584" cy="1548316"/>
                  <a:chOff x="899886" y="4450347"/>
                  <a:chExt cx="1642057" cy="1621874"/>
                </a:xfrm>
              </p:grpSpPr>
              <p:sp>
                <p:nvSpPr>
                  <p:cNvPr id="248" name="Flowchart: Process 247"/>
                  <p:cNvSpPr/>
                  <p:nvPr/>
                </p:nvSpPr>
                <p:spPr>
                  <a:xfrm>
                    <a:off x="922086" y="5815671"/>
                    <a:ext cx="239964" cy="253624"/>
                  </a:xfrm>
                  <a:prstGeom prst="flowChartProcess">
                    <a:avLst/>
                  </a:prstGeom>
                  <a:solidFill>
                    <a:srgbClr val="FF0000"/>
                  </a:solidFill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 sz="1000" dirty="0"/>
                  </a:p>
                </p:txBody>
              </p:sp>
              <p:grpSp>
                <p:nvGrpSpPr>
                  <p:cNvPr id="249" name="Group 248"/>
                  <p:cNvGrpSpPr/>
                  <p:nvPr/>
                </p:nvGrpSpPr>
                <p:grpSpPr>
                  <a:xfrm>
                    <a:off x="899886" y="4450347"/>
                    <a:ext cx="1642057" cy="1621874"/>
                    <a:chOff x="-2017485" y="2124350"/>
                    <a:chExt cx="2007874" cy="1983194"/>
                  </a:xfrm>
                </p:grpSpPr>
                <p:cxnSp>
                  <p:nvCxnSpPr>
                    <p:cNvPr id="250" name="Straight Connector 249"/>
                    <p:cNvCxnSpPr/>
                    <p:nvPr/>
                  </p:nvCxnSpPr>
                  <p:spPr>
                    <a:xfrm>
                      <a:off x="-2017485" y="4107543"/>
                      <a:ext cx="2007874" cy="0"/>
                    </a:xfrm>
                    <a:prstGeom prst="line">
                      <a:avLst/>
                    </a:prstGeom>
                    <a:ln w="28575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51" name="Straight Connector 250"/>
                    <p:cNvCxnSpPr/>
                    <p:nvPr/>
                  </p:nvCxnSpPr>
                  <p:spPr>
                    <a:xfrm flipV="1">
                      <a:off x="-1988457" y="2124350"/>
                      <a:ext cx="0" cy="1983194"/>
                    </a:xfrm>
                    <a:prstGeom prst="line">
                      <a:avLst/>
                    </a:prstGeom>
                    <a:ln w="28575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</p:grpSp>
            <p:sp>
              <p:nvSpPr>
                <p:cNvPr id="247" name="Curved Left Arrow 246"/>
                <p:cNvSpPr/>
                <p:nvPr/>
              </p:nvSpPr>
              <p:spPr>
                <a:xfrm rot="19389129">
                  <a:off x="1971534" y="3853859"/>
                  <a:ext cx="455337" cy="1077340"/>
                </a:xfrm>
                <a:prstGeom prst="curvedLeftArrow">
                  <a:avLst/>
                </a:prstGeom>
                <a:ln w="285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1000" dirty="0">
                    <a:solidFill>
                      <a:schemeClr val="tx1"/>
                    </a:solidFill>
                  </a:endParaRPr>
                </a:p>
              </p:txBody>
            </p:sp>
          </p:grpSp>
          <p:sp>
            <p:nvSpPr>
              <p:cNvPr id="244" name="TextBox 243"/>
              <p:cNvSpPr txBox="1"/>
              <p:nvPr/>
            </p:nvSpPr>
            <p:spPr>
              <a:xfrm>
                <a:off x="219460" y="2142575"/>
                <a:ext cx="1848363" cy="477997"/>
              </a:xfrm>
              <a:prstGeom prst="rect">
                <a:avLst/>
              </a:prstGeom>
              <a:noFill/>
              <a:ln w="28575"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000" b="1" dirty="0">
                    <a:solidFill>
                      <a:srgbClr val="FF0000"/>
                    </a:solidFill>
                    <a:latin typeface="SassoonPrimaryInfant" pitchFamily="2" charset="0"/>
                  </a:rPr>
                  <a:t>Right Angle</a:t>
                </a:r>
              </a:p>
            </p:txBody>
          </p:sp>
        </p:grpSp>
        <p:sp>
          <p:nvSpPr>
            <p:cNvPr id="242" name="TextBox 241"/>
            <p:cNvSpPr txBox="1"/>
            <p:nvPr/>
          </p:nvSpPr>
          <p:spPr>
            <a:xfrm>
              <a:off x="1815184" y="992749"/>
              <a:ext cx="839883" cy="246221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000" b="1" dirty="0">
                  <a:solidFill>
                    <a:srgbClr val="00B050"/>
                  </a:solidFill>
                  <a:latin typeface="SassoonPrimaryInfant" pitchFamily="2" charset="0"/>
                </a:rPr>
                <a:t>Exactly 90˚</a:t>
              </a:r>
            </a:p>
          </p:txBody>
        </p:sp>
      </p:grpSp>
      <p:grpSp>
        <p:nvGrpSpPr>
          <p:cNvPr id="252" name="Group 251"/>
          <p:cNvGrpSpPr/>
          <p:nvPr/>
        </p:nvGrpSpPr>
        <p:grpSpPr>
          <a:xfrm>
            <a:off x="3031380" y="3582788"/>
            <a:ext cx="1202924" cy="1411851"/>
            <a:chOff x="3023959" y="8324"/>
            <a:chExt cx="1202924" cy="1411851"/>
          </a:xfrm>
        </p:grpSpPr>
        <p:grpSp>
          <p:nvGrpSpPr>
            <p:cNvPr id="253" name="Group 252"/>
            <p:cNvGrpSpPr/>
            <p:nvPr/>
          </p:nvGrpSpPr>
          <p:grpSpPr>
            <a:xfrm>
              <a:off x="3053417" y="8324"/>
              <a:ext cx="1173466" cy="1411851"/>
              <a:chOff x="5941006" y="3189332"/>
              <a:chExt cx="2278090" cy="2740872"/>
            </a:xfrm>
          </p:grpSpPr>
          <p:grpSp>
            <p:nvGrpSpPr>
              <p:cNvPr id="255" name="Group 254"/>
              <p:cNvGrpSpPr/>
              <p:nvPr/>
            </p:nvGrpSpPr>
            <p:grpSpPr>
              <a:xfrm>
                <a:off x="5941006" y="3596806"/>
                <a:ext cx="2278090" cy="2333398"/>
                <a:chOff x="6091910" y="4019900"/>
                <a:chExt cx="2820649" cy="2889129"/>
              </a:xfrm>
            </p:grpSpPr>
            <p:sp>
              <p:nvSpPr>
                <p:cNvPr id="258" name="Oval 257"/>
                <p:cNvSpPr/>
                <p:nvPr/>
              </p:nvSpPr>
              <p:spPr>
                <a:xfrm>
                  <a:off x="6091910" y="4179395"/>
                  <a:ext cx="2729634" cy="2729634"/>
                </a:xfrm>
                <a:prstGeom prst="ellipse">
                  <a:avLst/>
                </a:prstGeom>
                <a:solidFill>
                  <a:schemeClr val="bg1"/>
                </a:solidFill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1000" dirty="0"/>
                </a:p>
              </p:txBody>
            </p:sp>
            <p:grpSp>
              <p:nvGrpSpPr>
                <p:cNvPr id="259" name="Group 258"/>
                <p:cNvGrpSpPr/>
                <p:nvPr/>
              </p:nvGrpSpPr>
              <p:grpSpPr>
                <a:xfrm>
                  <a:off x="6768655" y="4019900"/>
                  <a:ext cx="2143904" cy="2343708"/>
                  <a:chOff x="5855738" y="4426928"/>
                  <a:chExt cx="2245758" cy="2455054"/>
                </a:xfrm>
              </p:grpSpPr>
              <p:sp>
                <p:nvSpPr>
                  <p:cNvPr id="261" name="Oval 260"/>
                  <p:cNvSpPr/>
                  <p:nvPr/>
                </p:nvSpPr>
                <p:spPr>
                  <a:xfrm>
                    <a:off x="6452276" y="5926441"/>
                    <a:ext cx="286262" cy="286262"/>
                  </a:xfrm>
                  <a:prstGeom prst="ellipse">
                    <a:avLst/>
                  </a:prstGeom>
                  <a:solidFill>
                    <a:srgbClr val="FF0000"/>
                  </a:solidFill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 sz="1000" dirty="0"/>
                  </a:p>
                </p:txBody>
              </p:sp>
              <p:grpSp>
                <p:nvGrpSpPr>
                  <p:cNvPr id="262" name="Group 261"/>
                  <p:cNvGrpSpPr/>
                  <p:nvPr/>
                </p:nvGrpSpPr>
                <p:grpSpPr>
                  <a:xfrm>
                    <a:off x="6512182" y="4426928"/>
                    <a:ext cx="1589314" cy="2455054"/>
                    <a:chOff x="-2032147" y="2061176"/>
                    <a:chExt cx="1943381" cy="3001988"/>
                  </a:xfrm>
                </p:grpSpPr>
                <p:cxnSp>
                  <p:nvCxnSpPr>
                    <p:cNvPr id="265" name="Straight Connector 264"/>
                    <p:cNvCxnSpPr/>
                    <p:nvPr/>
                  </p:nvCxnSpPr>
                  <p:spPr>
                    <a:xfrm>
                      <a:off x="-2032147" y="4136866"/>
                      <a:ext cx="1943381" cy="926298"/>
                    </a:xfrm>
                    <a:prstGeom prst="line">
                      <a:avLst/>
                    </a:prstGeom>
                    <a:ln w="28575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66" name="Straight Connector 265"/>
                    <p:cNvCxnSpPr/>
                    <p:nvPr/>
                  </p:nvCxnSpPr>
                  <p:spPr>
                    <a:xfrm flipV="1">
                      <a:off x="-1988458" y="2061176"/>
                      <a:ext cx="0" cy="2061029"/>
                    </a:xfrm>
                    <a:prstGeom prst="line">
                      <a:avLst/>
                    </a:prstGeom>
                    <a:ln w="28575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sp>
                <p:nvSpPr>
                  <p:cNvPr id="263" name="Flowchart: Process 262"/>
                  <p:cNvSpPr/>
                  <p:nvPr/>
                </p:nvSpPr>
                <p:spPr>
                  <a:xfrm rot="1480721">
                    <a:off x="5855738" y="6181293"/>
                    <a:ext cx="1099460" cy="470257"/>
                  </a:xfrm>
                  <a:prstGeom prst="flowChartProcess">
                    <a:avLst/>
                  </a:prstGeom>
                  <a:solidFill>
                    <a:schemeClr val="bg1"/>
                  </a:solidFill>
                  <a:ln w="28575"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 sz="1000" dirty="0"/>
                  </a:p>
                </p:txBody>
              </p:sp>
              <p:sp>
                <p:nvSpPr>
                  <p:cNvPr id="264" name="Flowchart: Process 263"/>
                  <p:cNvSpPr/>
                  <p:nvPr/>
                </p:nvSpPr>
                <p:spPr>
                  <a:xfrm rot="16200000">
                    <a:off x="5688758" y="5726420"/>
                    <a:ext cx="1099461" cy="470258"/>
                  </a:xfrm>
                  <a:prstGeom prst="flowChartProcess">
                    <a:avLst/>
                  </a:prstGeom>
                  <a:solidFill>
                    <a:schemeClr val="bg1"/>
                  </a:solidFill>
                  <a:ln w="28575">
                    <a:solidFill>
                      <a:schemeClr val="bg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 sz="1000" dirty="0"/>
                  </a:p>
                </p:txBody>
              </p:sp>
            </p:grpSp>
            <p:sp>
              <p:nvSpPr>
                <p:cNvPr id="260" name="Curved Left Arrow 259"/>
                <p:cNvSpPr/>
                <p:nvPr/>
              </p:nvSpPr>
              <p:spPr>
                <a:xfrm rot="19929399">
                  <a:off x="7915448" y="4632214"/>
                  <a:ext cx="455337" cy="1077340"/>
                </a:xfrm>
                <a:prstGeom prst="curvedLeftArrow">
                  <a:avLst/>
                </a:prstGeom>
                <a:ln w="285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1000" dirty="0">
                    <a:solidFill>
                      <a:schemeClr val="tx1"/>
                    </a:solidFill>
                  </a:endParaRPr>
                </a:p>
              </p:txBody>
            </p:sp>
          </p:grpSp>
          <p:sp>
            <p:nvSpPr>
              <p:cNvPr id="256" name="TextBox 255"/>
              <p:cNvSpPr txBox="1"/>
              <p:nvPr/>
            </p:nvSpPr>
            <p:spPr>
              <a:xfrm>
                <a:off x="6434336" y="3189332"/>
                <a:ext cx="1173834" cy="477997"/>
              </a:xfrm>
              <a:prstGeom prst="rect">
                <a:avLst/>
              </a:prstGeom>
              <a:noFill/>
              <a:ln w="28575">
                <a:noFill/>
              </a:ln>
            </p:spPr>
            <p:txBody>
              <a:bodyPr wrap="none" rtlCol="0">
                <a:spAutoFit/>
              </a:bodyPr>
              <a:lstStyle/>
              <a:p>
                <a:r>
                  <a:rPr lang="en-GB" sz="1000" b="1" dirty="0">
                    <a:solidFill>
                      <a:srgbClr val="FF0000"/>
                    </a:solidFill>
                    <a:latin typeface="SassoonPrimaryInfant" pitchFamily="2" charset="0"/>
                  </a:rPr>
                  <a:t>Obtuse</a:t>
                </a:r>
              </a:p>
            </p:txBody>
          </p:sp>
          <p:cxnSp>
            <p:nvCxnSpPr>
              <p:cNvPr id="257" name="Straight Connector 256"/>
              <p:cNvCxnSpPr/>
              <p:nvPr/>
            </p:nvCxnSpPr>
            <p:spPr>
              <a:xfrm flipV="1">
                <a:off x="7021255" y="4586125"/>
                <a:ext cx="0" cy="1299572"/>
              </a:xfrm>
              <a:prstGeom prst="line">
                <a:avLst/>
              </a:prstGeom>
              <a:ln w="28575"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54" name="TextBox 253"/>
            <p:cNvSpPr txBox="1"/>
            <p:nvPr/>
          </p:nvSpPr>
          <p:spPr>
            <a:xfrm>
              <a:off x="3023959" y="482247"/>
              <a:ext cx="706682" cy="861774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000" b="1" dirty="0">
                  <a:solidFill>
                    <a:srgbClr val="00B050"/>
                  </a:solidFill>
                  <a:latin typeface="SassoonPrimaryInfant" pitchFamily="2" charset="0"/>
                </a:rPr>
                <a:t>More than 90˚, less than 180˚</a:t>
              </a:r>
            </a:p>
          </p:txBody>
        </p:sp>
      </p:grpSp>
      <p:grpSp>
        <p:nvGrpSpPr>
          <p:cNvPr id="267" name="Group 266"/>
          <p:cNvGrpSpPr/>
          <p:nvPr/>
        </p:nvGrpSpPr>
        <p:grpSpPr>
          <a:xfrm>
            <a:off x="184345" y="5157904"/>
            <a:ext cx="1198228" cy="1375188"/>
            <a:chOff x="175294" y="1598296"/>
            <a:chExt cx="1198228" cy="1375188"/>
          </a:xfrm>
        </p:grpSpPr>
        <p:grpSp>
          <p:nvGrpSpPr>
            <p:cNvPr id="268" name="Group 267"/>
            <p:cNvGrpSpPr/>
            <p:nvPr/>
          </p:nvGrpSpPr>
          <p:grpSpPr>
            <a:xfrm>
              <a:off x="237918" y="1598296"/>
              <a:ext cx="1135604" cy="1375188"/>
              <a:chOff x="3099120" y="3574888"/>
              <a:chExt cx="2204583" cy="2669697"/>
            </a:xfrm>
          </p:grpSpPr>
          <p:grpSp>
            <p:nvGrpSpPr>
              <p:cNvPr id="270" name="Group 269"/>
              <p:cNvGrpSpPr/>
              <p:nvPr/>
            </p:nvGrpSpPr>
            <p:grpSpPr>
              <a:xfrm>
                <a:off x="3099120" y="4039998"/>
                <a:ext cx="2204583" cy="2204587"/>
                <a:chOff x="3232473" y="3611081"/>
                <a:chExt cx="2729634" cy="2729639"/>
              </a:xfrm>
            </p:grpSpPr>
            <p:sp>
              <p:nvSpPr>
                <p:cNvPr id="272" name="Oval 271"/>
                <p:cNvSpPr/>
                <p:nvPr/>
              </p:nvSpPr>
              <p:spPr>
                <a:xfrm>
                  <a:off x="3232473" y="3611083"/>
                  <a:ext cx="2729634" cy="2729637"/>
                </a:xfrm>
                <a:prstGeom prst="ellipse">
                  <a:avLst/>
                </a:prstGeom>
                <a:solidFill>
                  <a:schemeClr val="bg1"/>
                </a:solidFill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1000" dirty="0"/>
                </a:p>
              </p:txBody>
            </p:sp>
            <p:sp>
              <p:nvSpPr>
                <p:cNvPr id="273" name="Oval 272"/>
                <p:cNvSpPr/>
                <p:nvPr/>
              </p:nvSpPr>
              <p:spPr>
                <a:xfrm>
                  <a:off x="4518999" y="4897606"/>
                  <a:ext cx="273279" cy="273279"/>
                </a:xfrm>
                <a:prstGeom prst="ellipse">
                  <a:avLst/>
                </a:prstGeom>
                <a:solidFill>
                  <a:srgbClr val="FF0000"/>
                </a:solidFill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1000" dirty="0"/>
                </a:p>
              </p:txBody>
            </p:sp>
            <p:grpSp>
              <p:nvGrpSpPr>
                <p:cNvPr id="274" name="Group 273"/>
                <p:cNvGrpSpPr/>
                <p:nvPr/>
              </p:nvGrpSpPr>
              <p:grpSpPr>
                <a:xfrm>
                  <a:off x="4092387" y="3611081"/>
                  <a:ext cx="668469" cy="2729632"/>
                  <a:chOff x="3162146" y="4473666"/>
                  <a:chExt cx="700226" cy="2859314"/>
                </a:xfrm>
              </p:grpSpPr>
              <p:sp>
                <p:nvSpPr>
                  <p:cNvPr id="276" name="Oval 275"/>
                  <p:cNvSpPr/>
                  <p:nvPr/>
                </p:nvSpPr>
                <p:spPr>
                  <a:xfrm>
                    <a:off x="3576110" y="5785174"/>
                    <a:ext cx="286262" cy="286262"/>
                  </a:xfrm>
                  <a:prstGeom prst="ellipse">
                    <a:avLst/>
                  </a:prstGeom>
                  <a:solidFill>
                    <a:srgbClr val="FF0000"/>
                  </a:solidFill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 sz="1000" dirty="0"/>
                  </a:p>
                </p:txBody>
              </p:sp>
              <p:cxnSp>
                <p:nvCxnSpPr>
                  <p:cNvPr id="277" name="Straight Connector 276"/>
                  <p:cNvCxnSpPr>
                    <a:stCxn id="272" idx="4"/>
                    <a:endCxn id="272" idx="0"/>
                  </p:cNvCxnSpPr>
                  <p:nvPr/>
                </p:nvCxnSpPr>
                <p:spPr>
                  <a:xfrm flipV="1">
                    <a:off x="3691043" y="4473666"/>
                    <a:ext cx="0" cy="2859314"/>
                  </a:xfrm>
                  <a:prstGeom prst="line">
                    <a:avLst/>
                  </a:prstGeom>
                  <a:ln w="2857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278" name="Flowchart: Process 277"/>
                  <p:cNvSpPr/>
                  <p:nvPr/>
                </p:nvSpPr>
                <p:spPr>
                  <a:xfrm rot="16200000">
                    <a:off x="2847544" y="5434678"/>
                    <a:ext cx="1099461" cy="470258"/>
                  </a:xfrm>
                  <a:prstGeom prst="flowChartProcess">
                    <a:avLst/>
                  </a:prstGeom>
                  <a:solidFill>
                    <a:schemeClr val="bg1"/>
                  </a:solidFill>
                  <a:ln w="28575">
                    <a:solidFill>
                      <a:schemeClr val="bg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 sz="1000" dirty="0"/>
                  </a:p>
                </p:txBody>
              </p:sp>
            </p:grpSp>
            <p:sp>
              <p:nvSpPr>
                <p:cNvPr id="275" name="Curved Left Arrow 274"/>
                <p:cNvSpPr/>
                <p:nvPr/>
              </p:nvSpPr>
              <p:spPr>
                <a:xfrm rot="288448">
                  <a:off x="4978762" y="4468075"/>
                  <a:ext cx="498942" cy="1180518"/>
                </a:xfrm>
                <a:prstGeom prst="curvedLeftArrow">
                  <a:avLst/>
                </a:prstGeom>
                <a:ln w="285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1000" dirty="0">
                    <a:solidFill>
                      <a:schemeClr val="tx1"/>
                    </a:solidFill>
                  </a:endParaRPr>
                </a:p>
              </p:txBody>
            </p:sp>
          </p:grpSp>
          <p:sp>
            <p:nvSpPr>
              <p:cNvPr id="271" name="TextBox 270"/>
              <p:cNvSpPr txBox="1"/>
              <p:nvPr/>
            </p:nvSpPr>
            <p:spPr>
              <a:xfrm>
                <a:off x="3099120" y="3574888"/>
                <a:ext cx="2188866" cy="477997"/>
              </a:xfrm>
              <a:prstGeom prst="rect">
                <a:avLst/>
              </a:prstGeom>
              <a:noFill/>
              <a:ln w="28575"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000" b="1" dirty="0">
                    <a:solidFill>
                      <a:srgbClr val="FF0000"/>
                    </a:solidFill>
                    <a:latin typeface="SassoonPrimaryInfant" pitchFamily="2" charset="0"/>
                  </a:rPr>
                  <a:t>Straight line</a:t>
                </a:r>
              </a:p>
            </p:txBody>
          </p:sp>
        </p:grpSp>
        <p:sp>
          <p:nvSpPr>
            <p:cNvPr id="269" name="TextBox 268"/>
            <p:cNvSpPr txBox="1"/>
            <p:nvPr/>
          </p:nvSpPr>
          <p:spPr>
            <a:xfrm>
              <a:off x="175294" y="2271628"/>
              <a:ext cx="706682" cy="400110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000" b="1" dirty="0">
                  <a:solidFill>
                    <a:srgbClr val="00B050"/>
                  </a:solidFill>
                  <a:latin typeface="SassoonPrimaryInfant" pitchFamily="2" charset="0"/>
                </a:rPr>
                <a:t>Exactly 180˚</a:t>
              </a:r>
            </a:p>
          </p:txBody>
        </p:sp>
      </p:grpSp>
      <p:grpSp>
        <p:nvGrpSpPr>
          <p:cNvPr id="279" name="Group 278"/>
          <p:cNvGrpSpPr/>
          <p:nvPr/>
        </p:nvGrpSpPr>
        <p:grpSpPr>
          <a:xfrm>
            <a:off x="1641280" y="5114046"/>
            <a:ext cx="1178225" cy="1424622"/>
            <a:chOff x="1632238" y="1591658"/>
            <a:chExt cx="1178225" cy="1424622"/>
          </a:xfrm>
        </p:grpSpPr>
        <p:grpSp>
          <p:nvGrpSpPr>
            <p:cNvPr id="280" name="Group 279"/>
            <p:cNvGrpSpPr/>
            <p:nvPr/>
          </p:nvGrpSpPr>
          <p:grpSpPr>
            <a:xfrm>
              <a:off x="1632238" y="1591658"/>
              <a:ext cx="1178225" cy="1424622"/>
              <a:chOff x="5941006" y="3164538"/>
              <a:chExt cx="2287326" cy="2765666"/>
            </a:xfrm>
          </p:grpSpPr>
          <p:grpSp>
            <p:nvGrpSpPr>
              <p:cNvPr id="282" name="Group 281"/>
              <p:cNvGrpSpPr/>
              <p:nvPr/>
            </p:nvGrpSpPr>
            <p:grpSpPr>
              <a:xfrm>
                <a:off x="5941006" y="3587561"/>
                <a:ext cx="2287326" cy="2342643"/>
                <a:chOff x="6091910" y="4008453"/>
                <a:chExt cx="2832087" cy="2900576"/>
              </a:xfrm>
            </p:grpSpPr>
            <p:sp>
              <p:nvSpPr>
                <p:cNvPr id="284" name="Oval 283"/>
                <p:cNvSpPr/>
                <p:nvPr/>
              </p:nvSpPr>
              <p:spPr>
                <a:xfrm>
                  <a:off x="6091910" y="4179395"/>
                  <a:ext cx="2729634" cy="2729634"/>
                </a:xfrm>
                <a:prstGeom prst="ellipse">
                  <a:avLst/>
                </a:prstGeom>
                <a:solidFill>
                  <a:schemeClr val="bg1"/>
                </a:solidFill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1000" dirty="0"/>
                </a:p>
              </p:txBody>
            </p:sp>
            <p:grpSp>
              <p:nvGrpSpPr>
                <p:cNvPr id="285" name="Group 284"/>
                <p:cNvGrpSpPr/>
                <p:nvPr/>
              </p:nvGrpSpPr>
              <p:grpSpPr>
                <a:xfrm>
                  <a:off x="7258409" y="4008453"/>
                  <a:ext cx="1665588" cy="2320814"/>
                  <a:chOff x="6368766" y="4414938"/>
                  <a:chExt cx="1744720" cy="2431072"/>
                </a:xfrm>
              </p:grpSpPr>
              <p:sp>
                <p:nvSpPr>
                  <p:cNvPr id="287" name="Oval 286"/>
                  <p:cNvSpPr/>
                  <p:nvPr/>
                </p:nvSpPr>
                <p:spPr>
                  <a:xfrm>
                    <a:off x="6368766" y="5984900"/>
                    <a:ext cx="286263" cy="286262"/>
                  </a:xfrm>
                  <a:prstGeom prst="ellipse">
                    <a:avLst/>
                  </a:prstGeom>
                  <a:solidFill>
                    <a:srgbClr val="FF0000"/>
                  </a:solidFill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 sz="1000" dirty="0"/>
                  </a:p>
                </p:txBody>
              </p:sp>
              <p:grpSp>
                <p:nvGrpSpPr>
                  <p:cNvPr id="288" name="Group 287"/>
                  <p:cNvGrpSpPr/>
                  <p:nvPr/>
                </p:nvGrpSpPr>
                <p:grpSpPr>
                  <a:xfrm>
                    <a:off x="6524172" y="4414938"/>
                    <a:ext cx="1589314" cy="2431072"/>
                    <a:chOff x="-2017485" y="2046517"/>
                    <a:chExt cx="1943381" cy="2972663"/>
                  </a:xfrm>
                </p:grpSpPr>
                <p:cxnSp>
                  <p:nvCxnSpPr>
                    <p:cNvPr id="291" name="Straight Connector 290"/>
                    <p:cNvCxnSpPr/>
                    <p:nvPr/>
                  </p:nvCxnSpPr>
                  <p:spPr>
                    <a:xfrm>
                      <a:off x="-2017485" y="4092882"/>
                      <a:ext cx="1943381" cy="926298"/>
                    </a:xfrm>
                    <a:prstGeom prst="line">
                      <a:avLst/>
                    </a:prstGeom>
                    <a:ln w="28575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92" name="Straight Connector 291"/>
                    <p:cNvCxnSpPr/>
                    <p:nvPr/>
                  </p:nvCxnSpPr>
                  <p:spPr>
                    <a:xfrm flipV="1">
                      <a:off x="-1988457" y="2046514"/>
                      <a:ext cx="0" cy="2061029"/>
                    </a:xfrm>
                    <a:prstGeom prst="line">
                      <a:avLst/>
                    </a:prstGeom>
                    <a:ln w="28575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sp>
                <p:nvSpPr>
                  <p:cNvPr id="289" name="Flowchart: Process 288"/>
                  <p:cNvSpPr/>
                  <p:nvPr/>
                </p:nvSpPr>
                <p:spPr>
                  <a:xfrm rot="1480721">
                    <a:off x="6633524" y="5875262"/>
                    <a:ext cx="1099461" cy="470258"/>
                  </a:xfrm>
                  <a:prstGeom prst="flowChartProcess">
                    <a:avLst/>
                  </a:prstGeom>
                  <a:solidFill>
                    <a:schemeClr val="bg1"/>
                  </a:solidFill>
                  <a:ln w="28575"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 sz="1000" dirty="0"/>
                  </a:p>
                </p:txBody>
              </p:sp>
              <p:sp>
                <p:nvSpPr>
                  <p:cNvPr id="290" name="Flowchart: Process 289"/>
                  <p:cNvSpPr/>
                  <p:nvPr/>
                </p:nvSpPr>
                <p:spPr>
                  <a:xfrm rot="16200000">
                    <a:off x="6304110" y="5274960"/>
                    <a:ext cx="1099460" cy="470258"/>
                  </a:xfrm>
                  <a:prstGeom prst="flowChartProcess">
                    <a:avLst/>
                  </a:prstGeom>
                  <a:solidFill>
                    <a:schemeClr val="bg1"/>
                  </a:solidFill>
                  <a:ln w="28575">
                    <a:solidFill>
                      <a:schemeClr val="bg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 sz="1000" dirty="0"/>
                  </a:p>
                </p:txBody>
              </p:sp>
            </p:grpSp>
            <p:sp>
              <p:nvSpPr>
                <p:cNvPr id="286" name="Curved Left Arrow 285"/>
                <p:cNvSpPr/>
                <p:nvPr/>
              </p:nvSpPr>
              <p:spPr>
                <a:xfrm rot="9813032">
                  <a:off x="6897357" y="5078866"/>
                  <a:ext cx="455337" cy="1077340"/>
                </a:xfrm>
                <a:prstGeom prst="curvedLeftArrow">
                  <a:avLst/>
                </a:prstGeom>
                <a:ln w="285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1000" dirty="0">
                    <a:solidFill>
                      <a:schemeClr val="tx1"/>
                    </a:solidFill>
                  </a:endParaRPr>
                </a:p>
              </p:txBody>
            </p:sp>
          </p:grpSp>
          <p:sp>
            <p:nvSpPr>
              <p:cNvPr id="283" name="TextBox 282"/>
              <p:cNvSpPr txBox="1"/>
              <p:nvPr/>
            </p:nvSpPr>
            <p:spPr>
              <a:xfrm>
                <a:off x="6548711" y="3164538"/>
                <a:ext cx="1052466" cy="477997"/>
              </a:xfrm>
              <a:prstGeom prst="rect">
                <a:avLst/>
              </a:prstGeom>
              <a:noFill/>
              <a:ln w="28575">
                <a:noFill/>
              </a:ln>
            </p:spPr>
            <p:txBody>
              <a:bodyPr wrap="none" rtlCol="0">
                <a:spAutoFit/>
              </a:bodyPr>
              <a:lstStyle/>
              <a:p>
                <a:r>
                  <a:rPr lang="en-GB" sz="1000" b="1" dirty="0">
                    <a:solidFill>
                      <a:srgbClr val="FF0000"/>
                    </a:solidFill>
                    <a:latin typeface="SassoonPrimaryInfant" pitchFamily="2" charset="0"/>
                  </a:rPr>
                  <a:t>Reflex</a:t>
                </a:r>
              </a:p>
            </p:txBody>
          </p:sp>
        </p:grpSp>
        <p:sp>
          <p:nvSpPr>
            <p:cNvPr id="281" name="TextBox 280"/>
            <p:cNvSpPr txBox="1"/>
            <p:nvPr/>
          </p:nvSpPr>
          <p:spPr>
            <a:xfrm>
              <a:off x="2098888" y="2013807"/>
              <a:ext cx="706682" cy="553998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000" b="1" dirty="0">
                  <a:solidFill>
                    <a:srgbClr val="00B050"/>
                  </a:solidFill>
                  <a:latin typeface="SassoonPrimaryInfant" pitchFamily="2" charset="0"/>
                </a:rPr>
                <a:t>More than 180˚</a:t>
              </a:r>
            </a:p>
          </p:txBody>
        </p:sp>
      </p:grpSp>
      <p:grpSp>
        <p:nvGrpSpPr>
          <p:cNvPr id="293" name="Group 292"/>
          <p:cNvGrpSpPr/>
          <p:nvPr/>
        </p:nvGrpSpPr>
        <p:grpSpPr>
          <a:xfrm>
            <a:off x="3086122" y="5156579"/>
            <a:ext cx="1135603" cy="1400337"/>
            <a:chOff x="3077961" y="1615943"/>
            <a:chExt cx="1135603" cy="1400337"/>
          </a:xfrm>
        </p:grpSpPr>
        <p:grpSp>
          <p:nvGrpSpPr>
            <p:cNvPr id="294" name="Group 293"/>
            <p:cNvGrpSpPr/>
            <p:nvPr/>
          </p:nvGrpSpPr>
          <p:grpSpPr>
            <a:xfrm>
              <a:off x="3077961" y="1615943"/>
              <a:ext cx="1135603" cy="1364780"/>
              <a:chOff x="2792845" y="1520239"/>
              <a:chExt cx="1135603" cy="1364780"/>
            </a:xfrm>
          </p:grpSpPr>
          <p:grpSp>
            <p:nvGrpSpPr>
              <p:cNvPr id="296" name="Group 295"/>
              <p:cNvGrpSpPr/>
              <p:nvPr/>
            </p:nvGrpSpPr>
            <p:grpSpPr>
              <a:xfrm>
                <a:off x="2792845" y="1520239"/>
                <a:ext cx="1135603" cy="1364780"/>
                <a:chOff x="5941006" y="3280713"/>
                <a:chExt cx="2204580" cy="2649492"/>
              </a:xfrm>
            </p:grpSpPr>
            <p:grpSp>
              <p:nvGrpSpPr>
                <p:cNvPr id="298" name="Group 297"/>
                <p:cNvGrpSpPr/>
                <p:nvPr/>
              </p:nvGrpSpPr>
              <p:grpSpPr>
                <a:xfrm>
                  <a:off x="5941006" y="3642416"/>
                  <a:ext cx="2204580" cy="2287789"/>
                  <a:chOff x="6091910" y="4076372"/>
                  <a:chExt cx="2729634" cy="2832657"/>
                </a:xfrm>
              </p:grpSpPr>
              <p:sp>
                <p:nvSpPr>
                  <p:cNvPr id="300" name="Oval 299"/>
                  <p:cNvSpPr/>
                  <p:nvPr/>
                </p:nvSpPr>
                <p:spPr>
                  <a:xfrm>
                    <a:off x="6091910" y="4179395"/>
                    <a:ext cx="2729634" cy="2729634"/>
                  </a:xfrm>
                  <a:prstGeom prst="ellipse">
                    <a:avLst/>
                  </a:prstGeom>
                  <a:solidFill>
                    <a:schemeClr val="bg1"/>
                  </a:solidFill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 sz="1000" dirty="0"/>
                  </a:p>
                </p:txBody>
              </p:sp>
              <p:grpSp>
                <p:nvGrpSpPr>
                  <p:cNvPr id="301" name="Group 300"/>
                  <p:cNvGrpSpPr/>
                  <p:nvPr/>
                </p:nvGrpSpPr>
                <p:grpSpPr>
                  <a:xfrm>
                    <a:off x="7304210" y="4076372"/>
                    <a:ext cx="273280" cy="1704118"/>
                    <a:chOff x="6416732" y="4486084"/>
                    <a:chExt cx="286263" cy="1785078"/>
                  </a:xfrm>
                </p:grpSpPr>
                <p:sp>
                  <p:nvSpPr>
                    <p:cNvPr id="303" name="Oval 302"/>
                    <p:cNvSpPr/>
                    <p:nvPr/>
                  </p:nvSpPr>
                  <p:spPr>
                    <a:xfrm>
                      <a:off x="6416732" y="5984899"/>
                      <a:ext cx="286263" cy="286263"/>
                    </a:xfrm>
                    <a:prstGeom prst="ellipse">
                      <a:avLst/>
                    </a:prstGeom>
                    <a:solidFill>
                      <a:srgbClr val="FF0000"/>
                    </a:solidFill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 sz="1000" dirty="0"/>
                    </a:p>
                  </p:txBody>
                </p:sp>
                <p:cxnSp>
                  <p:nvCxnSpPr>
                    <p:cNvPr id="304" name="Straight Connector 303"/>
                    <p:cNvCxnSpPr/>
                    <p:nvPr/>
                  </p:nvCxnSpPr>
                  <p:spPr>
                    <a:xfrm flipV="1">
                      <a:off x="6556263" y="4486084"/>
                      <a:ext cx="0" cy="1685529"/>
                    </a:xfrm>
                    <a:prstGeom prst="line">
                      <a:avLst/>
                    </a:prstGeom>
                    <a:ln w="28575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sp>
                <p:nvSpPr>
                  <p:cNvPr id="302" name="Curved Left Arrow 301"/>
                  <p:cNvSpPr/>
                  <p:nvPr/>
                </p:nvSpPr>
                <p:spPr>
                  <a:xfrm rot="10800000">
                    <a:off x="6560708" y="4631379"/>
                    <a:ext cx="592292" cy="1401379"/>
                  </a:xfrm>
                  <a:prstGeom prst="curvedLeftArrow">
                    <a:avLst/>
                  </a:prstGeom>
                  <a:ln w="285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 sz="1000" dirty="0">
                      <a:solidFill>
                        <a:schemeClr val="tx1"/>
                      </a:solidFill>
                    </a:endParaRPr>
                  </a:p>
                </p:txBody>
              </p:sp>
            </p:grpSp>
            <p:sp>
              <p:nvSpPr>
                <p:cNvPr id="299" name="TextBox 298"/>
                <p:cNvSpPr txBox="1"/>
                <p:nvPr/>
              </p:nvSpPr>
              <p:spPr>
                <a:xfrm>
                  <a:off x="6392761" y="3280713"/>
                  <a:ext cx="1385444" cy="477997"/>
                </a:xfrm>
                <a:prstGeom prst="rect">
                  <a:avLst/>
                </a:prstGeom>
                <a:noFill/>
                <a:ln w="28575">
                  <a:noFill/>
                </a:ln>
              </p:spPr>
              <p:txBody>
                <a:bodyPr wrap="none" rtlCol="0">
                  <a:spAutoFit/>
                </a:bodyPr>
                <a:lstStyle/>
                <a:p>
                  <a:r>
                    <a:rPr lang="en-GB" sz="1000" b="1" dirty="0">
                      <a:solidFill>
                        <a:srgbClr val="FF0000"/>
                      </a:solidFill>
                      <a:latin typeface="SassoonPrimaryInfant" pitchFamily="2" charset="0"/>
                    </a:rPr>
                    <a:t>Full Turn</a:t>
                  </a:r>
                </a:p>
              </p:txBody>
            </p:sp>
          </p:grpSp>
          <p:sp>
            <p:nvSpPr>
              <p:cNvPr id="297" name="Curved Left Arrow 296"/>
              <p:cNvSpPr/>
              <p:nvPr/>
            </p:nvSpPr>
            <p:spPr>
              <a:xfrm>
                <a:off x="3493688" y="2025786"/>
                <a:ext cx="209076" cy="494679"/>
              </a:xfrm>
              <a:prstGeom prst="curvedLeftArrow">
                <a:avLst/>
              </a:prstGeom>
              <a:ln w="28575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1000" dirty="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295" name="TextBox 294"/>
            <p:cNvSpPr txBox="1"/>
            <p:nvPr/>
          </p:nvSpPr>
          <p:spPr>
            <a:xfrm>
              <a:off x="3299596" y="2616170"/>
              <a:ext cx="706682" cy="400110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000" b="1" dirty="0">
                  <a:solidFill>
                    <a:srgbClr val="00B050"/>
                  </a:solidFill>
                  <a:latin typeface="SassoonPrimaryInfant" pitchFamily="2" charset="0"/>
                </a:rPr>
                <a:t>Exactly 360˚</a:t>
              </a:r>
            </a:p>
          </p:txBody>
        </p:sp>
      </p:grpSp>
      <p:sp>
        <p:nvSpPr>
          <p:cNvPr id="305" name="Rectangle 304"/>
          <p:cNvSpPr/>
          <p:nvPr/>
        </p:nvSpPr>
        <p:spPr>
          <a:xfrm rot="5400000">
            <a:off x="8007844" y="4933076"/>
            <a:ext cx="3017518" cy="32908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latin typeface="SassoonPrimaryInfant" pitchFamily="2" charset="0"/>
              </a:rPr>
              <a:t>Angles – Types of</a:t>
            </a:r>
          </a:p>
        </p:txBody>
      </p:sp>
      <p:grpSp>
        <p:nvGrpSpPr>
          <p:cNvPr id="306" name="Group 305"/>
          <p:cNvGrpSpPr/>
          <p:nvPr/>
        </p:nvGrpSpPr>
        <p:grpSpPr>
          <a:xfrm>
            <a:off x="5303614" y="3561555"/>
            <a:ext cx="1137315" cy="1396672"/>
            <a:chOff x="278584" y="10259"/>
            <a:chExt cx="1137315" cy="1396672"/>
          </a:xfrm>
        </p:grpSpPr>
        <p:grpSp>
          <p:nvGrpSpPr>
            <p:cNvPr id="307" name="Group 306"/>
            <p:cNvGrpSpPr/>
            <p:nvPr/>
          </p:nvGrpSpPr>
          <p:grpSpPr>
            <a:xfrm>
              <a:off x="278584" y="10259"/>
              <a:ext cx="1137315" cy="1396672"/>
              <a:chOff x="3099120" y="3533173"/>
              <a:chExt cx="2207907" cy="2711403"/>
            </a:xfrm>
          </p:grpSpPr>
          <p:grpSp>
            <p:nvGrpSpPr>
              <p:cNvPr id="309" name="Group 308"/>
              <p:cNvGrpSpPr/>
              <p:nvPr/>
            </p:nvGrpSpPr>
            <p:grpSpPr>
              <a:xfrm>
                <a:off x="3099120" y="3970898"/>
                <a:ext cx="2207907" cy="2273678"/>
                <a:chOff x="3232473" y="3525525"/>
                <a:chExt cx="2733750" cy="2815185"/>
              </a:xfrm>
            </p:grpSpPr>
            <p:sp>
              <p:nvSpPr>
                <p:cNvPr id="311" name="Oval 310"/>
                <p:cNvSpPr/>
                <p:nvPr/>
              </p:nvSpPr>
              <p:spPr>
                <a:xfrm>
                  <a:off x="3232473" y="3611077"/>
                  <a:ext cx="2729635" cy="2729633"/>
                </a:xfrm>
                <a:prstGeom prst="ellipse">
                  <a:avLst/>
                </a:prstGeom>
                <a:solidFill>
                  <a:schemeClr val="bg1"/>
                </a:solidFill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1050" dirty="0"/>
                </a:p>
              </p:txBody>
            </p:sp>
            <p:sp>
              <p:nvSpPr>
                <p:cNvPr id="312" name="Oval 311"/>
                <p:cNvSpPr/>
                <p:nvPr/>
              </p:nvSpPr>
              <p:spPr>
                <a:xfrm>
                  <a:off x="4518999" y="4897606"/>
                  <a:ext cx="273279" cy="273279"/>
                </a:xfrm>
                <a:prstGeom prst="ellipse">
                  <a:avLst/>
                </a:prstGeom>
                <a:solidFill>
                  <a:srgbClr val="FF0000"/>
                </a:solidFill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1050" dirty="0"/>
                </a:p>
              </p:txBody>
            </p:sp>
            <p:grpSp>
              <p:nvGrpSpPr>
                <p:cNvPr id="313" name="Group 312"/>
                <p:cNvGrpSpPr/>
                <p:nvPr/>
              </p:nvGrpSpPr>
              <p:grpSpPr>
                <a:xfrm>
                  <a:off x="4046592" y="3525525"/>
                  <a:ext cx="1919631" cy="1813117"/>
                  <a:chOff x="3114180" y="4384044"/>
                  <a:chExt cx="2010830" cy="1899256"/>
                </a:xfrm>
              </p:grpSpPr>
              <p:sp>
                <p:nvSpPr>
                  <p:cNvPr id="315" name="Oval 314"/>
                  <p:cNvSpPr/>
                  <p:nvPr/>
                </p:nvSpPr>
                <p:spPr>
                  <a:xfrm>
                    <a:off x="3576110" y="5785174"/>
                    <a:ext cx="286262" cy="286262"/>
                  </a:xfrm>
                  <a:prstGeom prst="ellipse">
                    <a:avLst/>
                  </a:prstGeom>
                  <a:solidFill>
                    <a:srgbClr val="FF0000"/>
                  </a:solidFill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 sz="1050" dirty="0"/>
                  </a:p>
                </p:txBody>
              </p:sp>
              <p:grpSp>
                <p:nvGrpSpPr>
                  <p:cNvPr id="316" name="Group 315"/>
                  <p:cNvGrpSpPr/>
                  <p:nvPr/>
                </p:nvGrpSpPr>
                <p:grpSpPr>
                  <a:xfrm>
                    <a:off x="3632922" y="4384044"/>
                    <a:ext cx="1492088" cy="1685528"/>
                    <a:chOff x="-2017485" y="2046514"/>
                    <a:chExt cx="1824495" cy="2061029"/>
                  </a:xfrm>
                </p:grpSpPr>
                <p:cxnSp>
                  <p:nvCxnSpPr>
                    <p:cNvPr id="319" name="Straight Connector 318"/>
                    <p:cNvCxnSpPr/>
                    <p:nvPr/>
                  </p:nvCxnSpPr>
                  <p:spPr>
                    <a:xfrm flipV="1">
                      <a:off x="-2017485" y="2912984"/>
                      <a:ext cx="1824495" cy="1194559"/>
                    </a:xfrm>
                    <a:prstGeom prst="line">
                      <a:avLst/>
                    </a:prstGeom>
                    <a:ln w="28575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20" name="Straight Connector 319"/>
                    <p:cNvCxnSpPr/>
                    <p:nvPr/>
                  </p:nvCxnSpPr>
                  <p:spPr>
                    <a:xfrm flipV="1">
                      <a:off x="-1988457" y="2046514"/>
                      <a:ext cx="0" cy="2061029"/>
                    </a:xfrm>
                    <a:prstGeom prst="line">
                      <a:avLst/>
                    </a:prstGeom>
                    <a:ln w="28575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sp>
                <p:nvSpPr>
                  <p:cNvPr id="317" name="Flowchart: Process 316"/>
                  <p:cNvSpPr/>
                  <p:nvPr/>
                </p:nvSpPr>
                <p:spPr>
                  <a:xfrm rot="19660100">
                    <a:off x="3684954" y="5813042"/>
                    <a:ext cx="1099462" cy="470258"/>
                  </a:xfrm>
                  <a:prstGeom prst="flowChartProcess">
                    <a:avLst/>
                  </a:prstGeom>
                  <a:solidFill>
                    <a:schemeClr val="bg1"/>
                  </a:solidFill>
                  <a:ln w="28575">
                    <a:solidFill>
                      <a:schemeClr val="bg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 sz="1050" dirty="0"/>
                  </a:p>
                </p:txBody>
              </p:sp>
              <p:sp>
                <p:nvSpPr>
                  <p:cNvPr id="318" name="Flowchart: Process 317"/>
                  <p:cNvSpPr/>
                  <p:nvPr/>
                </p:nvSpPr>
                <p:spPr>
                  <a:xfrm rot="16200000">
                    <a:off x="2799578" y="5434678"/>
                    <a:ext cx="1099461" cy="470258"/>
                  </a:xfrm>
                  <a:prstGeom prst="flowChartProcess">
                    <a:avLst/>
                  </a:prstGeom>
                  <a:solidFill>
                    <a:schemeClr val="bg1"/>
                  </a:solidFill>
                  <a:ln w="28575">
                    <a:solidFill>
                      <a:schemeClr val="bg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 sz="1050" dirty="0"/>
                  </a:p>
                </p:txBody>
              </p:sp>
            </p:grpSp>
            <p:sp>
              <p:nvSpPr>
                <p:cNvPr id="314" name="Curved Left Arrow 313"/>
                <p:cNvSpPr/>
                <p:nvPr/>
              </p:nvSpPr>
              <p:spPr>
                <a:xfrm rot="18627105">
                  <a:off x="4971820" y="3757018"/>
                  <a:ext cx="314960" cy="745204"/>
                </a:xfrm>
                <a:prstGeom prst="curvedLeftArrow">
                  <a:avLst/>
                </a:prstGeom>
                <a:ln w="285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1050" dirty="0">
                    <a:solidFill>
                      <a:schemeClr val="tx1"/>
                    </a:solidFill>
                  </a:endParaRPr>
                </a:p>
              </p:txBody>
            </p:sp>
          </p:grpSp>
          <p:sp>
            <p:nvSpPr>
              <p:cNvPr id="310" name="TextBox 309"/>
              <p:cNvSpPr txBox="1"/>
              <p:nvPr/>
            </p:nvSpPr>
            <p:spPr>
              <a:xfrm>
                <a:off x="3665731" y="3533173"/>
                <a:ext cx="1077362" cy="507872"/>
              </a:xfrm>
              <a:prstGeom prst="rect">
                <a:avLst/>
              </a:prstGeom>
              <a:noFill/>
              <a:ln w="28575">
                <a:noFill/>
              </a:ln>
            </p:spPr>
            <p:txBody>
              <a:bodyPr wrap="none" rtlCol="0">
                <a:spAutoFit/>
              </a:bodyPr>
              <a:lstStyle/>
              <a:p>
                <a:r>
                  <a:rPr lang="en-GB" sz="1050" b="1" dirty="0">
                    <a:solidFill>
                      <a:srgbClr val="FF0000"/>
                    </a:solidFill>
                    <a:latin typeface="SassoonPrimaryInfant" pitchFamily="2" charset="0"/>
                  </a:rPr>
                  <a:t>Acute</a:t>
                </a:r>
                <a:endParaRPr lang="en-GB" sz="1200" b="1" dirty="0">
                  <a:solidFill>
                    <a:srgbClr val="FF0000"/>
                  </a:solidFill>
                  <a:latin typeface="SassoonPrimaryInfant" pitchFamily="2" charset="0"/>
                </a:endParaRPr>
              </a:p>
            </p:txBody>
          </p:sp>
        </p:grpSp>
        <p:sp>
          <p:nvSpPr>
            <p:cNvPr id="308" name="TextBox 307"/>
            <p:cNvSpPr txBox="1"/>
            <p:nvPr/>
          </p:nvSpPr>
          <p:spPr>
            <a:xfrm>
              <a:off x="385855" y="1005918"/>
              <a:ext cx="987667" cy="246221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GB" sz="1000" b="1" dirty="0">
                  <a:solidFill>
                    <a:srgbClr val="00B050"/>
                  </a:solidFill>
                  <a:latin typeface="SassoonPrimaryInfant" pitchFamily="2" charset="0"/>
                </a:rPr>
                <a:t>Less than 90˚</a:t>
              </a:r>
            </a:p>
          </p:txBody>
        </p:sp>
      </p:grpSp>
      <p:grpSp>
        <p:nvGrpSpPr>
          <p:cNvPr id="321" name="Group 320"/>
          <p:cNvGrpSpPr/>
          <p:nvPr/>
        </p:nvGrpSpPr>
        <p:grpSpPr>
          <a:xfrm>
            <a:off x="6747968" y="3595025"/>
            <a:ext cx="1187543" cy="1382986"/>
            <a:chOff x="1683902" y="20561"/>
            <a:chExt cx="1187543" cy="1382986"/>
          </a:xfrm>
        </p:grpSpPr>
        <p:grpSp>
          <p:nvGrpSpPr>
            <p:cNvPr id="322" name="Group 321"/>
            <p:cNvGrpSpPr/>
            <p:nvPr/>
          </p:nvGrpSpPr>
          <p:grpSpPr>
            <a:xfrm>
              <a:off x="1683902" y="20561"/>
              <a:ext cx="1187543" cy="1382986"/>
              <a:chOff x="41353" y="2142575"/>
              <a:chExt cx="2305415" cy="2684834"/>
            </a:xfrm>
          </p:grpSpPr>
          <p:grpSp>
            <p:nvGrpSpPr>
              <p:cNvPr id="324" name="Group 323"/>
              <p:cNvGrpSpPr/>
              <p:nvPr/>
            </p:nvGrpSpPr>
            <p:grpSpPr>
              <a:xfrm>
                <a:off x="41353" y="2560297"/>
                <a:ext cx="2305415" cy="2267112"/>
                <a:chOff x="164489" y="3565617"/>
                <a:chExt cx="2854482" cy="2807056"/>
              </a:xfrm>
            </p:grpSpPr>
            <p:sp>
              <p:nvSpPr>
                <p:cNvPr id="326" name="Oval 325"/>
                <p:cNvSpPr/>
                <p:nvPr/>
              </p:nvSpPr>
              <p:spPr>
                <a:xfrm>
                  <a:off x="164489" y="3643039"/>
                  <a:ext cx="2729634" cy="2729634"/>
                </a:xfrm>
                <a:prstGeom prst="ellipse">
                  <a:avLst/>
                </a:prstGeom>
                <a:solidFill>
                  <a:schemeClr val="bg1"/>
                </a:solidFill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1000" dirty="0"/>
                </a:p>
              </p:txBody>
            </p:sp>
            <p:grpSp>
              <p:nvGrpSpPr>
                <p:cNvPr id="327" name="Group 326"/>
                <p:cNvGrpSpPr/>
                <p:nvPr/>
              </p:nvGrpSpPr>
              <p:grpSpPr>
                <a:xfrm>
                  <a:off x="1451387" y="3565617"/>
                  <a:ext cx="1567584" cy="1548316"/>
                  <a:chOff x="899886" y="4450347"/>
                  <a:chExt cx="1642057" cy="1621874"/>
                </a:xfrm>
              </p:grpSpPr>
              <p:sp>
                <p:nvSpPr>
                  <p:cNvPr id="329" name="Flowchart: Process 328"/>
                  <p:cNvSpPr/>
                  <p:nvPr/>
                </p:nvSpPr>
                <p:spPr>
                  <a:xfrm>
                    <a:off x="922086" y="5815671"/>
                    <a:ext cx="239964" cy="253624"/>
                  </a:xfrm>
                  <a:prstGeom prst="flowChartProcess">
                    <a:avLst/>
                  </a:prstGeom>
                  <a:solidFill>
                    <a:srgbClr val="FF0000"/>
                  </a:solidFill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 sz="1000" dirty="0"/>
                  </a:p>
                </p:txBody>
              </p:sp>
              <p:grpSp>
                <p:nvGrpSpPr>
                  <p:cNvPr id="330" name="Group 329"/>
                  <p:cNvGrpSpPr/>
                  <p:nvPr/>
                </p:nvGrpSpPr>
                <p:grpSpPr>
                  <a:xfrm>
                    <a:off x="899886" y="4450347"/>
                    <a:ext cx="1642057" cy="1621874"/>
                    <a:chOff x="-2017485" y="2124350"/>
                    <a:chExt cx="2007874" cy="1983194"/>
                  </a:xfrm>
                </p:grpSpPr>
                <p:cxnSp>
                  <p:nvCxnSpPr>
                    <p:cNvPr id="331" name="Straight Connector 330"/>
                    <p:cNvCxnSpPr/>
                    <p:nvPr/>
                  </p:nvCxnSpPr>
                  <p:spPr>
                    <a:xfrm>
                      <a:off x="-2017485" y="4107543"/>
                      <a:ext cx="2007874" cy="0"/>
                    </a:xfrm>
                    <a:prstGeom prst="line">
                      <a:avLst/>
                    </a:prstGeom>
                    <a:ln w="28575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32" name="Straight Connector 331"/>
                    <p:cNvCxnSpPr/>
                    <p:nvPr/>
                  </p:nvCxnSpPr>
                  <p:spPr>
                    <a:xfrm flipV="1">
                      <a:off x="-1988457" y="2124350"/>
                      <a:ext cx="0" cy="1983194"/>
                    </a:xfrm>
                    <a:prstGeom prst="line">
                      <a:avLst/>
                    </a:prstGeom>
                    <a:ln w="28575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</p:grpSp>
            <p:sp>
              <p:nvSpPr>
                <p:cNvPr id="328" name="Curved Left Arrow 327"/>
                <p:cNvSpPr/>
                <p:nvPr/>
              </p:nvSpPr>
              <p:spPr>
                <a:xfrm rot="19389129">
                  <a:off x="1971534" y="3853859"/>
                  <a:ext cx="455337" cy="1077340"/>
                </a:xfrm>
                <a:prstGeom prst="curvedLeftArrow">
                  <a:avLst/>
                </a:prstGeom>
                <a:ln w="285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1000" dirty="0">
                    <a:solidFill>
                      <a:schemeClr val="tx1"/>
                    </a:solidFill>
                  </a:endParaRPr>
                </a:p>
              </p:txBody>
            </p:sp>
          </p:grpSp>
          <p:sp>
            <p:nvSpPr>
              <p:cNvPr id="325" name="TextBox 324"/>
              <p:cNvSpPr txBox="1"/>
              <p:nvPr/>
            </p:nvSpPr>
            <p:spPr>
              <a:xfrm>
                <a:off x="219460" y="2142575"/>
                <a:ext cx="1848363" cy="477997"/>
              </a:xfrm>
              <a:prstGeom prst="rect">
                <a:avLst/>
              </a:prstGeom>
              <a:noFill/>
              <a:ln w="28575"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000" b="1" dirty="0">
                    <a:solidFill>
                      <a:srgbClr val="FF0000"/>
                    </a:solidFill>
                    <a:latin typeface="SassoonPrimaryInfant" pitchFamily="2" charset="0"/>
                  </a:rPr>
                  <a:t>Right Angle</a:t>
                </a:r>
              </a:p>
            </p:txBody>
          </p:sp>
        </p:grpSp>
        <p:sp>
          <p:nvSpPr>
            <p:cNvPr id="323" name="TextBox 322"/>
            <p:cNvSpPr txBox="1"/>
            <p:nvPr/>
          </p:nvSpPr>
          <p:spPr>
            <a:xfrm>
              <a:off x="1815184" y="992749"/>
              <a:ext cx="839883" cy="246221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000" b="1" dirty="0">
                  <a:solidFill>
                    <a:srgbClr val="00B050"/>
                  </a:solidFill>
                  <a:latin typeface="SassoonPrimaryInfant" pitchFamily="2" charset="0"/>
                </a:rPr>
                <a:t>Exactly 90˚</a:t>
              </a:r>
            </a:p>
          </p:txBody>
        </p:sp>
      </p:grpSp>
      <p:grpSp>
        <p:nvGrpSpPr>
          <p:cNvPr id="333" name="Group 332"/>
          <p:cNvGrpSpPr/>
          <p:nvPr/>
        </p:nvGrpSpPr>
        <p:grpSpPr>
          <a:xfrm>
            <a:off x="8088025" y="3582788"/>
            <a:ext cx="1202924" cy="1411851"/>
            <a:chOff x="3023959" y="8324"/>
            <a:chExt cx="1202924" cy="1411851"/>
          </a:xfrm>
        </p:grpSpPr>
        <p:grpSp>
          <p:nvGrpSpPr>
            <p:cNvPr id="334" name="Group 333"/>
            <p:cNvGrpSpPr/>
            <p:nvPr/>
          </p:nvGrpSpPr>
          <p:grpSpPr>
            <a:xfrm>
              <a:off x="3053417" y="8324"/>
              <a:ext cx="1173466" cy="1411851"/>
              <a:chOff x="5941006" y="3189332"/>
              <a:chExt cx="2278090" cy="2740872"/>
            </a:xfrm>
          </p:grpSpPr>
          <p:grpSp>
            <p:nvGrpSpPr>
              <p:cNvPr id="336" name="Group 335"/>
              <p:cNvGrpSpPr/>
              <p:nvPr/>
            </p:nvGrpSpPr>
            <p:grpSpPr>
              <a:xfrm>
                <a:off x="5941006" y="3596806"/>
                <a:ext cx="2278090" cy="2333398"/>
                <a:chOff x="6091910" y="4019900"/>
                <a:chExt cx="2820649" cy="2889129"/>
              </a:xfrm>
            </p:grpSpPr>
            <p:sp>
              <p:nvSpPr>
                <p:cNvPr id="339" name="Oval 338"/>
                <p:cNvSpPr/>
                <p:nvPr/>
              </p:nvSpPr>
              <p:spPr>
                <a:xfrm>
                  <a:off x="6091910" y="4179395"/>
                  <a:ext cx="2729634" cy="2729634"/>
                </a:xfrm>
                <a:prstGeom prst="ellipse">
                  <a:avLst/>
                </a:prstGeom>
                <a:solidFill>
                  <a:schemeClr val="bg1"/>
                </a:solidFill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1000" dirty="0"/>
                </a:p>
              </p:txBody>
            </p:sp>
            <p:grpSp>
              <p:nvGrpSpPr>
                <p:cNvPr id="340" name="Group 339"/>
                <p:cNvGrpSpPr/>
                <p:nvPr/>
              </p:nvGrpSpPr>
              <p:grpSpPr>
                <a:xfrm>
                  <a:off x="6768655" y="4019900"/>
                  <a:ext cx="2143904" cy="2343708"/>
                  <a:chOff x="5855738" y="4426928"/>
                  <a:chExt cx="2245758" cy="2455054"/>
                </a:xfrm>
              </p:grpSpPr>
              <p:sp>
                <p:nvSpPr>
                  <p:cNvPr id="342" name="Oval 341"/>
                  <p:cNvSpPr/>
                  <p:nvPr/>
                </p:nvSpPr>
                <p:spPr>
                  <a:xfrm>
                    <a:off x="6452276" y="5926441"/>
                    <a:ext cx="286262" cy="286262"/>
                  </a:xfrm>
                  <a:prstGeom prst="ellipse">
                    <a:avLst/>
                  </a:prstGeom>
                  <a:solidFill>
                    <a:srgbClr val="FF0000"/>
                  </a:solidFill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 sz="1000" dirty="0"/>
                  </a:p>
                </p:txBody>
              </p:sp>
              <p:grpSp>
                <p:nvGrpSpPr>
                  <p:cNvPr id="343" name="Group 342"/>
                  <p:cNvGrpSpPr/>
                  <p:nvPr/>
                </p:nvGrpSpPr>
                <p:grpSpPr>
                  <a:xfrm>
                    <a:off x="6512182" y="4426928"/>
                    <a:ext cx="1589314" cy="2455054"/>
                    <a:chOff x="-2032147" y="2061176"/>
                    <a:chExt cx="1943381" cy="3001988"/>
                  </a:xfrm>
                </p:grpSpPr>
                <p:cxnSp>
                  <p:nvCxnSpPr>
                    <p:cNvPr id="346" name="Straight Connector 345"/>
                    <p:cNvCxnSpPr/>
                    <p:nvPr/>
                  </p:nvCxnSpPr>
                  <p:spPr>
                    <a:xfrm>
                      <a:off x="-2032147" y="4136866"/>
                      <a:ext cx="1943381" cy="926298"/>
                    </a:xfrm>
                    <a:prstGeom prst="line">
                      <a:avLst/>
                    </a:prstGeom>
                    <a:ln w="28575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47" name="Straight Connector 346"/>
                    <p:cNvCxnSpPr/>
                    <p:nvPr/>
                  </p:nvCxnSpPr>
                  <p:spPr>
                    <a:xfrm flipV="1">
                      <a:off x="-1988458" y="2061176"/>
                      <a:ext cx="0" cy="2061029"/>
                    </a:xfrm>
                    <a:prstGeom prst="line">
                      <a:avLst/>
                    </a:prstGeom>
                    <a:ln w="28575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sp>
                <p:nvSpPr>
                  <p:cNvPr id="344" name="Flowchart: Process 343"/>
                  <p:cNvSpPr/>
                  <p:nvPr/>
                </p:nvSpPr>
                <p:spPr>
                  <a:xfrm rot="1480721">
                    <a:off x="5855738" y="6181293"/>
                    <a:ext cx="1099460" cy="470257"/>
                  </a:xfrm>
                  <a:prstGeom prst="flowChartProcess">
                    <a:avLst/>
                  </a:prstGeom>
                  <a:solidFill>
                    <a:schemeClr val="bg1"/>
                  </a:solidFill>
                  <a:ln w="28575"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 sz="1000" dirty="0"/>
                  </a:p>
                </p:txBody>
              </p:sp>
              <p:sp>
                <p:nvSpPr>
                  <p:cNvPr id="345" name="Flowchart: Process 344"/>
                  <p:cNvSpPr/>
                  <p:nvPr/>
                </p:nvSpPr>
                <p:spPr>
                  <a:xfrm rot="16200000">
                    <a:off x="5688758" y="5726420"/>
                    <a:ext cx="1099461" cy="470258"/>
                  </a:xfrm>
                  <a:prstGeom prst="flowChartProcess">
                    <a:avLst/>
                  </a:prstGeom>
                  <a:solidFill>
                    <a:schemeClr val="bg1"/>
                  </a:solidFill>
                  <a:ln w="28575">
                    <a:solidFill>
                      <a:schemeClr val="bg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 sz="1000" dirty="0"/>
                  </a:p>
                </p:txBody>
              </p:sp>
            </p:grpSp>
            <p:sp>
              <p:nvSpPr>
                <p:cNvPr id="341" name="Curved Left Arrow 340"/>
                <p:cNvSpPr/>
                <p:nvPr/>
              </p:nvSpPr>
              <p:spPr>
                <a:xfrm rot="19929399">
                  <a:off x="7915448" y="4632214"/>
                  <a:ext cx="455337" cy="1077340"/>
                </a:xfrm>
                <a:prstGeom prst="curvedLeftArrow">
                  <a:avLst/>
                </a:prstGeom>
                <a:ln w="285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1000" dirty="0">
                    <a:solidFill>
                      <a:schemeClr val="tx1"/>
                    </a:solidFill>
                  </a:endParaRPr>
                </a:p>
              </p:txBody>
            </p:sp>
          </p:grpSp>
          <p:sp>
            <p:nvSpPr>
              <p:cNvPr id="337" name="TextBox 336"/>
              <p:cNvSpPr txBox="1"/>
              <p:nvPr/>
            </p:nvSpPr>
            <p:spPr>
              <a:xfrm>
                <a:off x="6434336" y="3189332"/>
                <a:ext cx="1173834" cy="477997"/>
              </a:xfrm>
              <a:prstGeom prst="rect">
                <a:avLst/>
              </a:prstGeom>
              <a:noFill/>
              <a:ln w="28575">
                <a:noFill/>
              </a:ln>
            </p:spPr>
            <p:txBody>
              <a:bodyPr wrap="none" rtlCol="0">
                <a:spAutoFit/>
              </a:bodyPr>
              <a:lstStyle/>
              <a:p>
                <a:r>
                  <a:rPr lang="en-GB" sz="1000" b="1" dirty="0">
                    <a:solidFill>
                      <a:srgbClr val="FF0000"/>
                    </a:solidFill>
                    <a:latin typeface="SassoonPrimaryInfant" pitchFamily="2" charset="0"/>
                  </a:rPr>
                  <a:t>Obtuse</a:t>
                </a:r>
              </a:p>
            </p:txBody>
          </p:sp>
          <p:cxnSp>
            <p:nvCxnSpPr>
              <p:cNvPr id="338" name="Straight Connector 337"/>
              <p:cNvCxnSpPr/>
              <p:nvPr/>
            </p:nvCxnSpPr>
            <p:spPr>
              <a:xfrm flipV="1">
                <a:off x="7021255" y="4586125"/>
                <a:ext cx="0" cy="1299572"/>
              </a:xfrm>
              <a:prstGeom prst="line">
                <a:avLst/>
              </a:prstGeom>
              <a:ln w="28575"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35" name="TextBox 334"/>
            <p:cNvSpPr txBox="1"/>
            <p:nvPr/>
          </p:nvSpPr>
          <p:spPr>
            <a:xfrm>
              <a:off x="3023959" y="482247"/>
              <a:ext cx="706682" cy="861774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000" b="1" dirty="0">
                  <a:solidFill>
                    <a:srgbClr val="00B050"/>
                  </a:solidFill>
                  <a:latin typeface="SassoonPrimaryInfant" pitchFamily="2" charset="0"/>
                </a:rPr>
                <a:t>More than 90˚, less than 180˚</a:t>
              </a:r>
            </a:p>
          </p:txBody>
        </p:sp>
      </p:grpSp>
      <p:grpSp>
        <p:nvGrpSpPr>
          <p:cNvPr id="348" name="Group 347"/>
          <p:cNvGrpSpPr/>
          <p:nvPr/>
        </p:nvGrpSpPr>
        <p:grpSpPr>
          <a:xfrm>
            <a:off x="5240990" y="5157904"/>
            <a:ext cx="1198228" cy="1375188"/>
            <a:chOff x="175294" y="1598296"/>
            <a:chExt cx="1198228" cy="1375188"/>
          </a:xfrm>
        </p:grpSpPr>
        <p:grpSp>
          <p:nvGrpSpPr>
            <p:cNvPr id="349" name="Group 348"/>
            <p:cNvGrpSpPr/>
            <p:nvPr/>
          </p:nvGrpSpPr>
          <p:grpSpPr>
            <a:xfrm>
              <a:off x="237918" y="1598296"/>
              <a:ext cx="1135604" cy="1375188"/>
              <a:chOff x="3099120" y="3574888"/>
              <a:chExt cx="2204583" cy="2669697"/>
            </a:xfrm>
          </p:grpSpPr>
          <p:grpSp>
            <p:nvGrpSpPr>
              <p:cNvPr id="351" name="Group 350"/>
              <p:cNvGrpSpPr/>
              <p:nvPr/>
            </p:nvGrpSpPr>
            <p:grpSpPr>
              <a:xfrm>
                <a:off x="3099120" y="4039998"/>
                <a:ext cx="2204583" cy="2204587"/>
                <a:chOff x="3232473" y="3611081"/>
                <a:chExt cx="2729634" cy="2729639"/>
              </a:xfrm>
            </p:grpSpPr>
            <p:sp>
              <p:nvSpPr>
                <p:cNvPr id="353" name="Oval 352"/>
                <p:cNvSpPr/>
                <p:nvPr/>
              </p:nvSpPr>
              <p:spPr>
                <a:xfrm>
                  <a:off x="3232473" y="3611083"/>
                  <a:ext cx="2729634" cy="2729637"/>
                </a:xfrm>
                <a:prstGeom prst="ellipse">
                  <a:avLst/>
                </a:prstGeom>
                <a:solidFill>
                  <a:schemeClr val="bg1"/>
                </a:solidFill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1000" dirty="0"/>
                </a:p>
              </p:txBody>
            </p:sp>
            <p:sp>
              <p:nvSpPr>
                <p:cNvPr id="354" name="Oval 353"/>
                <p:cNvSpPr/>
                <p:nvPr/>
              </p:nvSpPr>
              <p:spPr>
                <a:xfrm>
                  <a:off x="4518999" y="4897606"/>
                  <a:ext cx="273279" cy="273279"/>
                </a:xfrm>
                <a:prstGeom prst="ellipse">
                  <a:avLst/>
                </a:prstGeom>
                <a:solidFill>
                  <a:srgbClr val="FF0000"/>
                </a:solidFill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1000" dirty="0"/>
                </a:p>
              </p:txBody>
            </p:sp>
            <p:grpSp>
              <p:nvGrpSpPr>
                <p:cNvPr id="355" name="Group 354"/>
                <p:cNvGrpSpPr/>
                <p:nvPr/>
              </p:nvGrpSpPr>
              <p:grpSpPr>
                <a:xfrm>
                  <a:off x="4092387" y="3611081"/>
                  <a:ext cx="668469" cy="2729632"/>
                  <a:chOff x="3162146" y="4473666"/>
                  <a:chExt cx="700226" cy="2859314"/>
                </a:xfrm>
              </p:grpSpPr>
              <p:sp>
                <p:nvSpPr>
                  <p:cNvPr id="357" name="Oval 356"/>
                  <p:cNvSpPr/>
                  <p:nvPr/>
                </p:nvSpPr>
                <p:spPr>
                  <a:xfrm>
                    <a:off x="3576110" y="5785174"/>
                    <a:ext cx="286262" cy="286262"/>
                  </a:xfrm>
                  <a:prstGeom prst="ellipse">
                    <a:avLst/>
                  </a:prstGeom>
                  <a:solidFill>
                    <a:srgbClr val="FF0000"/>
                  </a:solidFill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 sz="1000" dirty="0"/>
                  </a:p>
                </p:txBody>
              </p:sp>
              <p:cxnSp>
                <p:nvCxnSpPr>
                  <p:cNvPr id="358" name="Straight Connector 357"/>
                  <p:cNvCxnSpPr>
                    <a:stCxn id="353" idx="4"/>
                    <a:endCxn id="353" idx="0"/>
                  </p:cNvCxnSpPr>
                  <p:nvPr/>
                </p:nvCxnSpPr>
                <p:spPr>
                  <a:xfrm flipV="1">
                    <a:off x="3691043" y="4473666"/>
                    <a:ext cx="0" cy="2859314"/>
                  </a:xfrm>
                  <a:prstGeom prst="line">
                    <a:avLst/>
                  </a:prstGeom>
                  <a:ln w="2857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359" name="Flowchart: Process 358"/>
                  <p:cNvSpPr/>
                  <p:nvPr/>
                </p:nvSpPr>
                <p:spPr>
                  <a:xfrm rot="16200000">
                    <a:off x="2847544" y="5434678"/>
                    <a:ext cx="1099461" cy="470258"/>
                  </a:xfrm>
                  <a:prstGeom prst="flowChartProcess">
                    <a:avLst/>
                  </a:prstGeom>
                  <a:solidFill>
                    <a:schemeClr val="bg1"/>
                  </a:solidFill>
                  <a:ln w="28575">
                    <a:solidFill>
                      <a:schemeClr val="bg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 sz="1000" dirty="0"/>
                  </a:p>
                </p:txBody>
              </p:sp>
            </p:grpSp>
            <p:sp>
              <p:nvSpPr>
                <p:cNvPr id="356" name="Curved Left Arrow 355"/>
                <p:cNvSpPr/>
                <p:nvPr/>
              </p:nvSpPr>
              <p:spPr>
                <a:xfrm rot="288448">
                  <a:off x="4978762" y="4468075"/>
                  <a:ext cx="498942" cy="1180518"/>
                </a:xfrm>
                <a:prstGeom prst="curvedLeftArrow">
                  <a:avLst/>
                </a:prstGeom>
                <a:ln w="285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1000" dirty="0">
                    <a:solidFill>
                      <a:schemeClr val="tx1"/>
                    </a:solidFill>
                  </a:endParaRPr>
                </a:p>
              </p:txBody>
            </p:sp>
          </p:grpSp>
          <p:sp>
            <p:nvSpPr>
              <p:cNvPr id="352" name="TextBox 351"/>
              <p:cNvSpPr txBox="1"/>
              <p:nvPr/>
            </p:nvSpPr>
            <p:spPr>
              <a:xfrm>
                <a:off x="3099120" y="3574888"/>
                <a:ext cx="2188866" cy="477997"/>
              </a:xfrm>
              <a:prstGeom prst="rect">
                <a:avLst/>
              </a:prstGeom>
              <a:noFill/>
              <a:ln w="28575"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000" b="1" dirty="0">
                    <a:solidFill>
                      <a:srgbClr val="FF0000"/>
                    </a:solidFill>
                    <a:latin typeface="SassoonPrimaryInfant" pitchFamily="2" charset="0"/>
                  </a:rPr>
                  <a:t>Straight line</a:t>
                </a:r>
              </a:p>
            </p:txBody>
          </p:sp>
        </p:grpSp>
        <p:sp>
          <p:nvSpPr>
            <p:cNvPr id="350" name="TextBox 349"/>
            <p:cNvSpPr txBox="1"/>
            <p:nvPr/>
          </p:nvSpPr>
          <p:spPr>
            <a:xfrm>
              <a:off x="175294" y="2271628"/>
              <a:ext cx="706682" cy="400110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000" b="1" dirty="0">
                  <a:solidFill>
                    <a:srgbClr val="00B050"/>
                  </a:solidFill>
                  <a:latin typeface="SassoonPrimaryInfant" pitchFamily="2" charset="0"/>
                </a:rPr>
                <a:t>Exactly 180˚</a:t>
              </a:r>
            </a:p>
          </p:txBody>
        </p:sp>
      </p:grpSp>
      <p:grpSp>
        <p:nvGrpSpPr>
          <p:cNvPr id="360" name="Group 359"/>
          <p:cNvGrpSpPr/>
          <p:nvPr/>
        </p:nvGrpSpPr>
        <p:grpSpPr>
          <a:xfrm>
            <a:off x="6697925" y="5114046"/>
            <a:ext cx="1178225" cy="1424622"/>
            <a:chOff x="1632238" y="1591658"/>
            <a:chExt cx="1178225" cy="1424622"/>
          </a:xfrm>
        </p:grpSpPr>
        <p:grpSp>
          <p:nvGrpSpPr>
            <p:cNvPr id="361" name="Group 360"/>
            <p:cNvGrpSpPr/>
            <p:nvPr/>
          </p:nvGrpSpPr>
          <p:grpSpPr>
            <a:xfrm>
              <a:off x="1632238" y="1591658"/>
              <a:ext cx="1178225" cy="1424622"/>
              <a:chOff x="5941006" y="3164538"/>
              <a:chExt cx="2287326" cy="2765666"/>
            </a:xfrm>
          </p:grpSpPr>
          <p:grpSp>
            <p:nvGrpSpPr>
              <p:cNvPr id="363" name="Group 362"/>
              <p:cNvGrpSpPr/>
              <p:nvPr/>
            </p:nvGrpSpPr>
            <p:grpSpPr>
              <a:xfrm>
                <a:off x="5941006" y="3587561"/>
                <a:ext cx="2287326" cy="2342643"/>
                <a:chOff x="6091910" y="4008453"/>
                <a:chExt cx="2832087" cy="2900576"/>
              </a:xfrm>
            </p:grpSpPr>
            <p:sp>
              <p:nvSpPr>
                <p:cNvPr id="365" name="Oval 364"/>
                <p:cNvSpPr/>
                <p:nvPr/>
              </p:nvSpPr>
              <p:spPr>
                <a:xfrm>
                  <a:off x="6091910" y="4179395"/>
                  <a:ext cx="2729634" cy="2729634"/>
                </a:xfrm>
                <a:prstGeom prst="ellipse">
                  <a:avLst/>
                </a:prstGeom>
                <a:solidFill>
                  <a:schemeClr val="bg1"/>
                </a:solidFill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1000" dirty="0"/>
                </a:p>
              </p:txBody>
            </p:sp>
            <p:grpSp>
              <p:nvGrpSpPr>
                <p:cNvPr id="366" name="Group 365"/>
                <p:cNvGrpSpPr/>
                <p:nvPr/>
              </p:nvGrpSpPr>
              <p:grpSpPr>
                <a:xfrm>
                  <a:off x="7258409" y="4008453"/>
                  <a:ext cx="1665588" cy="2320814"/>
                  <a:chOff x="6368766" y="4414938"/>
                  <a:chExt cx="1744720" cy="2431072"/>
                </a:xfrm>
              </p:grpSpPr>
              <p:sp>
                <p:nvSpPr>
                  <p:cNvPr id="368" name="Oval 367"/>
                  <p:cNvSpPr/>
                  <p:nvPr/>
                </p:nvSpPr>
                <p:spPr>
                  <a:xfrm>
                    <a:off x="6368766" y="5984900"/>
                    <a:ext cx="286263" cy="286262"/>
                  </a:xfrm>
                  <a:prstGeom prst="ellipse">
                    <a:avLst/>
                  </a:prstGeom>
                  <a:solidFill>
                    <a:srgbClr val="FF0000"/>
                  </a:solidFill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 sz="1000" dirty="0"/>
                  </a:p>
                </p:txBody>
              </p:sp>
              <p:grpSp>
                <p:nvGrpSpPr>
                  <p:cNvPr id="369" name="Group 368"/>
                  <p:cNvGrpSpPr/>
                  <p:nvPr/>
                </p:nvGrpSpPr>
                <p:grpSpPr>
                  <a:xfrm>
                    <a:off x="6524172" y="4414938"/>
                    <a:ext cx="1589314" cy="2431072"/>
                    <a:chOff x="-2017485" y="2046517"/>
                    <a:chExt cx="1943381" cy="2972663"/>
                  </a:xfrm>
                </p:grpSpPr>
                <p:cxnSp>
                  <p:nvCxnSpPr>
                    <p:cNvPr id="372" name="Straight Connector 371"/>
                    <p:cNvCxnSpPr/>
                    <p:nvPr/>
                  </p:nvCxnSpPr>
                  <p:spPr>
                    <a:xfrm>
                      <a:off x="-2017485" y="4092882"/>
                      <a:ext cx="1943381" cy="926298"/>
                    </a:xfrm>
                    <a:prstGeom prst="line">
                      <a:avLst/>
                    </a:prstGeom>
                    <a:ln w="28575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73" name="Straight Connector 372"/>
                    <p:cNvCxnSpPr/>
                    <p:nvPr/>
                  </p:nvCxnSpPr>
                  <p:spPr>
                    <a:xfrm flipV="1">
                      <a:off x="-1988457" y="2046514"/>
                      <a:ext cx="0" cy="2061029"/>
                    </a:xfrm>
                    <a:prstGeom prst="line">
                      <a:avLst/>
                    </a:prstGeom>
                    <a:ln w="28575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sp>
                <p:nvSpPr>
                  <p:cNvPr id="370" name="Flowchart: Process 369"/>
                  <p:cNvSpPr/>
                  <p:nvPr/>
                </p:nvSpPr>
                <p:spPr>
                  <a:xfrm rot="1480721">
                    <a:off x="6633524" y="5875262"/>
                    <a:ext cx="1099461" cy="470258"/>
                  </a:xfrm>
                  <a:prstGeom prst="flowChartProcess">
                    <a:avLst/>
                  </a:prstGeom>
                  <a:solidFill>
                    <a:schemeClr val="bg1"/>
                  </a:solidFill>
                  <a:ln w="28575"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 sz="1000" dirty="0"/>
                  </a:p>
                </p:txBody>
              </p:sp>
              <p:sp>
                <p:nvSpPr>
                  <p:cNvPr id="371" name="Flowchart: Process 370"/>
                  <p:cNvSpPr/>
                  <p:nvPr/>
                </p:nvSpPr>
                <p:spPr>
                  <a:xfrm rot="16200000">
                    <a:off x="6304110" y="5274960"/>
                    <a:ext cx="1099460" cy="470258"/>
                  </a:xfrm>
                  <a:prstGeom prst="flowChartProcess">
                    <a:avLst/>
                  </a:prstGeom>
                  <a:solidFill>
                    <a:schemeClr val="bg1"/>
                  </a:solidFill>
                  <a:ln w="28575">
                    <a:solidFill>
                      <a:schemeClr val="bg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 sz="1000" dirty="0"/>
                  </a:p>
                </p:txBody>
              </p:sp>
            </p:grpSp>
            <p:sp>
              <p:nvSpPr>
                <p:cNvPr id="367" name="Curved Left Arrow 366"/>
                <p:cNvSpPr/>
                <p:nvPr/>
              </p:nvSpPr>
              <p:spPr>
                <a:xfrm rot="9813032">
                  <a:off x="6897357" y="5078866"/>
                  <a:ext cx="455337" cy="1077340"/>
                </a:xfrm>
                <a:prstGeom prst="curvedLeftArrow">
                  <a:avLst/>
                </a:prstGeom>
                <a:ln w="285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1000" dirty="0">
                    <a:solidFill>
                      <a:schemeClr val="tx1"/>
                    </a:solidFill>
                  </a:endParaRPr>
                </a:p>
              </p:txBody>
            </p:sp>
          </p:grpSp>
          <p:sp>
            <p:nvSpPr>
              <p:cNvPr id="364" name="TextBox 363"/>
              <p:cNvSpPr txBox="1"/>
              <p:nvPr/>
            </p:nvSpPr>
            <p:spPr>
              <a:xfrm>
                <a:off x="6548711" y="3164538"/>
                <a:ext cx="1052466" cy="477997"/>
              </a:xfrm>
              <a:prstGeom prst="rect">
                <a:avLst/>
              </a:prstGeom>
              <a:noFill/>
              <a:ln w="28575">
                <a:noFill/>
              </a:ln>
            </p:spPr>
            <p:txBody>
              <a:bodyPr wrap="none" rtlCol="0">
                <a:spAutoFit/>
              </a:bodyPr>
              <a:lstStyle/>
              <a:p>
                <a:r>
                  <a:rPr lang="en-GB" sz="1000" b="1" dirty="0">
                    <a:solidFill>
                      <a:srgbClr val="FF0000"/>
                    </a:solidFill>
                    <a:latin typeface="SassoonPrimaryInfant" pitchFamily="2" charset="0"/>
                  </a:rPr>
                  <a:t>Reflex</a:t>
                </a:r>
              </a:p>
            </p:txBody>
          </p:sp>
        </p:grpSp>
        <p:sp>
          <p:nvSpPr>
            <p:cNvPr id="362" name="TextBox 361"/>
            <p:cNvSpPr txBox="1"/>
            <p:nvPr/>
          </p:nvSpPr>
          <p:spPr>
            <a:xfrm>
              <a:off x="2098888" y="2013807"/>
              <a:ext cx="706682" cy="553998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000" b="1" dirty="0">
                  <a:solidFill>
                    <a:srgbClr val="00B050"/>
                  </a:solidFill>
                  <a:latin typeface="SassoonPrimaryInfant" pitchFamily="2" charset="0"/>
                </a:rPr>
                <a:t>More than 180˚</a:t>
              </a:r>
            </a:p>
          </p:txBody>
        </p:sp>
      </p:grpSp>
      <p:grpSp>
        <p:nvGrpSpPr>
          <p:cNvPr id="374" name="Group 373"/>
          <p:cNvGrpSpPr/>
          <p:nvPr/>
        </p:nvGrpSpPr>
        <p:grpSpPr>
          <a:xfrm>
            <a:off x="8142767" y="5156579"/>
            <a:ext cx="1135603" cy="1400337"/>
            <a:chOff x="3077961" y="1615943"/>
            <a:chExt cx="1135603" cy="1400337"/>
          </a:xfrm>
        </p:grpSpPr>
        <p:grpSp>
          <p:nvGrpSpPr>
            <p:cNvPr id="375" name="Group 374"/>
            <p:cNvGrpSpPr/>
            <p:nvPr/>
          </p:nvGrpSpPr>
          <p:grpSpPr>
            <a:xfrm>
              <a:off x="3077961" y="1615943"/>
              <a:ext cx="1135603" cy="1364780"/>
              <a:chOff x="2792845" y="1520239"/>
              <a:chExt cx="1135603" cy="1364780"/>
            </a:xfrm>
          </p:grpSpPr>
          <p:grpSp>
            <p:nvGrpSpPr>
              <p:cNvPr id="377" name="Group 376"/>
              <p:cNvGrpSpPr/>
              <p:nvPr/>
            </p:nvGrpSpPr>
            <p:grpSpPr>
              <a:xfrm>
                <a:off x="2792845" y="1520239"/>
                <a:ext cx="1135603" cy="1364780"/>
                <a:chOff x="5941006" y="3280713"/>
                <a:chExt cx="2204580" cy="2649492"/>
              </a:xfrm>
            </p:grpSpPr>
            <p:grpSp>
              <p:nvGrpSpPr>
                <p:cNvPr id="379" name="Group 378"/>
                <p:cNvGrpSpPr/>
                <p:nvPr/>
              </p:nvGrpSpPr>
              <p:grpSpPr>
                <a:xfrm>
                  <a:off x="5941006" y="3642416"/>
                  <a:ext cx="2204580" cy="2287789"/>
                  <a:chOff x="6091910" y="4076372"/>
                  <a:chExt cx="2729634" cy="2832657"/>
                </a:xfrm>
              </p:grpSpPr>
              <p:sp>
                <p:nvSpPr>
                  <p:cNvPr id="381" name="Oval 380"/>
                  <p:cNvSpPr/>
                  <p:nvPr/>
                </p:nvSpPr>
                <p:spPr>
                  <a:xfrm>
                    <a:off x="6091910" y="4179395"/>
                    <a:ext cx="2729634" cy="2729634"/>
                  </a:xfrm>
                  <a:prstGeom prst="ellipse">
                    <a:avLst/>
                  </a:prstGeom>
                  <a:solidFill>
                    <a:schemeClr val="bg1"/>
                  </a:solidFill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 sz="1000" dirty="0"/>
                  </a:p>
                </p:txBody>
              </p:sp>
              <p:grpSp>
                <p:nvGrpSpPr>
                  <p:cNvPr id="382" name="Group 381"/>
                  <p:cNvGrpSpPr/>
                  <p:nvPr/>
                </p:nvGrpSpPr>
                <p:grpSpPr>
                  <a:xfrm>
                    <a:off x="7304210" y="4076372"/>
                    <a:ext cx="273280" cy="1704118"/>
                    <a:chOff x="6416732" y="4486084"/>
                    <a:chExt cx="286263" cy="1785078"/>
                  </a:xfrm>
                </p:grpSpPr>
                <p:sp>
                  <p:nvSpPr>
                    <p:cNvPr id="384" name="Oval 383"/>
                    <p:cNvSpPr/>
                    <p:nvPr/>
                  </p:nvSpPr>
                  <p:spPr>
                    <a:xfrm>
                      <a:off x="6416732" y="5984899"/>
                      <a:ext cx="286263" cy="286263"/>
                    </a:xfrm>
                    <a:prstGeom prst="ellipse">
                      <a:avLst/>
                    </a:prstGeom>
                    <a:solidFill>
                      <a:srgbClr val="FF0000"/>
                    </a:solidFill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 sz="1000" dirty="0"/>
                    </a:p>
                  </p:txBody>
                </p:sp>
                <p:cxnSp>
                  <p:nvCxnSpPr>
                    <p:cNvPr id="385" name="Straight Connector 384"/>
                    <p:cNvCxnSpPr/>
                    <p:nvPr/>
                  </p:nvCxnSpPr>
                  <p:spPr>
                    <a:xfrm flipV="1">
                      <a:off x="6556263" y="4486084"/>
                      <a:ext cx="0" cy="1685529"/>
                    </a:xfrm>
                    <a:prstGeom prst="line">
                      <a:avLst/>
                    </a:prstGeom>
                    <a:ln w="28575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sp>
                <p:nvSpPr>
                  <p:cNvPr id="383" name="Curved Left Arrow 382"/>
                  <p:cNvSpPr/>
                  <p:nvPr/>
                </p:nvSpPr>
                <p:spPr>
                  <a:xfrm rot="10800000">
                    <a:off x="6560708" y="4631379"/>
                    <a:ext cx="592292" cy="1401379"/>
                  </a:xfrm>
                  <a:prstGeom prst="curvedLeftArrow">
                    <a:avLst/>
                  </a:prstGeom>
                  <a:ln w="285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 sz="1000" dirty="0">
                      <a:solidFill>
                        <a:schemeClr val="tx1"/>
                      </a:solidFill>
                    </a:endParaRPr>
                  </a:p>
                </p:txBody>
              </p:sp>
            </p:grpSp>
            <p:sp>
              <p:nvSpPr>
                <p:cNvPr id="380" name="TextBox 379"/>
                <p:cNvSpPr txBox="1"/>
                <p:nvPr/>
              </p:nvSpPr>
              <p:spPr>
                <a:xfrm>
                  <a:off x="6392761" y="3280713"/>
                  <a:ext cx="1385444" cy="477997"/>
                </a:xfrm>
                <a:prstGeom prst="rect">
                  <a:avLst/>
                </a:prstGeom>
                <a:noFill/>
                <a:ln w="28575">
                  <a:noFill/>
                </a:ln>
              </p:spPr>
              <p:txBody>
                <a:bodyPr wrap="none" rtlCol="0">
                  <a:spAutoFit/>
                </a:bodyPr>
                <a:lstStyle/>
                <a:p>
                  <a:r>
                    <a:rPr lang="en-GB" sz="1000" b="1" dirty="0">
                      <a:solidFill>
                        <a:srgbClr val="FF0000"/>
                      </a:solidFill>
                      <a:latin typeface="SassoonPrimaryInfant" pitchFamily="2" charset="0"/>
                    </a:rPr>
                    <a:t>Full Turn</a:t>
                  </a:r>
                </a:p>
              </p:txBody>
            </p:sp>
          </p:grpSp>
          <p:sp>
            <p:nvSpPr>
              <p:cNvPr id="378" name="Curved Left Arrow 377"/>
              <p:cNvSpPr/>
              <p:nvPr/>
            </p:nvSpPr>
            <p:spPr>
              <a:xfrm>
                <a:off x="3493688" y="2025786"/>
                <a:ext cx="209076" cy="494679"/>
              </a:xfrm>
              <a:prstGeom prst="curvedLeftArrow">
                <a:avLst/>
              </a:prstGeom>
              <a:ln w="28575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1000" dirty="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376" name="TextBox 375"/>
            <p:cNvSpPr txBox="1"/>
            <p:nvPr/>
          </p:nvSpPr>
          <p:spPr>
            <a:xfrm>
              <a:off x="3299596" y="2616170"/>
              <a:ext cx="706682" cy="400110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000" b="1" dirty="0">
                  <a:solidFill>
                    <a:srgbClr val="00B050"/>
                  </a:solidFill>
                  <a:latin typeface="SassoonPrimaryInfant" pitchFamily="2" charset="0"/>
                </a:rPr>
                <a:t>Exactly 360˚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9379474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5249065" y="187987"/>
            <a:ext cx="4436721" cy="301752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Rectangle 17"/>
          <p:cNvSpPr/>
          <p:nvPr/>
        </p:nvSpPr>
        <p:spPr>
          <a:xfrm>
            <a:off x="187780" y="3588914"/>
            <a:ext cx="4436721" cy="301752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Rectangle 21"/>
          <p:cNvSpPr/>
          <p:nvPr/>
        </p:nvSpPr>
        <p:spPr>
          <a:xfrm>
            <a:off x="5249065" y="3588914"/>
            <a:ext cx="4436721" cy="301752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1609703"/>
              </p:ext>
            </p:extLst>
          </p:nvPr>
        </p:nvGraphicFramePr>
        <p:xfrm>
          <a:off x="187779" y="187986"/>
          <a:ext cx="4184196" cy="1767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6297">
                  <a:extLst>
                    <a:ext uri="{9D8B030D-6E8A-4147-A177-3AD203B41FA5}">
                      <a16:colId xmlns:a16="http://schemas.microsoft.com/office/drawing/2014/main" val="1431818544"/>
                    </a:ext>
                  </a:extLst>
                </a:gridCol>
                <a:gridCol w="1148129">
                  <a:extLst>
                    <a:ext uri="{9D8B030D-6E8A-4147-A177-3AD203B41FA5}">
                      <a16:colId xmlns:a16="http://schemas.microsoft.com/office/drawing/2014/main" val="1306814542"/>
                    </a:ext>
                  </a:extLst>
                </a:gridCol>
                <a:gridCol w="1298124">
                  <a:extLst>
                    <a:ext uri="{9D8B030D-6E8A-4147-A177-3AD203B41FA5}">
                      <a16:colId xmlns:a16="http://schemas.microsoft.com/office/drawing/2014/main" val="1291831063"/>
                    </a:ext>
                  </a:extLst>
                </a:gridCol>
                <a:gridCol w="871646">
                  <a:extLst>
                    <a:ext uri="{9D8B030D-6E8A-4147-A177-3AD203B41FA5}">
                      <a16:colId xmlns:a16="http://schemas.microsoft.com/office/drawing/2014/main" val="323620574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GB" sz="1000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Percentage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How to find it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000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Example</a:t>
                      </a:r>
                      <a:r>
                        <a:rPr lang="en-GB" sz="1000" baseline="0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 - % of</a:t>
                      </a:r>
                      <a:r>
                        <a:rPr lang="en-GB" sz="1000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 200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  <a:latin typeface="SassoonPrimaryInfant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937633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GB" sz="1000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50%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Half it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200</a:t>
                      </a:r>
                      <a:r>
                        <a:rPr lang="en-GB" sz="1000" baseline="0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 ÷ 2 = </a:t>
                      </a:r>
                      <a:r>
                        <a:rPr lang="en-GB" sz="1000" b="1" baseline="0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100</a:t>
                      </a:r>
                      <a:endParaRPr lang="en-GB" sz="1000" b="1" dirty="0">
                        <a:solidFill>
                          <a:schemeClr val="tx1"/>
                        </a:solidFill>
                        <a:latin typeface="SassoonPrimaryInfant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000" b="0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50 % = </a:t>
                      </a:r>
                      <a:r>
                        <a:rPr lang="en-GB" sz="1000" b="1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100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3617362"/>
                  </a:ext>
                </a:extLst>
              </a:tr>
              <a:tr h="169440">
                <a:tc>
                  <a:txBody>
                    <a:bodyPr/>
                    <a:lstStyle/>
                    <a:p>
                      <a:pPr algn="ctr"/>
                      <a:r>
                        <a:rPr lang="en-GB" sz="1000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25%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Quarter it</a:t>
                      </a:r>
                    </a:p>
                    <a:p>
                      <a:pPr algn="ctr"/>
                      <a:r>
                        <a:rPr lang="en-GB" sz="1000" b="1" u="sng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OR</a:t>
                      </a:r>
                      <a:r>
                        <a:rPr lang="en-GB" sz="1000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 Half of 50%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200 </a:t>
                      </a:r>
                      <a:r>
                        <a:rPr lang="en-GB" sz="1000" baseline="0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÷ 4 = 50</a:t>
                      </a:r>
                    </a:p>
                    <a:p>
                      <a:pPr algn="ctr"/>
                      <a:r>
                        <a:rPr lang="en-GB" sz="1000" b="1" u="sng" baseline="0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OR</a:t>
                      </a:r>
                      <a:r>
                        <a:rPr lang="en-GB" sz="1000" baseline="0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 100 ÷ 2 = </a:t>
                      </a:r>
                      <a:r>
                        <a:rPr lang="en-GB" sz="1000" b="1" baseline="0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50</a:t>
                      </a:r>
                      <a:endParaRPr lang="en-GB" sz="1000" b="1" dirty="0">
                        <a:solidFill>
                          <a:schemeClr val="tx1"/>
                        </a:solidFill>
                        <a:latin typeface="SassoonPrimaryInfant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000" b="0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25% = </a:t>
                      </a:r>
                      <a:r>
                        <a:rPr lang="en-GB" sz="1000" b="1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50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702762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GB" sz="1000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10%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Divide it by 10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200</a:t>
                      </a:r>
                      <a:r>
                        <a:rPr lang="en-GB" sz="1000" baseline="0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 ÷ 10 = </a:t>
                      </a:r>
                      <a:r>
                        <a:rPr lang="en-GB" sz="1000" b="1" baseline="0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20</a:t>
                      </a:r>
                      <a:endParaRPr lang="en-GB" sz="1000" b="1" dirty="0">
                        <a:solidFill>
                          <a:schemeClr val="tx1"/>
                        </a:solidFill>
                        <a:latin typeface="SassoonPrimaryInfant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000" b="0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10% = </a:t>
                      </a:r>
                      <a:r>
                        <a:rPr lang="en-GB" sz="1000" b="1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20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2968211"/>
                  </a:ext>
                </a:extLst>
              </a:tr>
              <a:tr h="169440">
                <a:tc>
                  <a:txBody>
                    <a:bodyPr/>
                    <a:lstStyle/>
                    <a:p>
                      <a:pPr algn="ctr"/>
                      <a:r>
                        <a:rPr lang="en-GB" sz="1000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5%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Divide it by 10 then half it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200 </a:t>
                      </a:r>
                      <a:r>
                        <a:rPr lang="en-GB" sz="1000" baseline="0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÷ 10 = 20</a:t>
                      </a:r>
                    </a:p>
                    <a:p>
                      <a:pPr algn="ctr"/>
                      <a:r>
                        <a:rPr lang="en-GB" sz="1000" baseline="0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20 ÷ 2 = </a:t>
                      </a:r>
                      <a:r>
                        <a:rPr lang="en-GB" sz="1000" b="1" baseline="0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10</a:t>
                      </a:r>
                      <a:endParaRPr lang="en-GB" sz="1000" b="1" dirty="0">
                        <a:solidFill>
                          <a:schemeClr val="tx1"/>
                        </a:solidFill>
                        <a:latin typeface="SassoonPrimaryInfant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000" b="0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5% = </a:t>
                      </a:r>
                      <a:r>
                        <a:rPr lang="en-GB" sz="1000" b="1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10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344515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GB" sz="1000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1%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Divide it by 100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200 </a:t>
                      </a:r>
                      <a:r>
                        <a:rPr lang="en-GB" sz="1000" baseline="0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÷ 100 = </a:t>
                      </a:r>
                      <a:r>
                        <a:rPr lang="en-GB" sz="1000" b="1" baseline="0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2</a:t>
                      </a:r>
                      <a:endParaRPr lang="en-GB" sz="1000" b="1" dirty="0">
                        <a:solidFill>
                          <a:schemeClr val="tx1"/>
                        </a:solidFill>
                        <a:latin typeface="SassoonPrimaryInfant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000" b="0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1% = </a:t>
                      </a:r>
                      <a:r>
                        <a:rPr lang="en-GB" sz="1000" b="1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3841316"/>
                  </a:ext>
                </a:extLst>
              </a:tr>
            </a:tbl>
          </a:graphicData>
        </a:graphic>
      </p:graphicFrame>
      <p:sp>
        <p:nvSpPr>
          <p:cNvPr id="4" name="Rectangle 3"/>
          <p:cNvSpPr/>
          <p:nvPr/>
        </p:nvSpPr>
        <p:spPr>
          <a:xfrm>
            <a:off x="273505" y="2276477"/>
            <a:ext cx="1155245" cy="86706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50" dirty="0">
                <a:latin typeface="SassoonPrimaryInfant" pitchFamily="2" charset="0"/>
              </a:rPr>
              <a:t>Finding multiples of 10 e.g. 30%</a:t>
            </a:r>
          </a:p>
          <a:p>
            <a:pPr algn="ctr"/>
            <a:endParaRPr lang="en-GB" sz="1050" dirty="0">
              <a:latin typeface="SassoonPrimaryInfant" pitchFamily="2" charset="0"/>
            </a:endParaRPr>
          </a:p>
          <a:p>
            <a:pPr algn="ctr"/>
            <a:r>
              <a:rPr lang="en-GB" sz="1050" dirty="0">
                <a:latin typeface="SassoonPrimaryInfant" pitchFamily="2" charset="0"/>
              </a:rPr>
              <a:t>Find 10% then multiply by 3</a:t>
            </a:r>
          </a:p>
        </p:txBody>
      </p:sp>
      <p:sp>
        <p:nvSpPr>
          <p:cNvPr id="29" name="Rectangle 28"/>
          <p:cNvSpPr/>
          <p:nvPr/>
        </p:nvSpPr>
        <p:spPr>
          <a:xfrm>
            <a:off x="1509210" y="2266950"/>
            <a:ext cx="1088208" cy="86706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50" dirty="0">
                <a:latin typeface="SassoonPrimaryInfant" pitchFamily="2" charset="0"/>
              </a:rPr>
              <a:t>Finding one less e.g. 49%</a:t>
            </a:r>
          </a:p>
          <a:p>
            <a:pPr algn="ctr"/>
            <a:endParaRPr lang="en-GB" sz="1050" dirty="0">
              <a:latin typeface="SassoonPrimaryInfant" pitchFamily="2" charset="0"/>
            </a:endParaRPr>
          </a:p>
          <a:p>
            <a:pPr algn="ctr"/>
            <a:r>
              <a:rPr lang="en-GB" sz="1050" dirty="0">
                <a:latin typeface="SassoonPrimaryInfant" pitchFamily="2" charset="0"/>
              </a:rPr>
              <a:t>Find 50% then take 1% off</a:t>
            </a:r>
          </a:p>
        </p:txBody>
      </p:sp>
      <p:sp>
        <p:nvSpPr>
          <p:cNvPr id="30" name="Rectangle 29"/>
          <p:cNvSpPr/>
          <p:nvPr/>
        </p:nvSpPr>
        <p:spPr>
          <a:xfrm>
            <a:off x="2677878" y="2276476"/>
            <a:ext cx="1542480" cy="86706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50" dirty="0">
                <a:latin typeface="SassoonPrimaryInfant" pitchFamily="2" charset="0"/>
              </a:rPr>
              <a:t>Finding any % e.g. 36%</a:t>
            </a:r>
          </a:p>
          <a:p>
            <a:pPr algn="ctr"/>
            <a:endParaRPr lang="en-GB" sz="1050" dirty="0">
              <a:latin typeface="SassoonPrimaryInfant" pitchFamily="2" charset="0"/>
            </a:endParaRPr>
          </a:p>
          <a:p>
            <a:pPr algn="ctr"/>
            <a:r>
              <a:rPr lang="en-GB" sz="1050" dirty="0">
                <a:latin typeface="SassoonPrimaryInfant" pitchFamily="2" charset="0"/>
              </a:rPr>
              <a:t>Find 1% then multiply by how many (36 in our example)</a:t>
            </a:r>
          </a:p>
        </p:txBody>
      </p:sp>
      <p:sp>
        <p:nvSpPr>
          <p:cNvPr id="3" name="Rectangle 2"/>
          <p:cNvSpPr/>
          <p:nvPr/>
        </p:nvSpPr>
        <p:spPr>
          <a:xfrm rot="5400000">
            <a:off x="2951198" y="1532204"/>
            <a:ext cx="3017518" cy="329087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  <a:latin typeface="SassoonPrimaryInfant" pitchFamily="2" charset="0"/>
              </a:rPr>
              <a:t>Percentage Key Facts</a:t>
            </a:r>
          </a:p>
        </p:txBody>
      </p:sp>
      <p:sp>
        <p:nvSpPr>
          <p:cNvPr id="47" name="Rectangle 46"/>
          <p:cNvSpPr/>
          <p:nvPr/>
        </p:nvSpPr>
        <p:spPr>
          <a:xfrm>
            <a:off x="187779" y="2025760"/>
            <a:ext cx="4107634" cy="188749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tx1"/>
                </a:solidFill>
                <a:latin typeface="SassoonPrimaryInfant" pitchFamily="2" charset="0"/>
              </a:rPr>
              <a:t>Top Tips</a:t>
            </a:r>
          </a:p>
        </p:txBody>
      </p:sp>
      <p:sp>
        <p:nvSpPr>
          <p:cNvPr id="5" name="Rectangle 4"/>
          <p:cNvSpPr/>
          <p:nvPr/>
        </p:nvSpPr>
        <p:spPr>
          <a:xfrm>
            <a:off x="187780" y="187987"/>
            <a:ext cx="4436721" cy="301752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aphicFrame>
        <p:nvGraphicFramePr>
          <p:cNvPr id="48" name="Table 4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69516"/>
              </p:ext>
            </p:extLst>
          </p:nvPr>
        </p:nvGraphicFramePr>
        <p:xfrm>
          <a:off x="5249065" y="187986"/>
          <a:ext cx="4184196" cy="1767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6297">
                  <a:extLst>
                    <a:ext uri="{9D8B030D-6E8A-4147-A177-3AD203B41FA5}">
                      <a16:colId xmlns:a16="http://schemas.microsoft.com/office/drawing/2014/main" val="1431818544"/>
                    </a:ext>
                  </a:extLst>
                </a:gridCol>
                <a:gridCol w="1148129">
                  <a:extLst>
                    <a:ext uri="{9D8B030D-6E8A-4147-A177-3AD203B41FA5}">
                      <a16:colId xmlns:a16="http://schemas.microsoft.com/office/drawing/2014/main" val="1306814542"/>
                    </a:ext>
                  </a:extLst>
                </a:gridCol>
                <a:gridCol w="1298124">
                  <a:extLst>
                    <a:ext uri="{9D8B030D-6E8A-4147-A177-3AD203B41FA5}">
                      <a16:colId xmlns:a16="http://schemas.microsoft.com/office/drawing/2014/main" val="1291831063"/>
                    </a:ext>
                  </a:extLst>
                </a:gridCol>
                <a:gridCol w="871646">
                  <a:extLst>
                    <a:ext uri="{9D8B030D-6E8A-4147-A177-3AD203B41FA5}">
                      <a16:colId xmlns:a16="http://schemas.microsoft.com/office/drawing/2014/main" val="323620574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GB" sz="1000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Percentage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How to find it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000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Example</a:t>
                      </a:r>
                      <a:r>
                        <a:rPr lang="en-GB" sz="1000" baseline="0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 - % of</a:t>
                      </a:r>
                      <a:r>
                        <a:rPr lang="en-GB" sz="1000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 200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  <a:latin typeface="SassoonPrimaryInfant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937633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GB" sz="1000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50%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Half it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200</a:t>
                      </a:r>
                      <a:r>
                        <a:rPr lang="en-GB" sz="1000" baseline="0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 ÷ 2 = </a:t>
                      </a:r>
                      <a:r>
                        <a:rPr lang="en-GB" sz="1000" b="1" baseline="0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100</a:t>
                      </a:r>
                      <a:endParaRPr lang="en-GB" sz="1000" b="1" dirty="0">
                        <a:solidFill>
                          <a:schemeClr val="tx1"/>
                        </a:solidFill>
                        <a:latin typeface="SassoonPrimaryInfant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000" b="0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50 % = </a:t>
                      </a:r>
                      <a:r>
                        <a:rPr lang="en-GB" sz="1000" b="1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100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3617362"/>
                  </a:ext>
                </a:extLst>
              </a:tr>
              <a:tr h="169440">
                <a:tc>
                  <a:txBody>
                    <a:bodyPr/>
                    <a:lstStyle/>
                    <a:p>
                      <a:pPr algn="ctr"/>
                      <a:r>
                        <a:rPr lang="en-GB" sz="1000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25%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Quarter it</a:t>
                      </a:r>
                    </a:p>
                    <a:p>
                      <a:pPr algn="ctr"/>
                      <a:r>
                        <a:rPr lang="en-GB" sz="1000" b="1" u="sng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OR</a:t>
                      </a:r>
                      <a:r>
                        <a:rPr lang="en-GB" sz="1000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 Half of 50%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200 </a:t>
                      </a:r>
                      <a:r>
                        <a:rPr lang="en-GB" sz="1000" baseline="0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÷ 4 = 50</a:t>
                      </a:r>
                    </a:p>
                    <a:p>
                      <a:pPr algn="ctr"/>
                      <a:r>
                        <a:rPr lang="en-GB" sz="1000" b="1" u="sng" baseline="0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OR</a:t>
                      </a:r>
                      <a:r>
                        <a:rPr lang="en-GB" sz="1000" baseline="0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 100 ÷ 2 = </a:t>
                      </a:r>
                      <a:r>
                        <a:rPr lang="en-GB" sz="1000" b="1" baseline="0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50</a:t>
                      </a:r>
                      <a:endParaRPr lang="en-GB" sz="1000" b="1" dirty="0">
                        <a:solidFill>
                          <a:schemeClr val="tx1"/>
                        </a:solidFill>
                        <a:latin typeface="SassoonPrimaryInfant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000" b="0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25% = </a:t>
                      </a:r>
                      <a:r>
                        <a:rPr lang="en-GB" sz="1000" b="1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50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702762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GB" sz="1000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10%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Divide it by 10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200</a:t>
                      </a:r>
                      <a:r>
                        <a:rPr lang="en-GB" sz="1000" baseline="0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 ÷ 10 = </a:t>
                      </a:r>
                      <a:r>
                        <a:rPr lang="en-GB" sz="1000" b="1" baseline="0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20</a:t>
                      </a:r>
                      <a:endParaRPr lang="en-GB" sz="1000" b="1" dirty="0">
                        <a:solidFill>
                          <a:schemeClr val="tx1"/>
                        </a:solidFill>
                        <a:latin typeface="SassoonPrimaryInfant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000" b="0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10% = </a:t>
                      </a:r>
                      <a:r>
                        <a:rPr lang="en-GB" sz="1000" b="1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20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2968211"/>
                  </a:ext>
                </a:extLst>
              </a:tr>
              <a:tr h="169440">
                <a:tc>
                  <a:txBody>
                    <a:bodyPr/>
                    <a:lstStyle/>
                    <a:p>
                      <a:pPr algn="ctr"/>
                      <a:r>
                        <a:rPr lang="en-GB" sz="1000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5%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Divide it by 10 then half it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200 </a:t>
                      </a:r>
                      <a:r>
                        <a:rPr lang="en-GB" sz="1000" baseline="0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÷ 10 = 20</a:t>
                      </a:r>
                    </a:p>
                    <a:p>
                      <a:pPr algn="ctr"/>
                      <a:r>
                        <a:rPr lang="en-GB" sz="1000" baseline="0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20 ÷ 2 = </a:t>
                      </a:r>
                      <a:r>
                        <a:rPr lang="en-GB" sz="1000" b="1" baseline="0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10</a:t>
                      </a:r>
                      <a:endParaRPr lang="en-GB" sz="1000" b="1" dirty="0">
                        <a:solidFill>
                          <a:schemeClr val="tx1"/>
                        </a:solidFill>
                        <a:latin typeface="SassoonPrimaryInfant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000" b="0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5% = </a:t>
                      </a:r>
                      <a:r>
                        <a:rPr lang="en-GB" sz="1000" b="1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10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344515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GB" sz="1000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1%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Divide it by 100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200 </a:t>
                      </a:r>
                      <a:r>
                        <a:rPr lang="en-GB" sz="1000" baseline="0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÷ 100 = </a:t>
                      </a:r>
                      <a:r>
                        <a:rPr lang="en-GB" sz="1000" b="1" baseline="0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2</a:t>
                      </a:r>
                      <a:endParaRPr lang="en-GB" sz="1000" b="1" dirty="0">
                        <a:solidFill>
                          <a:schemeClr val="tx1"/>
                        </a:solidFill>
                        <a:latin typeface="SassoonPrimaryInfant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000" b="0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1% = </a:t>
                      </a:r>
                      <a:r>
                        <a:rPr lang="en-GB" sz="1000" b="1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3841316"/>
                  </a:ext>
                </a:extLst>
              </a:tr>
            </a:tbl>
          </a:graphicData>
        </a:graphic>
      </p:graphicFrame>
      <p:sp>
        <p:nvSpPr>
          <p:cNvPr id="49" name="Rectangle 48"/>
          <p:cNvSpPr/>
          <p:nvPr/>
        </p:nvSpPr>
        <p:spPr>
          <a:xfrm>
            <a:off x="5334791" y="2276477"/>
            <a:ext cx="1155245" cy="86706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50" dirty="0">
                <a:latin typeface="SassoonPrimaryInfant" pitchFamily="2" charset="0"/>
              </a:rPr>
              <a:t>Finding multiples of 10 e.g. 30%</a:t>
            </a:r>
          </a:p>
          <a:p>
            <a:pPr algn="ctr"/>
            <a:endParaRPr lang="en-GB" sz="1050" dirty="0">
              <a:latin typeface="SassoonPrimaryInfant" pitchFamily="2" charset="0"/>
            </a:endParaRPr>
          </a:p>
          <a:p>
            <a:pPr algn="ctr"/>
            <a:r>
              <a:rPr lang="en-GB" sz="1050" dirty="0">
                <a:latin typeface="SassoonPrimaryInfant" pitchFamily="2" charset="0"/>
              </a:rPr>
              <a:t>Find 10% then multiply by 3</a:t>
            </a:r>
          </a:p>
        </p:txBody>
      </p:sp>
      <p:sp>
        <p:nvSpPr>
          <p:cNvPr id="50" name="Rectangle 49"/>
          <p:cNvSpPr/>
          <p:nvPr/>
        </p:nvSpPr>
        <p:spPr>
          <a:xfrm>
            <a:off x="6570496" y="2266950"/>
            <a:ext cx="1088208" cy="86706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50" dirty="0">
                <a:latin typeface="SassoonPrimaryInfant" pitchFamily="2" charset="0"/>
              </a:rPr>
              <a:t>Finding one less e.g. 49%</a:t>
            </a:r>
          </a:p>
          <a:p>
            <a:pPr algn="ctr"/>
            <a:endParaRPr lang="en-GB" sz="1050" dirty="0">
              <a:latin typeface="SassoonPrimaryInfant" pitchFamily="2" charset="0"/>
            </a:endParaRPr>
          </a:p>
          <a:p>
            <a:pPr algn="ctr"/>
            <a:r>
              <a:rPr lang="en-GB" sz="1050" dirty="0">
                <a:latin typeface="SassoonPrimaryInfant" pitchFamily="2" charset="0"/>
              </a:rPr>
              <a:t>Find 50% then take 1% off</a:t>
            </a:r>
          </a:p>
        </p:txBody>
      </p:sp>
      <p:sp>
        <p:nvSpPr>
          <p:cNvPr id="51" name="Rectangle 50"/>
          <p:cNvSpPr/>
          <p:nvPr/>
        </p:nvSpPr>
        <p:spPr>
          <a:xfrm>
            <a:off x="7739164" y="2276476"/>
            <a:ext cx="1542480" cy="86706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50" dirty="0">
                <a:latin typeface="SassoonPrimaryInfant" pitchFamily="2" charset="0"/>
              </a:rPr>
              <a:t>Finding any % e.g. 36%</a:t>
            </a:r>
          </a:p>
          <a:p>
            <a:pPr algn="ctr"/>
            <a:endParaRPr lang="en-GB" sz="1050" dirty="0">
              <a:latin typeface="SassoonPrimaryInfant" pitchFamily="2" charset="0"/>
            </a:endParaRPr>
          </a:p>
          <a:p>
            <a:pPr algn="ctr"/>
            <a:r>
              <a:rPr lang="en-GB" sz="1050" dirty="0">
                <a:latin typeface="SassoonPrimaryInfant" pitchFamily="2" charset="0"/>
              </a:rPr>
              <a:t>Find 1% then multiply by how many (36 in our example)</a:t>
            </a:r>
          </a:p>
        </p:txBody>
      </p:sp>
      <p:sp>
        <p:nvSpPr>
          <p:cNvPr id="52" name="Rectangle 51"/>
          <p:cNvSpPr/>
          <p:nvPr/>
        </p:nvSpPr>
        <p:spPr>
          <a:xfrm rot="5400000">
            <a:off x="8012484" y="1532204"/>
            <a:ext cx="3017518" cy="329087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  <a:latin typeface="SassoonPrimaryInfant" pitchFamily="2" charset="0"/>
              </a:rPr>
              <a:t>Percentage Key Facts</a:t>
            </a:r>
          </a:p>
        </p:txBody>
      </p:sp>
      <p:sp>
        <p:nvSpPr>
          <p:cNvPr id="53" name="Rectangle 52"/>
          <p:cNvSpPr/>
          <p:nvPr/>
        </p:nvSpPr>
        <p:spPr>
          <a:xfrm>
            <a:off x="5249065" y="2025760"/>
            <a:ext cx="4107634" cy="188749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tx1"/>
                </a:solidFill>
                <a:latin typeface="SassoonPrimaryInfant" pitchFamily="2" charset="0"/>
              </a:rPr>
              <a:t>Top Tips</a:t>
            </a:r>
          </a:p>
        </p:txBody>
      </p:sp>
      <p:sp>
        <p:nvSpPr>
          <p:cNvPr id="54" name="Rectangle 53"/>
          <p:cNvSpPr/>
          <p:nvPr/>
        </p:nvSpPr>
        <p:spPr>
          <a:xfrm>
            <a:off x="5249066" y="187987"/>
            <a:ext cx="4436721" cy="301752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aphicFrame>
        <p:nvGraphicFramePr>
          <p:cNvPr id="55" name="Table 5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3921928"/>
              </p:ext>
            </p:extLst>
          </p:nvPr>
        </p:nvGraphicFramePr>
        <p:xfrm>
          <a:off x="201035" y="3588914"/>
          <a:ext cx="4184196" cy="1767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6297">
                  <a:extLst>
                    <a:ext uri="{9D8B030D-6E8A-4147-A177-3AD203B41FA5}">
                      <a16:colId xmlns:a16="http://schemas.microsoft.com/office/drawing/2014/main" val="1431818544"/>
                    </a:ext>
                  </a:extLst>
                </a:gridCol>
                <a:gridCol w="1148129">
                  <a:extLst>
                    <a:ext uri="{9D8B030D-6E8A-4147-A177-3AD203B41FA5}">
                      <a16:colId xmlns:a16="http://schemas.microsoft.com/office/drawing/2014/main" val="1306814542"/>
                    </a:ext>
                  </a:extLst>
                </a:gridCol>
                <a:gridCol w="1298124">
                  <a:extLst>
                    <a:ext uri="{9D8B030D-6E8A-4147-A177-3AD203B41FA5}">
                      <a16:colId xmlns:a16="http://schemas.microsoft.com/office/drawing/2014/main" val="1291831063"/>
                    </a:ext>
                  </a:extLst>
                </a:gridCol>
                <a:gridCol w="871646">
                  <a:extLst>
                    <a:ext uri="{9D8B030D-6E8A-4147-A177-3AD203B41FA5}">
                      <a16:colId xmlns:a16="http://schemas.microsoft.com/office/drawing/2014/main" val="323620574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GB" sz="1000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Percentage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How to find it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000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Example</a:t>
                      </a:r>
                      <a:r>
                        <a:rPr lang="en-GB" sz="1000" baseline="0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 - % of</a:t>
                      </a:r>
                      <a:r>
                        <a:rPr lang="en-GB" sz="1000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 200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  <a:latin typeface="SassoonPrimaryInfant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937633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GB" sz="1000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50%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Half it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200</a:t>
                      </a:r>
                      <a:r>
                        <a:rPr lang="en-GB" sz="1000" baseline="0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 ÷ 2 = </a:t>
                      </a:r>
                      <a:r>
                        <a:rPr lang="en-GB" sz="1000" b="1" baseline="0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100</a:t>
                      </a:r>
                      <a:endParaRPr lang="en-GB" sz="1000" b="1" dirty="0">
                        <a:solidFill>
                          <a:schemeClr val="tx1"/>
                        </a:solidFill>
                        <a:latin typeface="SassoonPrimaryInfant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000" b="0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50 % = </a:t>
                      </a:r>
                      <a:r>
                        <a:rPr lang="en-GB" sz="1000" b="1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100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3617362"/>
                  </a:ext>
                </a:extLst>
              </a:tr>
              <a:tr h="169440">
                <a:tc>
                  <a:txBody>
                    <a:bodyPr/>
                    <a:lstStyle/>
                    <a:p>
                      <a:pPr algn="ctr"/>
                      <a:r>
                        <a:rPr lang="en-GB" sz="1000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25%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Quarter it</a:t>
                      </a:r>
                    </a:p>
                    <a:p>
                      <a:pPr algn="ctr"/>
                      <a:r>
                        <a:rPr lang="en-GB" sz="1000" b="1" u="sng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OR</a:t>
                      </a:r>
                      <a:r>
                        <a:rPr lang="en-GB" sz="1000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 Half of 50%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200 </a:t>
                      </a:r>
                      <a:r>
                        <a:rPr lang="en-GB" sz="1000" baseline="0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÷ 4 = 50</a:t>
                      </a:r>
                    </a:p>
                    <a:p>
                      <a:pPr algn="ctr"/>
                      <a:r>
                        <a:rPr lang="en-GB" sz="1000" b="1" u="sng" baseline="0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OR</a:t>
                      </a:r>
                      <a:r>
                        <a:rPr lang="en-GB" sz="1000" baseline="0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 100 ÷ 2 = </a:t>
                      </a:r>
                      <a:r>
                        <a:rPr lang="en-GB" sz="1000" b="1" baseline="0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50</a:t>
                      </a:r>
                      <a:endParaRPr lang="en-GB" sz="1000" b="1" dirty="0">
                        <a:solidFill>
                          <a:schemeClr val="tx1"/>
                        </a:solidFill>
                        <a:latin typeface="SassoonPrimaryInfant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000" b="0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25% = </a:t>
                      </a:r>
                      <a:r>
                        <a:rPr lang="en-GB" sz="1000" b="1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50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702762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GB" sz="1000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10%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Divide it by 10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200</a:t>
                      </a:r>
                      <a:r>
                        <a:rPr lang="en-GB" sz="1000" baseline="0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 ÷ 10 = </a:t>
                      </a:r>
                      <a:r>
                        <a:rPr lang="en-GB" sz="1000" b="1" baseline="0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20</a:t>
                      </a:r>
                      <a:endParaRPr lang="en-GB" sz="1000" b="1" dirty="0">
                        <a:solidFill>
                          <a:schemeClr val="tx1"/>
                        </a:solidFill>
                        <a:latin typeface="SassoonPrimaryInfant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000" b="0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10% = </a:t>
                      </a:r>
                      <a:r>
                        <a:rPr lang="en-GB" sz="1000" b="1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20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2968211"/>
                  </a:ext>
                </a:extLst>
              </a:tr>
              <a:tr h="169440">
                <a:tc>
                  <a:txBody>
                    <a:bodyPr/>
                    <a:lstStyle/>
                    <a:p>
                      <a:pPr algn="ctr"/>
                      <a:r>
                        <a:rPr lang="en-GB" sz="1000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5%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Divide it by 10 then half it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200 </a:t>
                      </a:r>
                      <a:r>
                        <a:rPr lang="en-GB" sz="1000" baseline="0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÷ 10 = 20</a:t>
                      </a:r>
                    </a:p>
                    <a:p>
                      <a:pPr algn="ctr"/>
                      <a:r>
                        <a:rPr lang="en-GB" sz="1000" baseline="0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20 ÷ 2 = </a:t>
                      </a:r>
                      <a:r>
                        <a:rPr lang="en-GB" sz="1000" b="1" baseline="0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10</a:t>
                      </a:r>
                      <a:endParaRPr lang="en-GB" sz="1000" b="1" dirty="0">
                        <a:solidFill>
                          <a:schemeClr val="tx1"/>
                        </a:solidFill>
                        <a:latin typeface="SassoonPrimaryInfant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000" b="0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5% = </a:t>
                      </a:r>
                      <a:r>
                        <a:rPr lang="en-GB" sz="1000" b="1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10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344515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GB" sz="1000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1%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Divide it by 100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200 </a:t>
                      </a:r>
                      <a:r>
                        <a:rPr lang="en-GB" sz="1000" baseline="0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÷ 100 = </a:t>
                      </a:r>
                      <a:r>
                        <a:rPr lang="en-GB" sz="1000" b="1" baseline="0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2</a:t>
                      </a:r>
                      <a:endParaRPr lang="en-GB" sz="1000" b="1" dirty="0">
                        <a:solidFill>
                          <a:schemeClr val="tx1"/>
                        </a:solidFill>
                        <a:latin typeface="SassoonPrimaryInfant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000" b="0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1% = </a:t>
                      </a:r>
                      <a:r>
                        <a:rPr lang="en-GB" sz="1000" b="1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3841316"/>
                  </a:ext>
                </a:extLst>
              </a:tr>
            </a:tbl>
          </a:graphicData>
        </a:graphic>
      </p:graphicFrame>
      <p:sp>
        <p:nvSpPr>
          <p:cNvPr id="56" name="Rectangle 55"/>
          <p:cNvSpPr/>
          <p:nvPr/>
        </p:nvSpPr>
        <p:spPr>
          <a:xfrm>
            <a:off x="286761" y="5677405"/>
            <a:ext cx="1155245" cy="86706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50" dirty="0">
                <a:latin typeface="SassoonPrimaryInfant" pitchFamily="2" charset="0"/>
              </a:rPr>
              <a:t>Finding multiples of 10 e.g. 30%</a:t>
            </a:r>
          </a:p>
          <a:p>
            <a:pPr algn="ctr"/>
            <a:endParaRPr lang="en-GB" sz="1050" dirty="0">
              <a:latin typeface="SassoonPrimaryInfant" pitchFamily="2" charset="0"/>
            </a:endParaRPr>
          </a:p>
          <a:p>
            <a:pPr algn="ctr"/>
            <a:r>
              <a:rPr lang="en-GB" sz="1050" dirty="0">
                <a:latin typeface="SassoonPrimaryInfant" pitchFamily="2" charset="0"/>
              </a:rPr>
              <a:t>Find 10% then multiply by 3</a:t>
            </a:r>
          </a:p>
        </p:txBody>
      </p:sp>
      <p:sp>
        <p:nvSpPr>
          <p:cNvPr id="57" name="Rectangle 56"/>
          <p:cNvSpPr/>
          <p:nvPr/>
        </p:nvSpPr>
        <p:spPr>
          <a:xfrm>
            <a:off x="1522466" y="5667878"/>
            <a:ext cx="1088208" cy="86706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50" dirty="0">
                <a:latin typeface="SassoonPrimaryInfant" pitchFamily="2" charset="0"/>
              </a:rPr>
              <a:t>Finding one less e.g. 49%</a:t>
            </a:r>
          </a:p>
          <a:p>
            <a:pPr algn="ctr"/>
            <a:endParaRPr lang="en-GB" sz="1050" dirty="0">
              <a:latin typeface="SassoonPrimaryInfant" pitchFamily="2" charset="0"/>
            </a:endParaRPr>
          </a:p>
          <a:p>
            <a:pPr algn="ctr"/>
            <a:r>
              <a:rPr lang="en-GB" sz="1050" dirty="0">
                <a:latin typeface="SassoonPrimaryInfant" pitchFamily="2" charset="0"/>
              </a:rPr>
              <a:t>Find 50% then take 1% off</a:t>
            </a:r>
          </a:p>
        </p:txBody>
      </p:sp>
      <p:sp>
        <p:nvSpPr>
          <p:cNvPr id="58" name="Rectangle 57"/>
          <p:cNvSpPr/>
          <p:nvPr/>
        </p:nvSpPr>
        <p:spPr>
          <a:xfrm>
            <a:off x="2691134" y="5677404"/>
            <a:ext cx="1542480" cy="86706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50" dirty="0">
                <a:latin typeface="SassoonPrimaryInfant" pitchFamily="2" charset="0"/>
              </a:rPr>
              <a:t>Finding any % e.g. 36%</a:t>
            </a:r>
          </a:p>
          <a:p>
            <a:pPr algn="ctr"/>
            <a:endParaRPr lang="en-GB" sz="1050" dirty="0">
              <a:latin typeface="SassoonPrimaryInfant" pitchFamily="2" charset="0"/>
            </a:endParaRPr>
          </a:p>
          <a:p>
            <a:pPr algn="ctr"/>
            <a:r>
              <a:rPr lang="en-GB" sz="1050" dirty="0">
                <a:latin typeface="SassoonPrimaryInfant" pitchFamily="2" charset="0"/>
              </a:rPr>
              <a:t>Find 1% then multiply by how many (36 in our example)</a:t>
            </a:r>
          </a:p>
        </p:txBody>
      </p:sp>
      <p:sp>
        <p:nvSpPr>
          <p:cNvPr id="59" name="Rectangle 58"/>
          <p:cNvSpPr/>
          <p:nvPr/>
        </p:nvSpPr>
        <p:spPr>
          <a:xfrm rot="5400000">
            <a:off x="2964454" y="4933132"/>
            <a:ext cx="3017518" cy="329087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  <a:latin typeface="SassoonPrimaryInfant" pitchFamily="2" charset="0"/>
              </a:rPr>
              <a:t>Percentage Key Facts</a:t>
            </a:r>
          </a:p>
        </p:txBody>
      </p:sp>
      <p:sp>
        <p:nvSpPr>
          <p:cNvPr id="60" name="Rectangle 59"/>
          <p:cNvSpPr/>
          <p:nvPr/>
        </p:nvSpPr>
        <p:spPr>
          <a:xfrm>
            <a:off x="201035" y="5426688"/>
            <a:ext cx="4107634" cy="188749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tx1"/>
                </a:solidFill>
                <a:latin typeface="SassoonPrimaryInfant" pitchFamily="2" charset="0"/>
              </a:rPr>
              <a:t>Top Tips</a:t>
            </a:r>
          </a:p>
        </p:txBody>
      </p:sp>
      <p:sp>
        <p:nvSpPr>
          <p:cNvPr id="61" name="Rectangle 60"/>
          <p:cNvSpPr/>
          <p:nvPr/>
        </p:nvSpPr>
        <p:spPr>
          <a:xfrm>
            <a:off x="201036" y="3588915"/>
            <a:ext cx="4436721" cy="301752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aphicFrame>
        <p:nvGraphicFramePr>
          <p:cNvPr id="62" name="Table 6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279454"/>
              </p:ext>
            </p:extLst>
          </p:nvPr>
        </p:nvGraphicFramePr>
        <p:xfrm>
          <a:off x="5257354" y="3588913"/>
          <a:ext cx="4184196" cy="1767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6297">
                  <a:extLst>
                    <a:ext uri="{9D8B030D-6E8A-4147-A177-3AD203B41FA5}">
                      <a16:colId xmlns:a16="http://schemas.microsoft.com/office/drawing/2014/main" val="1431818544"/>
                    </a:ext>
                  </a:extLst>
                </a:gridCol>
                <a:gridCol w="1148129">
                  <a:extLst>
                    <a:ext uri="{9D8B030D-6E8A-4147-A177-3AD203B41FA5}">
                      <a16:colId xmlns:a16="http://schemas.microsoft.com/office/drawing/2014/main" val="1306814542"/>
                    </a:ext>
                  </a:extLst>
                </a:gridCol>
                <a:gridCol w="1298124">
                  <a:extLst>
                    <a:ext uri="{9D8B030D-6E8A-4147-A177-3AD203B41FA5}">
                      <a16:colId xmlns:a16="http://schemas.microsoft.com/office/drawing/2014/main" val="1291831063"/>
                    </a:ext>
                  </a:extLst>
                </a:gridCol>
                <a:gridCol w="871646">
                  <a:extLst>
                    <a:ext uri="{9D8B030D-6E8A-4147-A177-3AD203B41FA5}">
                      <a16:colId xmlns:a16="http://schemas.microsoft.com/office/drawing/2014/main" val="323620574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GB" sz="1000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Percentage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How to find it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000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Example</a:t>
                      </a:r>
                      <a:r>
                        <a:rPr lang="en-GB" sz="1000" baseline="0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 - % of</a:t>
                      </a:r>
                      <a:r>
                        <a:rPr lang="en-GB" sz="1000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 200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  <a:latin typeface="SassoonPrimaryInfant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937633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GB" sz="1000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50%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Half it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200</a:t>
                      </a:r>
                      <a:r>
                        <a:rPr lang="en-GB" sz="1000" baseline="0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 ÷ 2 = </a:t>
                      </a:r>
                      <a:r>
                        <a:rPr lang="en-GB" sz="1000" b="1" baseline="0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100</a:t>
                      </a:r>
                      <a:endParaRPr lang="en-GB" sz="1000" b="1" dirty="0">
                        <a:solidFill>
                          <a:schemeClr val="tx1"/>
                        </a:solidFill>
                        <a:latin typeface="SassoonPrimaryInfant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000" b="0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50 % = </a:t>
                      </a:r>
                      <a:r>
                        <a:rPr lang="en-GB" sz="1000" b="1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100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3617362"/>
                  </a:ext>
                </a:extLst>
              </a:tr>
              <a:tr h="169440">
                <a:tc>
                  <a:txBody>
                    <a:bodyPr/>
                    <a:lstStyle/>
                    <a:p>
                      <a:pPr algn="ctr"/>
                      <a:r>
                        <a:rPr lang="en-GB" sz="1000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25%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Quarter it</a:t>
                      </a:r>
                    </a:p>
                    <a:p>
                      <a:pPr algn="ctr"/>
                      <a:r>
                        <a:rPr lang="en-GB" sz="1000" b="1" u="sng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OR</a:t>
                      </a:r>
                      <a:r>
                        <a:rPr lang="en-GB" sz="1000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 Half of 50%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200 </a:t>
                      </a:r>
                      <a:r>
                        <a:rPr lang="en-GB" sz="1000" baseline="0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÷ 4 = 50</a:t>
                      </a:r>
                    </a:p>
                    <a:p>
                      <a:pPr algn="ctr"/>
                      <a:r>
                        <a:rPr lang="en-GB" sz="1000" b="1" u="sng" baseline="0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OR</a:t>
                      </a:r>
                      <a:r>
                        <a:rPr lang="en-GB" sz="1000" baseline="0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 100 ÷ 2 = </a:t>
                      </a:r>
                      <a:r>
                        <a:rPr lang="en-GB" sz="1000" b="1" baseline="0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50</a:t>
                      </a:r>
                      <a:endParaRPr lang="en-GB" sz="1000" b="1" dirty="0">
                        <a:solidFill>
                          <a:schemeClr val="tx1"/>
                        </a:solidFill>
                        <a:latin typeface="SassoonPrimaryInfant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000" b="0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25% = </a:t>
                      </a:r>
                      <a:r>
                        <a:rPr lang="en-GB" sz="1000" b="1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50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702762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GB" sz="1000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10%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Divide it by 10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200</a:t>
                      </a:r>
                      <a:r>
                        <a:rPr lang="en-GB" sz="1000" baseline="0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 ÷ 10 = </a:t>
                      </a:r>
                      <a:r>
                        <a:rPr lang="en-GB" sz="1000" b="1" baseline="0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20</a:t>
                      </a:r>
                      <a:endParaRPr lang="en-GB" sz="1000" b="1" dirty="0">
                        <a:solidFill>
                          <a:schemeClr val="tx1"/>
                        </a:solidFill>
                        <a:latin typeface="SassoonPrimaryInfant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000" b="0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10% = </a:t>
                      </a:r>
                      <a:r>
                        <a:rPr lang="en-GB" sz="1000" b="1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20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2968211"/>
                  </a:ext>
                </a:extLst>
              </a:tr>
              <a:tr h="169440">
                <a:tc>
                  <a:txBody>
                    <a:bodyPr/>
                    <a:lstStyle/>
                    <a:p>
                      <a:pPr algn="ctr"/>
                      <a:r>
                        <a:rPr lang="en-GB" sz="1000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5%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Divide it by 10 then half it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200 </a:t>
                      </a:r>
                      <a:r>
                        <a:rPr lang="en-GB" sz="1000" baseline="0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÷ 10 = 20</a:t>
                      </a:r>
                    </a:p>
                    <a:p>
                      <a:pPr algn="ctr"/>
                      <a:r>
                        <a:rPr lang="en-GB" sz="1000" baseline="0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20 ÷ 2 = </a:t>
                      </a:r>
                      <a:r>
                        <a:rPr lang="en-GB" sz="1000" b="1" baseline="0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10</a:t>
                      </a:r>
                      <a:endParaRPr lang="en-GB" sz="1000" b="1" dirty="0">
                        <a:solidFill>
                          <a:schemeClr val="tx1"/>
                        </a:solidFill>
                        <a:latin typeface="SassoonPrimaryInfant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000" b="0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5% = </a:t>
                      </a:r>
                      <a:r>
                        <a:rPr lang="en-GB" sz="1000" b="1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10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344515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GB" sz="1000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1%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Divide it by 100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200 </a:t>
                      </a:r>
                      <a:r>
                        <a:rPr lang="en-GB" sz="1000" baseline="0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÷ 100 = </a:t>
                      </a:r>
                      <a:r>
                        <a:rPr lang="en-GB" sz="1000" b="1" baseline="0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2</a:t>
                      </a:r>
                      <a:endParaRPr lang="en-GB" sz="1000" b="1" dirty="0">
                        <a:solidFill>
                          <a:schemeClr val="tx1"/>
                        </a:solidFill>
                        <a:latin typeface="SassoonPrimaryInfant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000" b="0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1% = </a:t>
                      </a:r>
                      <a:r>
                        <a:rPr lang="en-GB" sz="1000" b="1" dirty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3841316"/>
                  </a:ext>
                </a:extLst>
              </a:tr>
            </a:tbl>
          </a:graphicData>
        </a:graphic>
      </p:graphicFrame>
      <p:sp>
        <p:nvSpPr>
          <p:cNvPr id="63" name="Rectangle 62"/>
          <p:cNvSpPr/>
          <p:nvPr/>
        </p:nvSpPr>
        <p:spPr>
          <a:xfrm>
            <a:off x="5343080" y="5677404"/>
            <a:ext cx="1155245" cy="86706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50" dirty="0">
                <a:latin typeface="SassoonPrimaryInfant" pitchFamily="2" charset="0"/>
              </a:rPr>
              <a:t>Finding multiples of 10 e.g. 30%</a:t>
            </a:r>
          </a:p>
          <a:p>
            <a:pPr algn="ctr"/>
            <a:endParaRPr lang="en-GB" sz="1050" dirty="0">
              <a:latin typeface="SassoonPrimaryInfant" pitchFamily="2" charset="0"/>
            </a:endParaRPr>
          </a:p>
          <a:p>
            <a:pPr algn="ctr"/>
            <a:r>
              <a:rPr lang="en-GB" sz="1050" dirty="0">
                <a:latin typeface="SassoonPrimaryInfant" pitchFamily="2" charset="0"/>
              </a:rPr>
              <a:t>Find 10% then multiply by 3</a:t>
            </a:r>
          </a:p>
        </p:txBody>
      </p:sp>
      <p:sp>
        <p:nvSpPr>
          <p:cNvPr id="64" name="Rectangle 63"/>
          <p:cNvSpPr/>
          <p:nvPr/>
        </p:nvSpPr>
        <p:spPr>
          <a:xfrm>
            <a:off x="6578785" y="5667877"/>
            <a:ext cx="1088208" cy="86706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50" dirty="0">
                <a:latin typeface="SassoonPrimaryInfant" pitchFamily="2" charset="0"/>
              </a:rPr>
              <a:t>Finding one less e.g. 49%</a:t>
            </a:r>
          </a:p>
          <a:p>
            <a:pPr algn="ctr"/>
            <a:endParaRPr lang="en-GB" sz="1050" dirty="0">
              <a:latin typeface="SassoonPrimaryInfant" pitchFamily="2" charset="0"/>
            </a:endParaRPr>
          </a:p>
          <a:p>
            <a:pPr algn="ctr"/>
            <a:r>
              <a:rPr lang="en-GB" sz="1050" dirty="0">
                <a:latin typeface="SassoonPrimaryInfant" pitchFamily="2" charset="0"/>
              </a:rPr>
              <a:t>Find 50% then take 1% off</a:t>
            </a:r>
          </a:p>
        </p:txBody>
      </p:sp>
      <p:sp>
        <p:nvSpPr>
          <p:cNvPr id="65" name="Rectangle 64"/>
          <p:cNvSpPr/>
          <p:nvPr/>
        </p:nvSpPr>
        <p:spPr>
          <a:xfrm>
            <a:off x="7747453" y="5677403"/>
            <a:ext cx="1542480" cy="86706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50" dirty="0">
                <a:latin typeface="SassoonPrimaryInfant" pitchFamily="2" charset="0"/>
              </a:rPr>
              <a:t>Finding any % e.g. 36%</a:t>
            </a:r>
          </a:p>
          <a:p>
            <a:pPr algn="ctr"/>
            <a:endParaRPr lang="en-GB" sz="1050" dirty="0">
              <a:latin typeface="SassoonPrimaryInfant" pitchFamily="2" charset="0"/>
            </a:endParaRPr>
          </a:p>
          <a:p>
            <a:pPr algn="ctr"/>
            <a:r>
              <a:rPr lang="en-GB" sz="1050" dirty="0">
                <a:latin typeface="SassoonPrimaryInfant" pitchFamily="2" charset="0"/>
              </a:rPr>
              <a:t>Find 1% then multiply by how many (36 in our example)</a:t>
            </a:r>
          </a:p>
        </p:txBody>
      </p:sp>
      <p:sp>
        <p:nvSpPr>
          <p:cNvPr id="66" name="Rectangle 65"/>
          <p:cNvSpPr/>
          <p:nvPr/>
        </p:nvSpPr>
        <p:spPr>
          <a:xfrm rot="5400000">
            <a:off x="8020773" y="4933131"/>
            <a:ext cx="3017518" cy="329087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  <a:latin typeface="SassoonPrimaryInfant" pitchFamily="2" charset="0"/>
              </a:rPr>
              <a:t>Percentage Key Facts</a:t>
            </a:r>
          </a:p>
        </p:txBody>
      </p:sp>
      <p:sp>
        <p:nvSpPr>
          <p:cNvPr id="67" name="Rectangle 66"/>
          <p:cNvSpPr/>
          <p:nvPr/>
        </p:nvSpPr>
        <p:spPr>
          <a:xfrm>
            <a:off x="5257354" y="5426687"/>
            <a:ext cx="4107634" cy="188749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tx1"/>
                </a:solidFill>
                <a:latin typeface="SassoonPrimaryInfant" pitchFamily="2" charset="0"/>
              </a:rPr>
              <a:t>Top Tips</a:t>
            </a:r>
          </a:p>
        </p:txBody>
      </p:sp>
      <p:sp>
        <p:nvSpPr>
          <p:cNvPr id="68" name="Rectangle 67"/>
          <p:cNvSpPr/>
          <p:nvPr/>
        </p:nvSpPr>
        <p:spPr>
          <a:xfrm>
            <a:off x="5257355" y="3588914"/>
            <a:ext cx="4436721" cy="301752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34271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9857</TotalTime>
  <Words>6189</Words>
  <Application>Microsoft Office PowerPoint</Application>
  <PresentationFormat>A4 Paper (210x297 mm)</PresentationFormat>
  <Paragraphs>2580</Paragraphs>
  <Slides>22</Slides>
  <Notes>22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30" baseType="lpstr">
      <vt:lpstr>Arial</vt:lpstr>
      <vt:lpstr>Arial Rounded MT Bold</vt:lpstr>
      <vt:lpstr>Calibri</vt:lpstr>
      <vt:lpstr>Calibri Light</vt:lpstr>
      <vt:lpstr>Cambria Math</vt:lpstr>
      <vt:lpstr>Lucida Handwriting</vt:lpstr>
      <vt:lpstr>SassoonPrimaryInfant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Emma Hawman</dc:creator>
  <cp:lastModifiedBy>Mr C Rooney</cp:lastModifiedBy>
  <cp:revision>44</cp:revision>
  <dcterms:created xsi:type="dcterms:W3CDTF">2019-02-07T19:55:11Z</dcterms:created>
  <dcterms:modified xsi:type="dcterms:W3CDTF">2022-11-18T16:50:57Z</dcterms:modified>
</cp:coreProperties>
</file>