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2" r:id="rId9"/>
    <p:sldId id="263" r:id="rId10"/>
    <p:sldId id="264" r:id="rId11"/>
    <p:sldId id="266" r:id="rId12"/>
    <p:sldId id="271" r:id="rId13"/>
    <p:sldId id="268" r:id="rId14"/>
    <p:sldId id="269" r:id="rId15"/>
    <p:sldId id="270" r:id="rId16"/>
    <p:sldId id="274" r:id="rId17"/>
    <p:sldId id="275" r:id="rId18"/>
    <p:sldId id="273" r:id="rId19"/>
    <p:sldId id="267" r:id="rId20"/>
    <p:sldId id="277" r:id="rId21"/>
    <p:sldId id="276" r:id="rId22"/>
    <p:sldId id="272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5B9BD5"/>
    <a:srgbClr val="FF9933"/>
    <a:srgbClr val="FFCA21"/>
    <a:srgbClr val="FF5D5D"/>
    <a:srgbClr val="FFFF66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270E6-AFBC-4346-B1ED-4ADA2441A65A}" v="8" dt="2022-11-18T16:48:2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464" autoAdjust="0"/>
  </p:normalViewPr>
  <p:slideViewPr>
    <p:cSldViewPr snapToGrid="0">
      <p:cViewPr varScale="1">
        <p:scale>
          <a:sx n="107" d="100"/>
          <a:sy n="107" d="100"/>
        </p:scale>
        <p:origin x="15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C Rooney" userId="9e39b513-0c6c-41a6-b694-7a09e0d21cde" providerId="ADAL" clId="{DC4270E6-AFBC-4346-B1ED-4ADA2441A65A}"/>
    <pc:docChg chg="undo redo custSel modSld">
      <pc:chgData name="Mr C Rooney" userId="9e39b513-0c6c-41a6-b694-7a09e0d21cde" providerId="ADAL" clId="{DC4270E6-AFBC-4346-B1ED-4ADA2441A65A}" dt="2022-11-18T16:50:56.300" v="153" actId="207"/>
      <pc:docMkLst>
        <pc:docMk/>
      </pc:docMkLst>
      <pc:sldChg chg="modSp mod">
        <pc:chgData name="Mr C Rooney" userId="9e39b513-0c6c-41a6-b694-7a09e0d21cde" providerId="ADAL" clId="{DC4270E6-AFBC-4346-B1ED-4ADA2441A65A}" dt="2022-11-18T16:49:50.582" v="141" actId="207"/>
        <pc:sldMkLst>
          <pc:docMk/>
          <pc:sldMk cId="775489554" sldId="256"/>
        </pc:sldMkLst>
        <pc:spChg chg="mod">
          <ac:chgData name="Mr C Rooney" userId="9e39b513-0c6c-41a6-b694-7a09e0d21cde" providerId="ADAL" clId="{DC4270E6-AFBC-4346-B1ED-4ADA2441A65A}" dt="2022-11-18T16:49:40.887" v="138" actId="207"/>
          <ac:spMkLst>
            <pc:docMk/>
            <pc:sldMk cId="775489554" sldId="256"/>
            <ac:spMk id="10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49:44.368" v="139" actId="207"/>
          <ac:spMkLst>
            <pc:docMk/>
            <pc:sldMk cId="775489554" sldId="256"/>
            <ac:spMk id="109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49:47.150" v="140" actId="207"/>
          <ac:spMkLst>
            <pc:docMk/>
            <pc:sldMk cId="775489554" sldId="256"/>
            <ac:spMk id="114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49:50.582" v="141" actId="207"/>
          <ac:spMkLst>
            <pc:docMk/>
            <pc:sldMk cId="775489554" sldId="256"/>
            <ac:spMk id="119" creationId="{00000000-0000-0000-0000-000000000000}"/>
          </ac:spMkLst>
        </pc:spChg>
      </pc:sldChg>
      <pc:sldChg chg="modSp mod">
        <pc:chgData name="Mr C Rooney" userId="9e39b513-0c6c-41a6-b694-7a09e0d21cde" providerId="ADAL" clId="{DC4270E6-AFBC-4346-B1ED-4ADA2441A65A}" dt="2022-11-18T16:50:28.213" v="147" actId="207"/>
        <pc:sldMkLst>
          <pc:docMk/>
          <pc:sldMk cId="1529307769" sldId="261"/>
        </pc:sldMkLst>
        <pc:spChg chg="mod">
          <ac:chgData name="Mr C Rooney" userId="9e39b513-0c6c-41a6-b694-7a09e0d21cde" providerId="ADAL" clId="{DC4270E6-AFBC-4346-B1ED-4ADA2441A65A}" dt="2022-11-18T16:50:17.332" v="145" actId="207"/>
          <ac:spMkLst>
            <pc:docMk/>
            <pc:sldMk cId="1529307769" sldId="261"/>
            <ac:spMk id="152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50:28.213" v="147" actId="207"/>
          <ac:spMkLst>
            <pc:docMk/>
            <pc:sldMk cId="1529307769" sldId="261"/>
            <ac:spMk id="233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50:13.997" v="144" actId="207"/>
          <ac:spMkLst>
            <pc:docMk/>
            <pc:sldMk cId="1529307769" sldId="261"/>
            <ac:spMk id="279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50:21.941" v="146" actId="207"/>
          <ac:spMkLst>
            <pc:docMk/>
            <pc:sldMk cId="1529307769" sldId="261"/>
            <ac:spMk id="325" creationId="{00000000-0000-0000-0000-000000000000}"/>
          </ac:spMkLst>
        </pc:spChg>
      </pc:sldChg>
      <pc:sldChg chg="modSp mod">
        <pc:chgData name="Mr C Rooney" userId="9e39b513-0c6c-41a6-b694-7a09e0d21cde" providerId="ADAL" clId="{DC4270E6-AFBC-4346-B1ED-4ADA2441A65A}" dt="2022-11-18T16:50:56.300" v="153" actId="207"/>
        <pc:sldMkLst>
          <pc:docMk/>
          <pc:sldMk cId="1230773481" sldId="265"/>
        </pc:sldMkLst>
        <pc:spChg chg="mod">
          <ac:chgData name="Mr C Rooney" userId="9e39b513-0c6c-41a6-b694-7a09e0d21cde" providerId="ADAL" clId="{DC4270E6-AFBC-4346-B1ED-4ADA2441A65A}" dt="2022-11-18T16:50:42.749" v="150" actId="207"/>
          <ac:spMkLst>
            <pc:docMk/>
            <pc:sldMk cId="1230773481" sldId="265"/>
            <ac:spMk id="3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50:50.213" v="152" actId="207"/>
          <ac:spMkLst>
            <pc:docMk/>
            <pc:sldMk cId="1230773481" sldId="265"/>
            <ac:spMk id="153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50:46.028" v="151" actId="207"/>
          <ac:spMkLst>
            <pc:docMk/>
            <pc:sldMk cId="1230773481" sldId="265"/>
            <ac:spMk id="234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50:56.300" v="153" actId="207"/>
          <ac:spMkLst>
            <pc:docMk/>
            <pc:sldMk cId="1230773481" sldId="265"/>
            <ac:spMk id="269" creationId="{00000000-0000-0000-0000-000000000000}"/>
          </ac:spMkLst>
        </pc:spChg>
      </pc:sldChg>
      <pc:sldChg chg="addSp delSp modSp mod">
        <pc:chgData name="Mr C Rooney" userId="9e39b513-0c6c-41a6-b694-7a09e0d21cde" providerId="ADAL" clId="{DC4270E6-AFBC-4346-B1ED-4ADA2441A65A}" dt="2022-11-18T16:49:18.324" v="137" actId="1076"/>
        <pc:sldMkLst>
          <pc:docMk/>
          <pc:sldMk cId="2880196055" sldId="270"/>
        </pc:sldMkLst>
        <pc:spChg chg="del">
          <ac:chgData name="Mr C Rooney" userId="9e39b513-0c6c-41a6-b694-7a09e0d21cde" providerId="ADAL" clId="{DC4270E6-AFBC-4346-B1ED-4ADA2441A65A}" dt="2022-11-15T11:30:32.378" v="6" actId="478"/>
          <ac:spMkLst>
            <pc:docMk/>
            <pc:sldMk cId="2880196055" sldId="270"/>
            <ac:spMk id="16" creationId="{00000000-0000-0000-0000-000000000000}"/>
          </ac:spMkLst>
        </pc:spChg>
        <pc:spChg chg="del mod">
          <ac:chgData name="Mr C Rooney" userId="9e39b513-0c6c-41a6-b694-7a09e0d21cde" providerId="ADAL" clId="{DC4270E6-AFBC-4346-B1ED-4ADA2441A65A}" dt="2022-11-15T11:30:25.067" v="2" actId="478"/>
          <ac:spMkLst>
            <pc:docMk/>
            <pc:sldMk cId="2880196055" sldId="270"/>
            <ac:spMk id="17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0:21.156" v="0" actId="478"/>
          <ac:spMkLst>
            <pc:docMk/>
            <pc:sldMk cId="2880196055" sldId="270"/>
            <ac:spMk id="19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3:31.130" v="109" actId="1076"/>
          <ac:spMkLst>
            <pc:docMk/>
            <pc:sldMk cId="2880196055" sldId="270"/>
            <ac:spMk id="21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3:17.450" v="100" actId="1076"/>
          <ac:spMkLst>
            <pc:docMk/>
            <pc:sldMk cId="2880196055" sldId="270"/>
            <ac:spMk id="25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3:13.042" v="99" actId="1076"/>
          <ac:spMkLst>
            <pc:docMk/>
            <pc:sldMk cId="2880196055" sldId="270"/>
            <ac:spMk id="26" creationId="{00000000-0000-0000-0000-000000000000}"/>
          </ac:spMkLst>
        </pc:spChg>
        <pc:spChg chg="del mod">
          <ac:chgData name="Mr C Rooney" userId="9e39b513-0c6c-41a6-b694-7a09e0d21cde" providerId="ADAL" clId="{DC4270E6-AFBC-4346-B1ED-4ADA2441A65A}" dt="2022-11-15T11:33:21.412" v="103" actId="478"/>
          <ac:spMkLst>
            <pc:docMk/>
            <pc:sldMk cId="2880196055" sldId="270"/>
            <ac:spMk id="27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3:18.819" v="101" actId="478"/>
          <ac:spMkLst>
            <pc:docMk/>
            <pc:sldMk cId="2880196055" sldId="270"/>
            <ac:spMk id="29" creationId="{00000000-0000-0000-0000-000000000000}"/>
          </ac:spMkLst>
        </pc:spChg>
        <pc:spChg chg="del mod">
          <ac:chgData name="Mr C Rooney" userId="9e39b513-0c6c-41a6-b694-7a09e0d21cde" providerId="ADAL" clId="{DC4270E6-AFBC-4346-B1ED-4ADA2441A65A}" dt="2022-11-15T11:33:22.708" v="105" actId="478"/>
          <ac:spMkLst>
            <pc:docMk/>
            <pc:sldMk cId="2880196055" sldId="270"/>
            <ac:spMk id="30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2:27.835" v="83" actId="478"/>
          <ac:spMkLst>
            <pc:docMk/>
            <pc:sldMk cId="2880196055" sldId="270"/>
            <ac:spMk id="32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2:30.355" v="84" actId="478"/>
          <ac:spMkLst>
            <pc:docMk/>
            <pc:sldMk cId="2880196055" sldId="270"/>
            <ac:spMk id="34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2:25.094" v="82" actId="1037"/>
          <ac:spMkLst>
            <pc:docMk/>
            <pc:sldMk cId="2880196055" sldId="270"/>
            <ac:spMk id="35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1:32.321" v="71" actId="1076"/>
          <ac:spMkLst>
            <pc:docMk/>
            <pc:sldMk cId="2880196055" sldId="270"/>
            <ac:spMk id="36" creationId="{00000000-0000-0000-0000-000000000000}"/>
          </ac:spMkLst>
        </pc:spChg>
        <pc:spChg chg="del mod">
          <ac:chgData name="Mr C Rooney" userId="9e39b513-0c6c-41a6-b694-7a09e0d21cde" providerId="ADAL" clId="{DC4270E6-AFBC-4346-B1ED-4ADA2441A65A}" dt="2022-11-15T11:33:24.469" v="106" actId="478"/>
          <ac:spMkLst>
            <pc:docMk/>
            <pc:sldMk cId="2880196055" sldId="270"/>
            <ac:spMk id="37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0:55.674" v="10" actId="1076"/>
          <ac:spMkLst>
            <pc:docMk/>
            <pc:sldMk cId="2880196055" sldId="270"/>
            <ac:spMk id="38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0:55.674" v="10" actId="1076"/>
          <ac:spMkLst>
            <pc:docMk/>
            <pc:sldMk cId="2880196055" sldId="270"/>
            <ac:spMk id="40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5T11:30:55.674" v="10" actId="1076"/>
          <ac:spMkLst>
            <pc:docMk/>
            <pc:sldMk cId="2880196055" sldId="270"/>
            <ac:spMk id="41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0:26.675" v="3" actId="478"/>
          <ac:spMkLst>
            <pc:docMk/>
            <pc:sldMk cId="2880196055" sldId="270"/>
            <ac:spMk id="42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0:29.994" v="5" actId="478"/>
          <ac:spMkLst>
            <pc:docMk/>
            <pc:sldMk cId="2880196055" sldId="270"/>
            <ac:spMk id="44" creationId="{00000000-0000-0000-0000-000000000000}"/>
          </ac:spMkLst>
        </pc:spChg>
        <pc:spChg chg="del">
          <ac:chgData name="Mr C Rooney" userId="9e39b513-0c6c-41a6-b694-7a09e0d21cde" providerId="ADAL" clId="{DC4270E6-AFBC-4346-B1ED-4ADA2441A65A}" dt="2022-11-15T11:30:28.451" v="4" actId="478"/>
          <ac:spMkLst>
            <pc:docMk/>
            <pc:sldMk cId="2880196055" sldId="270"/>
            <ac:spMk id="45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85" creationId="{F9C6C34D-DF77-4F07-BB33-9FCF66781E49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88" creationId="{BFEB99C8-20F4-4065-89EB-ACFA46A60F02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89" creationId="{833816FE-47A5-4B79-84B4-E55712428005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0" creationId="{D4A96139-91E7-4B6A-B568-B859D8D9900F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1" creationId="{13AF90F3-0BA8-4D55-88A2-FA2057F989AC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2" creationId="{6D52BAD1-8B99-4047-B38E-4ECD9BE1FD0B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4" creationId="{9E0CB4C8-D9F9-48E2-9CB6-097CB4D0E401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5" creationId="{242D763C-3C6A-4DAA-8526-E5A5792C4EE2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6" creationId="{AF74C467-ABEA-4960-8F0F-28CFAAC40B7A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97" creationId="{56B06316-C805-4FFF-9AF1-4E57590A34A1}"/>
          </ac:spMkLst>
        </pc:spChg>
        <pc:spChg chg="add mod">
          <ac:chgData name="Mr C Rooney" userId="9e39b513-0c6c-41a6-b694-7a09e0d21cde" providerId="ADAL" clId="{DC4270E6-AFBC-4346-B1ED-4ADA2441A65A}" dt="2022-11-18T16:49:10.068" v="136" actId="1076"/>
          <ac:spMkLst>
            <pc:docMk/>
            <pc:sldMk cId="2880196055" sldId="270"/>
            <ac:spMk id="98" creationId="{8497909E-3AAD-4DC1-8D41-30D51AA2E71F}"/>
          </ac:spMkLst>
        </pc:spChg>
        <pc:spChg chg="add mod">
          <ac:chgData name="Mr C Rooney" userId="9e39b513-0c6c-41a6-b694-7a09e0d21cde" providerId="ADAL" clId="{DC4270E6-AFBC-4346-B1ED-4ADA2441A65A}" dt="2022-11-18T16:49:10.068" v="136" actId="1076"/>
          <ac:spMkLst>
            <pc:docMk/>
            <pc:sldMk cId="2880196055" sldId="270"/>
            <ac:spMk id="99" creationId="{AAEC521B-7E20-49C8-9417-3FA2EDE55E67}"/>
          </ac:spMkLst>
        </pc:spChg>
        <pc:spChg chg="add mod">
          <ac:chgData name="Mr C Rooney" userId="9e39b513-0c6c-41a6-b694-7a09e0d21cde" providerId="ADAL" clId="{DC4270E6-AFBC-4346-B1ED-4ADA2441A65A}" dt="2022-11-18T16:49:10.068" v="136" actId="1076"/>
          <ac:spMkLst>
            <pc:docMk/>
            <pc:sldMk cId="2880196055" sldId="270"/>
            <ac:spMk id="100" creationId="{3716B6A1-7019-4B94-8710-9F9128B76B5F}"/>
          </ac:spMkLst>
        </pc:spChg>
        <pc:spChg chg="add mod">
          <ac:chgData name="Mr C Rooney" userId="9e39b513-0c6c-41a6-b694-7a09e0d21cde" providerId="ADAL" clId="{DC4270E6-AFBC-4346-B1ED-4ADA2441A65A}" dt="2022-11-18T16:49:10.068" v="136" actId="1076"/>
          <ac:spMkLst>
            <pc:docMk/>
            <pc:sldMk cId="2880196055" sldId="270"/>
            <ac:spMk id="101" creationId="{7D718B38-792B-453A-B29D-5CF13DBE30E1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05" creationId="{435357FC-2330-4DA8-8D67-653EBF88A22A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08" creationId="{982CBBC3-F116-40D5-AB04-4B8A4B509833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09" creationId="{125447FD-33F2-4279-85FE-6DA8E089B7DB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0" creationId="{BBA7B6E9-E0E6-432A-988D-7BA0A2765288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1" creationId="{A303013F-8F89-4754-8392-6798AAEFD775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2" creationId="{263BFD20-55DF-46B0-B3A1-C5B6D03A1B3D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4" creationId="{4B5E5700-EBF5-45DC-B2DA-16FAD342B54F}"/>
          </ac:spMkLst>
        </pc:spChg>
        <pc:spChg chg="del">
          <ac:chgData name="Mr C Rooney" userId="9e39b513-0c6c-41a6-b694-7a09e0d21cde" providerId="ADAL" clId="{DC4270E6-AFBC-4346-B1ED-4ADA2441A65A}" dt="2022-11-15T11:30:40.707" v="9" actId="478"/>
          <ac:spMkLst>
            <pc:docMk/>
            <pc:sldMk cId="2880196055" sldId="270"/>
            <ac:spMk id="115" creationId="{00000000-0000-0000-0000-000000000000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5" creationId="{3EBCD81A-DC53-4846-B9FF-D156858D7CD7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6" creationId="{40704200-B244-49A6-8A1C-89E51EC54481}"/>
          </ac:spMkLst>
        </pc:spChg>
        <pc:spChg chg="mod">
          <ac:chgData name="Mr C Rooney" userId="9e39b513-0c6c-41a6-b694-7a09e0d21cde" providerId="ADAL" clId="{DC4270E6-AFBC-4346-B1ED-4ADA2441A65A}" dt="2022-11-18T16:48:26.772" v="130"/>
          <ac:spMkLst>
            <pc:docMk/>
            <pc:sldMk cId="2880196055" sldId="270"/>
            <ac:spMk id="117" creationId="{981990AC-30E2-49AD-B76D-4F7577719A84}"/>
          </ac:spMkLst>
        </pc:spChg>
        <pc:spChg chg="add mod">
          <ac:chgData name="Mr C Rooney" userId="9e39b513-0c6c-41a6-b694-7a09e0d21cde" providerId="ADAL" clId="{DC4270E6-AFBC-4346-B1ED-4ADA2441A65A}" dt="2022-11-18T16:49:18.324" v="137" actId="1076"/>
          <ac:spMkLst>
            <pc:docMk/>
            <pc:sldMk cId="2880196055" sldId="270"/>
            <ac:spMk id="118" creationId="{1F495572-B5B9-4D16-BF77-061EED3CF63F}"/>
          </ac:spMkLst>
        </pc:spChg>
        <pc:spChg chg="add mod">
          <ac:chgData name="Mr C Rooney" userId="9e39b513-0c6c-41a6-b694-7a09e0d21cde" providerId="ADAL" clId="{DC4270E6-AFBC-4346-B1ED-4ADA2441A65A}" dt="2022-11-18T16:49:18.324" v="137" actId="1076"/>
          <ac:spMkLst>
            <pc:docMk/>
            <pc:sldMk cId="2880196055" sldId="270"/>
            <ac:spMk id="119" creationId="{B4CA63BE-0450-45E3-99AF-9430E011D11D}"/>
          </ac:spMkLst>
        </pc:spChg>
        <pc:spChg chg="add mod">
          <ac:chgData name="Mr C Rooney" userId="9e39b513-0c6c-41a6-b694-7a09e0d21cde" providerId="ADAL" clId="{DC4270E6-AFBC-4346-B1ED-4ADA2441A65A}" dt="2022-11-18T16:49:18.324" v="137" actId="1076"/>
          <ac:spMkLst>
            <pc:docMk/>
            <pc:sldMk cId="2880196055" sldId="270"/>
            <ac:spMk id="120" creationId="{E285A5C1-F097-4DCE-8CDF-F5485052A8BB}"/>
          </ac:spMkLst>
        </pc:spChg>
        <pc:spChg chg="add mod">
          <ac:chgData name="Mr C Rooney" userId="9e39b513-0c6c-41a6-b694-7a09e0d21cde" providerId="ADAL" clId="{DC4270E6-AFBC-4346-B1ED-4ADA2441A65A}" dt="2022-11-18T16:49:18.324" v="137" actId="1076"/>
          <ac:spMkLst>
            <pc:docMk/>
            <pc:sldMk cId="2880196055" sldId="270"/>
            <ac:spMk id="121" creationId="{6A329AC7-3033-456B-90E1-87C41FFE2D12}"/>
          </ac:spMkLst>
        </pc:spChg>
        <pc:spChg chg="add mod">
          <ac:chgData name="Mr C Rooney" userId="9e39b513-0c6c-41a6-b694-7a09e0d21cde" providerId="ADAL" clId="{DC4270E6-AFBC-4346-B1ED-4ADA2441A65A}" dt="2022-11-18T16:47:41.262" v="125" actId="14100"/>
          <ac:spMkLst>
            <pc:docMk/>
            <pc:sldMk cId="2880196055" sldId="270"/>
            <ac:spMk id="146" creationId="{52D96B25-ADA3-4000-8154-5905D09B096D}"/>
          </ac:spMkLst>
        </pc:spChg>
        <pc:spChg chg="add mod">
          <ac:chgData name="Mr C Rooney" userId="9e39b513-0c6c-41a6-b694-7a09e0d21cde" providerId="ADAL" clId="{DC4270E6-AFBC-4346-B1ED-4ADA2441A65A}" dt="2022-11-18T16:47:41.262" v="125" actId="14100"/>
          <ac:spMkLst>
            <pc:docMk/>
            <pc:sldMk cId="2880196055" sldId="270"/>
            <ac:spMk id="147" creationId="{4FB4894B-EF83-4C6E-93D3-677D19E2D0CA}"/>
          </ac:spMkLst>
        </pc:spChg>
        <pc:spChg chg="add mod">
          <ac:chgData name="Mr C Rooney" userId="9e39b513-0c6c-41a6-b694-7a09e0d21cde" providerId="ADAL" clId="{DC4270E6-AFBC-4346-B1ED-4ADA2441A65A}" dt="2022-11-18T16:47:41.262" v="125" actId="14100"/>
          <ac:spMkLst>
            <pc:docMk/>
            <pc:sldMk cId="2880196055" sldId="270"/>
            <ac:spMk id="148" creationId="{911E9C6C-BFDB-414A-8FBA-619B655E6001}"/>
          </ac:spMkLst>
        </pc:spChg>
        <pc:spChg chg="add mod">
          <ac:chgData name="Mr C Rooney" userId="9e39b513-0c6c-41a6-b694-7a09e0d21cde" providerId="ADAL" clId="{DC4270E6-AFBC-4346-B1ED-4ADA2441A65A}" dt="2022-11-18T16:47:41.262" v="125" actId="14100"/>
          <ac:spMkLst>
            <pc:docMk/>
            <pc:sldMk cId="2880196055" sldId="270"/>
            <ac:spMk id="149" creationId="{E305F8A6-5194-42F2-998E-32A3335E165D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61" creationId="{6592EC07-0D5F-49C0-B33F-E66449EC51E7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64" creationId="{602BA783-C521-42EB-A888-35E79BAAC55B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65" creationId="{69A98005-3EA4-45B6-B73C-766DA8348AE5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66" creationId="{4CEC103B-7C3A-4D9C-9785-7FDC2DC5BAF9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67" creationId="{BE199EDB-7ADF-45A4-894C-82D06B8342F9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68" creationId="{06FB977F-5A38-4776-B417-2C0D7E2AEE2E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70" creationId="{40A8C90F-FD28-4BB3-9812-4AE6FA57D5ED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71" creationId="{DD50DA4A-3C79-4F83-837E-BF5AF613B963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72" creationId="{127A3801-3323-441C-B0C9-B9A94F373A9A}"/>
          </ac:spMkLst>
        </pc:spChg>
        <pc:spChg chg="mod">
          <ac:chgData name="Mr C Rooney" userId="9e39b513-0c6c-41a6-b694-7a09e0d21cde" providerId="ADAL" clId="{DC4270E6-AFBC-4346-B1ED-4ADA2441A65A}" dt="2022-11-15T11:33:41.450" v="113"/>
          <ac:spMkLst>
            <pc:docMk/>
            <pc:sldMk cId="2880196055" sldId="270"/>
            <ac:spMk id="273" creationId="{2AA81B57-7F3F-4CE5-9EE2-81A175A62408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274" creationId="{72270685-F295-46AF-ADDE-A7C8CF3AB0CE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275" creationId="{3BDE2679-68E1-4EDD-9B62-3F78A5ABFEA5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276" creationId="{BA704219-ACB8-477B-BD8C-B8A92429FDAF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277" creationId="{9BF25E6D-2BF3-44EC-9EF7-190B96B75482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81" creationId="{3A753B27-43D0-4B32-9C58-716EA28CFBE9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84" creationId="{ECA5FA6C-0268-430D-A3DE-4FA08055119D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85" creationId="{D9900F66-FF1B-4B5A-A19E-42D05DBC4335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86" creationId="{8CBA1BA3-1A3E-4DDD-A3B9-A3385ED9EECA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87" creationId="{195A970B-A311-48C0-990C-4B79DA875334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88" creationId="{20E9E59A-2013-4BEF-B53E-A775C764AF87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90" creationId="{A9DB709B-1D30-49E5-9E79-2229993385DE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91" creationId="{FFC26F84-2CE2-4432-B2D5-A70503FE3F7F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92" creationId="{3D8CB83E-0764-40D5-84FF-907E524CABE9}"/>
          </ac:spMkLst>
        </pc:spChg>
        <pc:spChg chg="mod">
          <ac:chgData name="Mr C Rooney" userId="9e39b513-0c6c-41a6-b694-7a09e0d21cde" providerId="ADAL" clId="{DC4270E6-AFBC-4346-B1ED-4ADA2441A65A}" dt="2022-11-15T11:33:50.984" v="115"/>
          <ac:spMkLst>
            <pc:docMk/>
            <pc:sldMk cId="2880196055" sldId="270"/>
            <ac:spMk id="293" creationId="{6C978C85-CBFD-4FDD-873B-297D486215E5}"/>
          </ac:spMkLst>
        </pc:spChg>
        <pc:spChg chg="add mod">
          <ac:chgData name="Mr C Rooney" userId="9e39b513-0c6c-41a6-b694-7a09e0d21cde" providerId="ADAL" clId="{DC4270E6-AFBC-4346-B1ED-4ADA2441A65A}" dt="2022-11-18T16:48:10.140" v="128" actId="1076"/>
          <ac:spMkLst>
            <pc:docMk/>
            <pc:sldMk cId="2880196055" sldId="270"/>
            <ac:spMk id="294" creationId="{6FABCCBF-CC4D-4BF9-B7E6-3E6C2A7C5DDD}"/>
          </ac:spMkLst>
        </pc:spChg>
        <pc:spChg chg="add mod">
          <ac:chgData name="Mr C Rooney" userId="9e39b513-0c6c-41a6-b694-7a09e0d21cde" providerId="ADAL" clId="{DC4270E6-AFBC-4346-B1ED-4ADA2441A65A}" dt="2022-11-18T16:48:10.140" v="128" actId="1076"/>
          <ac:spMkLst>
            <pc:docMk/>
            <pc:sldMk cId="2880196055" sldId="270"/>
            <ac:spMk id="295" creationId="{DD4E3D83-FC14-43E7-B140-ABD54D80D361}"/>
          </ac:spMkLst>
        </pc:spChg>
        <pc:spChg chg="add mod">
          <ac:chgData name="Mr C Rooney" userId="9e39b513-0c6c-41a6-b694-7a09e0d21cde" providerId="ADAL" clId="{DC4270E6-AFBC-4346-B1ED-4ADA2441A65A}" dt="2022-11-18T16:48:10.140" v="128" actId="1076"/>
          <ac:spMkLst>
            <pc:docMk/>
            <pc:sldMk cId="2880196055" sldId="270"/>
            <ac:spMk id="296" creationId="{D2946FC6-2E1D-4F4A-BFCC-C0092B239320}"/>
          </ac:spMkLst>
        </pc:spChg>
        <pc:spChg chg="add mod">
          <ac:chgData name="Mr C Rooney" userId="9e39b513-0c6c-41a6-b694-7a09e0d21cde" providerId="ADAL" clId="{DC4270E6-AFBC-4346-B1ED-4ADA2441A65A}" dt="2022-11-18T16:48:10.140" v="128" actId="1076"/>
          <ac:spMkLst>
            <pc:docMk/>
            <pc:sldMk cId="2880196055" sldId="270"/>
            <ac:spMk id="297" creationId="{961DE488-8E07-4B8D-8899-FF0F86FBB4AB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01" creationId="{47759202-82FF-4A17-9716-3C4878132428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04" creationId="{943175CF-2C41-41FB-8F3F-A63C3DAAB17D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05" creationId="{6633550C-14E1-4D69-8F12-462B2D79E07E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06" creationId="{EC36FBD4-07A6-43E9-8D71-FD41769E5232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07" creationId="{8957EF6D-B099-4568-B7E4-6826066D8DC8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08" creationId="{EB943B57-B9C5-4748-B622-3DB01B94B8F9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10" creationId="{C9FD9FD1-57D7-4D46-8F4C-DC62B1E9D518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11" creationId="{CBC7E81C-FB88-4101-B760-56415C52ADCB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12" creationId="{7CFDFC83-36CD-436F-8CC5-F233C604FA8E}"/>
          </ac:spMkLst>
        </pc:spChg>
        <pc:spChg chg="mod">
          <ac:chgData name="Mr C Rooney" userId="9e39b513-0c6c-41a6-b694-7a09e0d21cde" providerId="ADAL" clId="{DC4270E6-AFBC-4346-B1ED-4ADA2441A65A}" dt="2022-11-15T11:33:55.976" v="117"/>
          <ac:spMkLst>
            <pc:docMk/>
            <pc:sldMk cId="2880196055" sldId="270"/>
            <ac:spMk id="313" creationId="{AA56424E-C10F-4246-8CC2-0719956835AC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314" creationId="{247FC4A3-E376-4AAB-A61E-271069998020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315" creationId="{4D0300F5-C8E4-4D4C-98E1-D5A467D6D2E2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316" creationId="{E6F19B79-9760-47CF-8D58-DCA96510888F}"/>
          </ac:spMkLst>
        </pc:spChg>
        <pc:spChg chg="add del mod">
          <ac:chgData name="Mr C Rooney" userId="9e39b513-0c6c-41a6-b694-7a09e0d21cde" providerId="ADAL" clId="{DC4270E6-AFBC-4346-B1ED-4ADA2441A65A}" dt="2022-11-18T16:48:19.364" v="129" actId="478"/>
          <ac:spMkLst>
            <pc:docMk/>
            <pc:sldMk cId="2880196055" sldId="270"/>
            <ac:spMk id="317" creationId="{55A456DE-6548-48A5-8B1D-F9AE2C12A45C}"/>
          </ac:spMkLst>
        </pc:spChg>
        <pc:grpChg chg="del">
          <ac:chgData name="Mr C Rooney" userId="9e39b513-0c6c-41a6-b694-7a09e0d21cde" providerId="ADAL" clId="{DC4270E6-AFBC-4346-B1ED-4ADA2441A65A}" dt="2022-11-15T11:30:25.067" v="2" actId="478"/>
          <ac:grpSpMkLst>
            <pc:docMk/>
            <pc:sldMk cId="2880196055" sldId="270"/>
            <ac:grpSpMk id="2" creationId="{00000000-0000-0000-0000-000000000000}"/>
          </ac:grpSpMkLst>
        </pc:grpChg>
        <pc:grpChg chg="add del mod">
          <ac:chgData name="Mr C Rooney" userId="9e39b513-0c6c-41a6-b694-7a09e0d21cde" providerId="ADAL" clId="{DC4270E6-AFBC-4346-B1ED-4ADA2441A65A}" dt="2022-11-18T16:47:41.262" v="125" actId="14100"/>
          <ac:grpSpMkLst>
            <pc:docMk/>
            <pc:sldMk cId="2880196055" sldId="270"/>
            <ac:grpSpMk id="6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0:26.675" v="3" actId="478"/>
          <ac:grpSpMkLst>
            <pc:docMk/>
            <pc:sldMk cId="2880196055" sldId="270"/>
            <ac:grpSpMk id="15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2:27.835" v="83" actId="478"/>
          <ac:grpSpMkLst>
            <pc:docMk/>
            <pc:sldMk cId="2880196055" sldId="270"/>
            <ac:grpSpMk id="23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3:21.412" v="103" actId="478"/>
          <ac:grpSpMkLst>
            <pc:docMk/>
            <pc:sldMk cId="2880196055" sldId="270"/>
            <ac:grpSpMk id="24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3:18.819" v="101" actId="478"/>
          <ac:grpSpMkLst>
            <pc:docMk/>
            <pc:sldMk cId="2880196055" sldId="270"/>
            <ac:grpSpMk id="28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2:30.355" v="84" actId="478"/>
          <ac:grpSpMkLst>
            <pc:docMk/>
            <pc:sldMk cId="2880196055" sldId="270"/>
            <ac:grpSpMk id="31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0:28.451" v="4" actId="478"/>
          <ac:grpSpMkLst>
            <pc:docMk/>
            <pc:sldMk cId="2880196055" sldId="270"/>
            <ac:grpSpMk id="43" creationId="{00000000-0000-0000-0000-000000000000}"/>
          </ac:grpSpMkLst>
        </pc:grpChg>
        <pc:grpChg chg="add mod">
          <ac:chgData name="Mr C Rooney" userId="9e39b513-0c6c-41a6-b694-7a09e0d21cde" providerId="ADAL" clId="{DC4270E6-AFBC-4346-B1ED-4ADA2441A65A}" dt="2022-11-18T16:49:10.068" v="136" actId="1076"/>
          <ac:grpSpMkLst>
            <pc:docMk/>
            <pc:sldMk cId="2880196055" sldId="270"/>
            <ac:grpSpMk id="82" creationId="{D01E179D-4F1F-4CF3-A6E2-C1D5289DBC39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83" creationId="{28AFE402-89BF-4589-828A-8DF209BD5B19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84" creationId="{D0A0F6D9-A160-486F-9ED0-A2CF8A5CD860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86" creationId="{B6632E57-02BB-4361-8764-19D42CE52B61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87" creationId="{3316E16C-6940-4F74-BD91-3D971FD65903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93" creationId="{B6D06DB1-822F-41F4-A484-5E6519BC7078}"/>
          </ac:grpSpMkLst>
        </pc:grpChg>
        <pc:grpChg chg="add mod">
          <ac:chgData name="Mr C Rooney" userId="9e39b513-0c6c-41a6-b694-7a09e0d21cde" providerId="ADAL" clId="{DC4270E6-AFBC-4346-B1ED-4ADA2441A65A}" dt="2022-11-18T16:49:18.324" v="137" actId="1076"/>
          <ac:grpSpMkLst>
            <pc:docMk/>
            <pc:sldMk cId="2880196055" sldId="270"/>
            <ac:grpSpMk id="102" creationId="{ADBB2CC4-76DF-4684-B647-ED9957759CCD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103" creationId="{984C3FDE-BACA-4E92-8B3F-F64B47FA2FDF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104" creationId="{290360EB-1968-4C9C-82F2-E469A2793310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106" creationId="{ED997BC0-67C5-4C61-8844-331499065DEA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107" creationId="{4007D9CB-A002-466A-97D6-3064E01EAB8E}"/>
          </ac:grpSpMkLst>
        </pc:grpChg>
        <pc:grpChg chg="mod">
          <ac:chgData name="Mr C Rooney" userId="9e39b513-0c6c-41a6-b694-7a09e0d21cde" providerId="ADAL" clId="{DC4270E6-AFBC-4346-B1ED-4ADA2441A65A}" dt="2022-11-18T16:48:26.772" v="130"/>
          <ac:grpSpMkLst>
            <pc:docMk/>
            <pc:sldMk cId="2880196055" sldId="270"/>
            <ac:grpSpMk id="113" creationId="{BF91D69E-2A93-44F3-B8BF-727E6EAC3979}"/>
          </ac:grpSpMkLst>
        </pc:grpChg>
        <pc:grpChg chg="add del mod">
          <ac:chgData name="Mr C Rooney" userId="9e39b513-0c6c-41a6-b694-7a09e0d21cde" providerId="ADAL" clId="{DC4270E6-AFBC-4346-B1ED-4ADA2441A65A}" dt="2022-11-18T16:48:19.364" v="129" actId="478"/>
          <ac:grpSpMkLst>
            <pc:docMk/>
            <pc:sldMk cId="2880196055" sldId="270"/>
            <ac:grpSpMk id="150" creationId="{2E912A3A-F881-4469-879C-A14C09436051}"/>
          </ac:grpSpMkLst>
        </pc:grpChg>
        <pc:grpChg chg="mod">
          <ac:chgData name="Mr C Rooney" userId="9e39b513-0c6c-41a6-b694-7a09e0d21cde" providerId="ADAL" clId="{DC4270E6-AFBC-4346-B1ED-4ADA2441A65A}" dt="2022-11-15T11:33:41.450" v="113"/>
          <ac:grpSpMkLst>
            <pc:docMk/>
            <pc:sldMk cId="2880196055" sldId="270"/>
            <ac:grpSpMk id="151" creationId="{DAE457A2-5F39-4EFD-AD23-836C94BC390E}"/>
          </ac:grpSpMkLst>
        </pc:grpChg>
        <pc:grpChg chg="del">
          <ac:chgData name="Mr C Rooney" userId="9e39b513-0c6c-41a6-b694-7a09e0d21cde" providerId="ADAL" clId="{DC4270E6-AFBC-4346-B1ED-4ADA2441A65A}" dt="2022-11-15T11:33:33.346" v="110" actId="478"/>
          <ac:grpSpMkLst>
            <pc:docMk/>
            <pc:sldMk cId="2880196055" sldId="270"/>
            <ac:grpSpMk id="152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3:37.155" v="112" actId="478"/>
          <ac:grpSpMkLst>
            <pc:docMk/>
            <pc:sldMk cId="2880196055" sldId="270"/>
            <ac:grpSpMk id="188" creationId="{00000000-0000-0000-0000-000000000000}"/>
          </ac:grpSpMkLst>
        </pc:grpChg>
        <pc:grpChg chg="del">
          <ac:chgData name="Mr C Rooney" userId="9e39b513-0c6c-41a6-b694-7a09e0d21cde" providerId="ADAL" clId="{DC4270E6-AFBC-4346-B1ED-4ADA2441A65A}" dt="2022-11-15T11:33:35.410" v="111" actId="478"/>
          <ac:grpSpMkLst>
            <pc:docMk/>
            <pc:sldMk cId="2880196055" sldId="270"/>
            <ac:grpSpMk id="224" creationId="{00000000-0000-0000-0000-000000000000}"/>
          </ac:grpSpMkLst>
        </pc:grpChg>
        <pc:grpChg chg="mod">
          <ac:chgData name="Mr C Rooney" userId="9e39b513-0c6c-41a6-b694-7a09e0d21cde" providerId="ADAL" clId="{DC4270E6-AFBC-4346-B1ED-4ADA2441A65A}" dt="2022-11-15T11:33:41.450" v="113"/>
          <ac:grpSpMkLst>
            <pc:docMk/>
            <pc:sldMk cId="2880196055" sldId="270"/>
            <ac:grpSpMk id="260" creationId="{5FD02863-1E14-4902-BD99-1C757307EFB4}"/>
          </ac:grpSpMkLst>
        </pc:grpChg>
        <pc:grpChg chg="mod">
          <ac:chgData name="Mr C Rooney" userId="9e39b513-0c6c-41a6-b694-7a09e0d21cde" providerId="ADAL" clId="{DC4270E6-AFBC-4346-B1ED-4ADA2441A65A}" dt="2022-11-15T11:33:41.450" v="113"/>
          <ac:grpSpMkLst>
            <pc:docMk/>
            <pc:sldMk cId="2880196055" sldId="270"/>
            <ac:grpSpMk id="262" creationId="{FE72928C-9657-43C7-A5AB-23392255B92E}"/>
          </ac:grpSpMkLst>
        </pc:grpChg>
        <pc:grpChg chg="mod">
          <ac:chgData name="Mr C Rooney" userId="9e39b513-0c6c-41a6-b694-7a09e0d21cde" providerId="ADAL" clId="{DC4270E6-AFBC-4346-B1ED-4ADA2441A65A}" dt="2022-11-15T11:33:41.450" v="113"/>
          <ac:grpSpMkLst>
            <pc:docMk/>
            <pc:sldMk cId="2880196055" sldId="270"/>
            <ac:grpSpMk id="263" creationId="{906ABF4D-BAAB-486D-962E-05854DE7EF75}"/>
          </ac:grpSpMkLst>
        </pc:grpChg>
        <pc:grpChg chg="mod">
          <ac:chgData name="Mr C Rooney" userId="9e39b513-0c6c-41a6-b694-7a09e0d21cde" providerId="ADAL" clId="{DC4270E6-AFBC-4346-B1ED-4ADA2441A65A}" dt="2022-11-15T11:33:41.450" v="113"/>
          <ac:grpSpMkLst>
            <pc:docMk/>
            <pc:sldMk cId="2880196055" sldId="270"/>
            <ac:grpSpMk id="269" creationId="{B7DE37BC-F901-4B90-919B-1DC75B97658D}"/>
          </ac:grpSpMkLst>
        </pc:grpChg>
        <pc:grpChg chg="add mod">
          <ac:chgData name="Mr C Rooney" userId="9e39b513-0c6c-41a6-b694-7a09e0d21cde" providerId="ADAL" clId="{DC4270E6-AFBC-4346-B1ED-4ADA2441A65A}" dt="2022-11-18T16:48:10.140" v="128" actId="1076"/>
          <ac:grpSpMkLst>
            <pc:docMk/>
            <pc:sldMk cId="2880196055" sldId="270"/>
            <ac:grpSpMk id="278" creationId="{3AEDC664-7F6C-4214-9D45-7792A81E6AC2}"/>
          </ac:grpSpMkLst>
        </pc:grpChg>
        <pc:grpChg chg="mod">
          <ac:chgData name="Mr C Rooney" userId="9e39b513-0c6c-41a6-b694-7a09e0d21cde" providerId="ADAL" clId="{DC4270E6-AFBC-4346-B1ED-4ADA2441A65A}" dt="2022-11-15T11:33:50.984" v="115"/>
          <ac:grpSpMkLst>
            <pc:docMk/>
            <pc:sldMk cId="2880196055" sldId="270"/>
            <ac:grpSpMk id="279" creationId="{AD2CAB54-2861-4FBE-9C92-C645AE2FD08D}"/>
          </ac:grpSpMkLst>
        </pc:grpChg>
        <pc:grpChg chg="mod">
          <ac:chgData name="Mr C Rooney" userId="9e39b513-0c6c-41a6-b694-7a09e0d21cde" providerId="ADAL" clId="{DC4270E6-AFBC-4346-B1ED-4ADA2441A65A}" dt="2022-11-15T11:33:50.984" v="115"/>
          <ac:grpSpMkLst>
            <pc:docMk/>
            <pc:sldMk cId="2880196055" sldId="270"/>
            <ac:grpSpMk id="280" creationId="{B0BD6A1B-86A5-451C-B285-BE7B275A6264}"/>
          </ac:grpSpMkLst>
        </pc:grpChg>
        <pc:grpChg chg="mod">
          <ac:chgData name="Mr C Rooney" userId="9e39b513-0c6c-41a6-b694-7a09e0d21cde" providerId="ADAL" clId="{DC4270E6-AFBC-4346-B1ED-4ADA2441A65A}" dt="2022-11-15T11:33:50.984" v="115"/>
          <ac:grpSpMkLst>
            <pc:docMk/>
            <pc:sldMk cId="2880196055" sldId="270"/>
            <ac:grpSpMk id="282" creationId="{547B234C-733D-48EF-8E46-3D56CD2A3B18}"/>
          </ac:grpSpMkLst>
        </pc:grpChg>
        <pc:grpChg chg="mod">
          <ac:chgData name="Mr C Rooney" userId="9e39b513-0c6c-41a6-b694-7a09e0d21cde" providerId="ADAL" clId="{DC4270E6-AFBC-4346-B1ED-4ADA2441A65A}" dt="2022-11-15T11:33:50.984" v="115"/>
          <ac:grpSpMkLst>
            <pc:docMk/>
            <pc:sldMk cId="2880196055" sldId="270"/>
            <ac:grpSpMk id="283" creationId="{52D5CC3F-C2D6-4FD6-8785-D611B8E9C736}"/>
          </ac:grpSpMkLst>
        </pc:grpChg>
        <pc:grpChg chg="mod">
          <ac:chgData name="Mr C Rooney" userId="9e39b513-0c6c-41a6-b694-7a09e0d21cde" providerId="ADAL" clId="{DC4270E6-AFBC-4346-B1ED-4ADA2441A65A}" dt="2022-11-15T11:33:50.984" v="115"/>
          <ac:grpSpMkLst>
            <pc:docMk/>
            <pc:sldMk cId="2880196055" sldId="270"/>
            <ac:grpSpMk id="289" creationId="{A850B123-21DF-4C69-8A7E-4F747E878349}"/>
          </ac:grpSpMkLst>
        </pc:grpChg>
        <pc:grpChg chg="add del mod">
          <ac:chgData name="Mr C Rooney" userId="9e39b513-0c6c-41a6-b694-7a09e0d21cde" providerId="ADAL" clId="{DC4270E6-AFBC-4346-B1ED-4ADA2441A65A}" dt="2022-11-18T16:48:19.364" v="129" actId="478"/>
          <ac:grpSpMkLst>
            <pc:docMk/>
            <pc:sldMk cId="2880196055" sldId="270"/>
            <ac:grpSpMk id="298" creationId="{AB464F25-7949-40F5-A6B0-E16117F16D2F}"/>
          </ac:grpSpMkLst>
        </pc:grpChg>
        <pc:grpChg chg="mod">
          <ac:chgData name="Mr C Rooney" userId="9e39b513-0c6c-41a6-b694-7a09e0d21cde" providerId="ADAL" clId="{DC4270E6-AFBC-4346-B1ED-4ADA2441A65A}" dt="2022-11-15T11:33:55.976" v="117"/>
          <ac:grpSpMkLst>
            <pc:docMk/>
            <pc:sldMk cId="2880196055" sldId="270"/>
            <ac:grpSpMk id="299" creationId="{D2117EA6-E64F-40CE-B480-173F0D64AFAB}"/>
          </ac:grpSpMkLst>
        </pc:grpChg>
        <pc:grpChg chg="mod">
          <ac:chgData name="Mr C Rooney" userId="9e39b513-0c6c-41a6-b694-7a09e0d21cde" providerId="ADAL" clId="{DC4270E6-AFBC-4346-B1ED-4ADA2441A65A}" dt="2022-11-15T11:33:55.976" v="117"/>
          <ac:grpSpMkLst>
            <pc:docMk/>
            <pc:sldMk cId="2880196055" sldId="270"/>
            <ac:grpSpMk id="300" creationId="{A5342A75-D52E-4722-8A9C-7983E3D96E5A}"/>
          </ac:grpSpMkLst>
        </pc:grpChg>
        <pc:grpChg chg="mod">
          <ac:chgData name="Mr C Rooney" userId="9e39b513-0c6c-41a6-b694-7a09e0d21cde" providerId="ADAL" clId="{DC4270E6-AFBC-4346-B1ED-4ADA2441A65A}" dt="2022-11-15T11:33:55.976" v="117"/>
          <ac:grpSpMkLst>
            <pc:docMk/>
            <pc:sldMk cId="2880196055" sldId="270"/>
            <ac:grpSpMk id="302" creationId="{312180B6-DECA-45DA-B5A1-9FD23EE2837B}"/>
          </ac:grpSpMkLst>
        </pc:grpChg>
        <pc:grpChg chg="mod">
          <ac:chgData name="Mr C Rooney" userId="9e39b513-0c6c-41a6-b694-7a09e0d21cde" providerId="ADAL" clId="{DC4270E6-AFBC-4346-B1ED-4ADA2441A65A}" dt="2022-11-15T11:33:55.976" v="117"/>
          <ac:grpSpMkLst>
            <pc:docMk/>
            <pc:sldMk cId="2880196055" sldId="270"/>
            <ac:grpSpMk id="303" creationId="{B689F82F-D0EC-4ABF-B995-17B03F2F40AB}"/>
          </ac:grpSpMkLst>
        </pc:grpChg>
        <pc:grpChg chg="mod">
          <ac:chgData name="Mr C Rooney" userId="9e39b513-0c6c-41a6-b694-7a09e0d21cde" providerId="ADAL" clId="{DC4270E6-AFBC-4346-B1ED-4ADA2441A65A}" dt="2022-11-15T11:33:55.976" v="117"/>
          <ac:grpSpMkLst>
            <pc:docMk/>
            <pc:sldMk cId="2880196055" sldId="270"/>
            <ac:grpSpMk id="309" creationId="{00678FA9-6A6A-4E63-8D5A-E5FD5641FE4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6FC7-7AAC-4EB3-9BE3-2BA4BA2DD382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94D17-592D-4770-AAA0-303A0BA33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88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Square numbers</a:t>
            </a:r>
          </a:p>
          <a:p>
            <a:r>
              <a:rPr lang="en-GB" baseline="0" dirty="0"/>
              <a:t>Prime numbers</a:t>
            </a:r>
          </a:p>
          <a:p>
            <a:r>
              <a:rPr lang="en-GB" baseline="0" dirty="0"/>
              <a:t>Cube numbers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Multiplication square</a:t>
            </a:r>
          </a:p>
          <a:p>
            <a:r>
              <a:rPr lang="en-GB" baseline="0" dirty="0"/>
              <a:t>Equivalent fractions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45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Polygons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Adding decimals – place value</a:t>
            </a:r>
          </a:p>
          <a:p>
            <a:r>
              <a:rPr lang="en-GB" baseline="0" dirty="0"/>
              <a:t>ASMD fractions</a:t>
            </a:r>
          </a:p>
          <a:p>
            <a:r>
              <a:rPr lang="en-GB" baseline="0" dirty="0"/>
              <a:t>Simplifying fractions and equivalent fractions</a:t>
            </a:r>
          </a:p>
          <a:p>
            <a:r>
              <a:rPr lang="en-GB" baseline="0" dirty="0"/>
              <a:t>Pie charts</a:t>
            </a:r>
          </a:p>
          <a:p>
            <a:r>
              <a:rPr lang="en-GB" baseline="0" dirty="0"/>
              <a:t>Bar graph</a:t>
            </a:r>
          </a:p>
          <a:p>
            <a:r>
              <a:rPr lang="en-GB" baseline="0" dirty="0"/>
              <a:t>Line graph</a:t>
            </a:r>
          </a:p>
          <a:p>
            <a:r>
              <a:rPr lang="en-GB" baseline="0" dirty="0"/>
              <a:t>Mean - Average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81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Roman Numerals</a:t>
            </a:r>
          </a:p>
          <a:p>
            <a:endParaRPr lang="en-GB" baseline="0" dirty="0"/>
          </a:p>
          <a:p>
            <a:r>
              <a:rPr lang="en-GB" baseline="0" dirty="0"/>
              <a:t>Polygons</a:t>
            </a:r>
          </a:p>
          <a:p>
            <a:endParaRPr lang="en-GB" baseline="0" dirty="0"/>
          </a:p>
          <a:p>
            <a:r>
              <a:rPr lang="en-GB" baseline="0" dirty="0"/>
              <a:t>Adding decimals – place value</a:t>
            </a:r>
          </a:p>
          <a:p>
            <a:r>
              <a:rPr lang="en-GB" baseline="0" dirty="0"/>
              <a:t>ASMD fractions</a:t>
            </a:r>
          </a:p>
          <a:p>
            <a:r>
              <a:rPr lang="en-GB" baseline="0" dirty="0"/>
              <a:t>Simplifying fractions and equivalent fractions</a:t>
            </a:r>
          </a:p>
          <a:p>
            <a:r>
              <a:rPr lang="en-GB" baseline="0" dirty="0"/>
              <a:t>Pie charts</a:t>
            </a:r>
          </a:p>
          <a:p>
            <a:r>
              <a:rPr lang="en-GB" baseline="0" dirty="0"/>
              <a:t>Bar graph</a:t>
            </a:r>
          </a:p>
          <a:p>
            <a:r>
              <a:rPr lang="en-GB" baseline="0" dirty="0"/>
              <a:t>Line graph</a:t>
            </a:r>
          </a:p>
          <a:p>
            <a:r>
              <a:rPr lang="en-GB" baseline="0" dirty="0"/>
              <a:t>Mean - Averages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27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</a:t>
            </a:r>
          </a:p>
          <a:p>
            <a:r>
              <a:rPr lang="en-GB" baseline="0" dirty="0"/>
              <a:t>Adding decimals – place value</a:t>
            </a:r>
          </a:p>
          <a:p>
            <a:r>
              <a:rPr lang="en-GB" baseline="0" dirty="0"/>
              <a:t>ASMD fractions</a:t>
            </a:r>
          </a:p>
          <a:p>
            <a:r>
              <a:rPr lang="en-GB" baseline="0" dirty="0"/>
              <a:t>Simplifying fractions and equivalent fractions</a:t>
            </a:r>
          </a:p>
          <a:p>
            <a:r>
              <a:rPr lang="en-GB" baseline="0" dirty="0"/>
              <a:t>Pie charts</a:t>
            </a:r>
          </a:p>
          <a:p>
            <a:r>
              <a:rPr lang="en-GB" baseline="0" dirty="0"/>
              <a:t>Bar graph</a:t>
            </a:r>
          </a:p>
          <a:p>
            <a:r>
              <a:rPr lang="en-GB" baseline="0" dirty="0"/>
              <a:t>Line graph</a:t>
            </a:r>
          </a:p>
          <a:p>
            <a:r>
              <a:rPr lang="en-GB" baseline="0" dirty="0"/>
              <a:t>Mean - Averages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73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7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50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2852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80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20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56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Prime numbers</a:t>
            </a:r>
          </a:p>
          <a:p>
            <a:r>
              <a:rPr lang="en-GB" baseline="0" dirty="0"/>
              <a:t>Cube numbers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Multiplication square</a:t>
            </a:r>
          </a:p>
          <a:p>
            <a:r>
              <a:rPr lang="en-GB" baseline="0" dirty="0"/>
              <a:t>Equivalent fractions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46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789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 – triangles a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3925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2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Prime numbers</a:t>
            </a:r>
          </a:p>
          <a:p>
            <a:r>
              <a:rPr lang="en-GB" baseline="0" dirty="0"/>
              <a:t>Cube numbers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Multiplication square</a:t>
            </a:r>
          </a:p>
          <a:p>
            <a:r>
              <a:rPr lang="en-GB" baseline="0" dirty="0"/>
              <a:t>Equivalent fractions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32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Prime numbers</a:t>
            </a:r>
          </a:p>
          <a:p>
            <a:r>
              <a:rPr lang="en-GB" baseline="0" dirty="0"/>
              <a:t>Cube numbers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Multiplication square</a:t>
            </a:r>
          </a:p>
          <a:p>
            <a:r>
              <a:rPr lang="en-GB" baseline="0" dirty="0"/>
              <a:t>Equivalent fractions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98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8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300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Percentage key facts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65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Scaling</a:t>
            </a:r>
            <a:r>
              <a:rPr lang="en-GB" baseline="0" dirty="0"/>
              <a:t> measurements</a:t>
            </a:r>
          </a:p>
          <a:p>
            <a:r>
              <a:rPr lang="en-GB" baseline="0" dirty="0"/>
              <a:t>Fraction calculations</a:t>
            </a:r>
          </a:p>
          <a:p>
            <a:r>
              <a:rPr lang="en-GB" baseline="0" dirty="0"/>
              <a:t>Ordering fractions</a:t>
            </a:r>
          </a:p>
          <a:p>
            <a:r>
              <a:rPr lang="en-GB" baseline="0" dirty="0"/>
              <a:t>Area and perimeter</a:t>
            </a:r>
          </a:p>
          <a:p>
            <a:r>
              <a:rPr lang="en-GB" baseline="0" dirty="0"/>
              <a:t>Angle facts</a:t>
            </a:r>
          </a:p>
          <a:p>
            <a:r>
              <a:rPr lang="en-GB" baseline="0" dirty="0"/>
              <a:t>Roman Numerals</a:t>
            </a:r>
          </a:p>
          <a:p>
            <a:r>
              <a:rPr lang="en-GB" baseline="0" dirty="0"/>
              <a:t>Quadrilaterals</a:t>
            </a:r>
          </a:p>
          <a:p>
            <a:r>
              <a:rPr lang="en-GB" baseline="0" dirty="0"/>
              <a:t>Polygons</a:t>
            </a:r>
          </a:p>
          <a:p>
            <a:r>
              <a:rPr lang="en-GB" baseline="0" dirty="0"/>
              <a:t>Triangles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4D17-592D-4770-AAA0-303A0BA337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2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8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2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7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3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5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5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49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2172-987A-4B29-94ED-9F0A9EC6B3D6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A38C-E0E1-43E4-9DE7-F65C7BAB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1516820" y="251667"/>
            <a:ext cx="2987366" cy="3059571"/>
            <a:chOff x="1709324" y="251667"/>
            <a:chExt cx="2987366" cy="3059571"/>
          </a:xfrm>
        </p:grpSpPr>
        <p:sp>
          <p:nvSpPr>
            <p:cNvPr id="10" name="Rectangle 9"/>
            <p:cNvSpPr/>
            <p:nvPr/>
          </p:nvSpPr>
          <p:spPr>
            <a:xfrm>
              <a:off x="1709324" y="251667"/>
              <a:ext cx="2987365" cy="11505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Fraction to Percentage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Convert to 100ths then use the numerator.</a:t>
              </a:r>
            </a:p>
            <a:p>
              <a:pPr algn="ctr"/>
              <a:r>
                <a:rPr lang="en-GB" sz="1000" b="1" u="sng" dirty="0">
                  <a:solidFill>
                    <a:schemeClr val="bg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 Divide the numerator by the denominator and multiply by 100</a:t>
              </a:r>
            </a:p>
            <a:p>
              <a:pPr algn="ctr"/>
              <a:endParaRPr lang="en-GB" sz="300" dirty="0">
                <a:solidFill>
                  <a:schemeClr val="bg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Percentage to Fraction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Use the percent as the numerator out of 100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09326" y="1538344"/>
              <a:ext cx="2987364" cy="42528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Percentage to Decimal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           </a:t>
              </a:r>
              <a:r>
                <a:rPr lang="en-GB" sz="1000" u="sng" dirty="0" err="1">
                  <a:solidFill>
                    <a:schemeClr val="tx1"/>
                  </a:solidFill>
                  <a:latin typeface="SassoonPrimaryInfant" pitchFamily="2" charset="0"/>
                </a:rPr>
                <a:t>Decimal</a:t>
              </a:r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 to Percentage</a:t>
              </a:r>
            </a:p>
            <a:p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Divide by 100                             Multiply by 100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09326" y="2099737"/>
              <a:ext cx="2987363" cy="121150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Decimal to Fraction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Multiply the decimal by 100 if 2 decimal places and 1000 if 3 decimal places for it to become the numerator.  Simplify it.</a:t>
              </a:r>
            </a:p>
            <a:p>
              <a:pPr algn="ctr"/>
              <a:endParaRPr lang="en-GB" sz="3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Fraction to Decimal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Convert into 100ths then divide numerator by 100.</a:t>
              </a:r>
            </a:p>
            <a:p>
              <a:pPr algn="ctr"/>
              <a:r>
                <a:rPr lang="en-GB" sz="1000" b="1" u="sng" dirty="0">
                  <a:solidFill>
                    <a:schemeClr val="tx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Divide the numerator by the denominator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Table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5273749"/>
                  </p:ext>
                </p:extLst>
              </p:nvPr>
            </p:nvGraphicFramePr>
            <p:xfrm>
              <a:off x="67464" y="251671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Table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5273749"/>
                  </p:ext>
                </p:extLst>
              </p:nvPr>
            </p:nvGraphicFramePr>
            <p:xfrm>
              <a:off x="67464" y="251671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1389" r="-284483" b="-6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101389" r="-284483" b="-5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201389" r="-284483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305634" r="-284483" b="-3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400000" r="-28448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500000" r="-28448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24" t="-600000" r="-28448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08" name="Group 107"/>
          <p:cNvGrpSpPr/>
          <p:nvPr/>
        </p:nvGrpSpPr>
        <p:grpSpPr>
          <a:xfrm>
            <a:off x="6452852" y="251663"/>
            <a:ext cx="2987366" cy="3059571"/>
            <a:chOff x="1709324" y="251667"/>
            <a:chExt cx="2987366" cy="3059571"/>
          </a:xfrm>
        </p:grpSpPr>
        <p:sp>
          <p:nvSpPr>
            <p:cNvPr id="109" name="Rectangle 108"/>
            <p:cNvSpPr/>
            <p:nvPr/>
          </p:nvSpPr>
          <p:spPr>
            <a:xfrm>
              <a:off x="1709324" y="251667"/>
              <a:ext cx="2987365" cy="11505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Fraction to Percentage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Convert to 100ths then use the numerator.</a:t>
              </a:r>
            </a:p>
            <a:p>
              <a:pPr algn="ctr"/>
              <a:r>
                <a:rPr lang="en-GB" sz="1000" b="1" u="sng" dirty="0">
                  <a:solidFill>
                    <a:schemeClr val="bg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 Divide the numerator by the denominator and multiply by 100</a:t>
              </a:r>
            </a:p>
            <a:p>
              <a:pPr algn="ctr"/>
              <a:endParaRPr lang="en-GB" sz="300" dirty="0">
                <a:solidFill>
                  <a:schemeClr val="bg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Percentage to Fraction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Use the percent as the numerator out of 100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09326" y="1538344"/>
              <a:ext cx="2987364" cy="42528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Percentage to Decimal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           </a:t>
              </a:r>
              <a:r>
                <a:rPr lang="en-GB" sz="1000" u="sng" dirty="0" err="1">
                  <a:solidFill>
                    <a:schemeClr val="tx1"/>
                  </a:solidFill>
                  <a:latin typeface="SassoonPrimaryInfant" pitchFamily="2" charset="0"/>
                </a:rPr>
                <a:t>Decimal</a:t>
              </a:r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 to Percentage</a:t>
              </a:r>
            </a:p>
            <a:p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Divide by 100                             Multiply by 100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709326" y="2099737"/>
              <a:ext cx="2987363" cy="121150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Decimal to Fraction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Multiply the decimal by 100 if 2 decimal places and 1000 if 3 decimal places for it to become the numerator.  Simplify it.</a:t>
              </a:r>
            </a:p>
            <a:p>
              <a:pPr algn="ctr"/>
              <a:endParaRPr lang="en-GB" sz="3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Fraction to Decimal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Convert into 100ths then divide numerator by 100.</a:t>
              </a:r>
            </a:p>
            <a:p>
              <a:pPr algn="ctr"/>
              <a:r>
                <a:rPr lang="en-GB" sz="1000" b="1" u="sng" dirty="0">
                  <a:solidFill>
                    <a:schemeClr val="tx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Divide the numerator by the denominator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2" name="Table 1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3416619"/>
                  </p:ext>
                </p:extLst>
              </p:nvPr>
            </p:nvGraphicFramePr>
            <p:xfrm>
              <a:off x="5003496" y="251667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2" name="Table 1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3416619"/>
                  </p:ext>
                </p:extLst>
              </p:nvPr>
            </p:nvGraphicFramePr>
            <p:xfrm>
              <a:off x="5003496" y="251667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1389" r="-286207" b="-6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101389" r="-286207" b="-5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201389" r="-286207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305634" r="-286207" b="-3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400000" r="-286207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500000" r="-286207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4" t="-600000" r="-286207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13" name="Group 112"/>
          <p:cNvGrpSpPr/>
          <p:nvPr/>
        </p:nvGrpSpPr>
        <p:grpSpPr>
          <a:xfrm>
            <a:off x="1516820" y="3616190"/>
            <a:ext cx="2987366" cy="3059571"/>
            <a:chOff x="1709324" y="251667"/>
            <a:chExt cx="2987366" cy="3059571"/>
          </a:xfrm>
        </p:grpSpPr>
        <p:sp>
          <p:nvSpPr>
            <p:cNvPr id="114" name="Rectangle 113"/>
            <p:cNvSpPr/>
            <p:nvPr/>
          </p:nvSpPr>
          <p:spPr>
            <a:xfrm>
              <a:off x="1709324" y="251667"/>
              <a:ext cx="2987365" cy="11505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Fraction to Percentage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Convert to 100ths then use the numerator.</a:t>
              </a:r>
            </a:p>
            <a:p>
              <a:pPr algn="ctr"/>
              <a:r>
                <a:rPr lang="en-GB" sz="1000" b="1" u="sng" dirty="0">
                  <a:solidFill>
                    <a:schemeClr val="bg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 Divide the numerator by the denominator and multiply by 100</a:t>
              </a:r>
            </a:p>
            <a:p>
              <a:pPr algn="ctr"/>
              <a:endParaRPr lang="en-GB" sz="300" dirty="0">
                <a:solidFill>
                  <a:schemeClr val="bg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Percentage to Fraction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Use the percent as the numerator out of 100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709326" y="1538344"/>
              <a:ext cx="2987364" cy="42528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Percentage to Decimal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           </a:t>
              </a:r>
              <a:r>
                <a:rPr lang="en-GB" sz="1000" u="sng" dirty="0" err="1">
                  <a:solidFill>
                    <a:schemeClr val="tx1"/>
                  </a:solidFill>
                  <a:latin typeface="SassoonPrimaryInfant" pitchFamily="2" charset="0"/>
                </a:rPr>
                <a:t>Decimal</a:t>
              </a:r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 to Percentage</a:t>
              </a:r>
            </a:p>
            <a:p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Divide by 100                             Multiply by 100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09326" y="2099737"/>
              <a:ext cx="2987363" cy="121150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Decimal to Fraction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Multiply the decimal by 100 if 2 decimal places and 1000 if 3 decimal places for it to become the numerator.  Simplify it.</a:t>
              </a:r>
            </a:p>
            <a:p>
              <a:pPr algn="ctr"/>
              <a:endParaRPr lang="en-GB" sz="3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Fraction to Decimal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Convert into 100ths then divide numerator by 100.</a:t>
              </a:r>
            </a:p>
            <a:p>
              <a:pPr algn="ctr"/>
              <a:r>
                <a:rPr lang="en-GB" sz="1000" b="1" u="sng" dirty="0">
                  <a:solidFill>
                    <a:schemeClr val="tx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Divide the numerator by the denominator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7" name="Table 1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421801"/>
                  </p:ext>
                </p:extLst>
              </p:nvPr>
            </p:nvGraphicFramePr>
            <p:xfrm>
              <a:off x="67464" y="3616194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7" name="Table 1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421801"/>
                  </p:ext>
                </p:extLst>
              </p:nvPr>
            </p:nvGraphicFramePr>
            <p:xfrm>
              <a:off x="67464" y="3616194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1389" r="-284483" b="-6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101389" r="-284483" b="-5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201389" r="-284483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305634" r="-284483" b="-3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400000" r="-28448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500000" r="-28448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724" t="-600000" r="-28448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18" name="Group 117"/>
          <p:cNvGrpSpPr/>
          <p:nvPr/>
        </p:nvGrpSpPr>
        <p:grpSpPr>
          <a:xfrm>
            <a:off x="6452852" y="3616186"/>
            <a:ext cx="2987366" cy="3059571"/>
            <a:chOff x="1709324" y="251667"/>
            <a:chExt cx="2987366" cy="3059571"/>
          </a:xfrm>
        </p:grpSpPr>
        <p:sp>
          <p:nvSpPr>
            <p:cNvPr id="119" name="Rectangle 118"/>
            <p:cNvSpPr/>
            <p:nvPr/>
          </p:nvSpPr>
          <p:spPr>
            <a:xfrm>
              <a:off x="1709324" y="251667"/>
              <a:ext cx="2987365" cy="11505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Fraction to Percentage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Convert to 100ths then use the numerator.</a:t>
              </a:r>
            </a:p>
            <a:p>
              <a:pPr algn="ctr"/>
              <a:r>
                <a:rPr lang="en-GB" sz="1000" b="1" u="sng" dirty="0">
                  <a:solidFill>
                    <a:schemeClr val="bg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 Divide the numerator by the denominator and multiply by 100</a:t>
              </a:r>
            </a:p>
            <a:p>
              <a:pPr algn="ctr"/>
              <a:endParaRPr lang="en-GB" sz="300" dirty="0">
                <a:solidFill>
                  <a:schemeClr val="bg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bg1"/>
                  </a:solidFill>
                  <a:latin typeface="SassoonPrimaryInfant" pitchFamily="2" charset="0"/>
                </a:rPr>
                <a:t>Percentage to Fraction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SassoonPrimaryInfant" pitchFamily="2" charset="0"/>
                </a:rPr>
                <a:t>Use the percent as the numerator out of 100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09326" y="1538344"/>
              <a:ext cx="2987364" cy="42528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Percentage to Decimal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           </a:t>
              </a:r>
              <a:r>
                <a:rPr lang="en-GB" sz="1000" u="sng" dirty="0" err="1">
                  <a:solidFill>
                    <a:schemeClr val="tx1"/>
                  </a:solidFill>
                  <a:latin typeface="SassoonPrimaryInfant" pitchFamily="2" charset="0"/>
                </a:rPr>
                <a:t>Decimal</a:t>
              </a:r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 to Percentage</a:t>
              </a:r>
            </a:p>
            <a:p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Divide by 100                             Multiply by 100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709326" y="2099737"/>
              <a:ext cx="2987363" cy="121150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Decimal to Fraction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Multiply the decimal by 100 if 2 decimal places and 1000 if 3 decimal places for it to become the numerator.  Simplify it.</a:t>
              </a:r>
            </a:p>
            <a:p>
              <a:pPr algn="ctr"/>
              <a:endParaRPr lang="en-GB" sz="3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00" u="sng" dirty="0">
                  <a:solidFill>
                    <a:schemeClr val="tx1"/>
                  </a:solidFill>
                  <a:latin typeface="SassoonPrimaryInfant" pitchFamily="2" charset="0"/>
                </a:rPr>
                <a:t>Fraction to Decimal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Convert into 100ths then divide numerator by 100.</a:t>
              </a:r>
            </a:p>
            <a:p>
              <a:pPr algn="ctr"/>
              <a:r>
                <a:rPr lang="en-GB" sz="1000" b="1" u="sng" dirty="0">
                  <a:solidFill>
                    <a:schemeClr val="tx1"/>
                  </a:solidFill>
                  <a:latin typeface="SassoonPrimaryInfant" pitchFamily="2" charset="0"/>
                </a:rPr>
                <a:t>OR</a:t>
              </a:r>
              <a:r>
                <a:rPr lang="en-GB" sz="1000" dirty="0">
                  <a:solidFill>
                    <a:schemeClr val="tx1"/>
                  </a:solidFill>
                  <a:latin typeface="SassoonPrimaryInfant" pitchFamily="2" charset="0"/>
                </a:rPr>
                <a:t> Divide the numerator by the denominator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2" name="Table 1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109342"/>
                  </p:ext>
                </p:extLst>
              </p:nvPr>
            </p:nvGraphicFramePr>
            <p:xfrm>
              <a:off x="5003496" y="3616190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GB" sz="1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2" name="Table 1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109342"/>
                  </p:ext>
                </p:extLst>
              </p:nvPr>
            </p:nvGraphicFramePr>
            <p:xfrm>
              <a:off x="5003496" y="3616190"/>
              <a:ext cx="1342921" cy="30595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058">
                      <a:extLst>
                        <a:ext uri="{9D8B030D-6E8A-4147-A177-3AD203B41FA5}">
                          <a16:colId xmlns:a16="http://schemas.microsoft.com/office/drawing/2014/main" val="2327022907"/>
                        </a:ext>
                      </a:extLst>
                    </a:gridCol>
                    <a:gridCol w="507054">
                      <a:extLst>
                        <a:ext uri="{9D8B030D-6E8A-4147-A177-3AD203B41FA5}">
                          <a16:colId xmlns:a16="http://schemas.microsoft.com/office/drawing/2014/main" val="726683462"/>
                        </a:ext>
                      </a:extLst>
                    </a:gridCol>
                    <a:gridCol w="482809">
                      <a:extLst>
                        <a:ext uri="{9D8B030D-6E8A-4147-A177-3AD203B41FA5}">
                          <a16:colId xmlns:a16="http://schemas.microsoft.com/office/drawing/2014/main" val="1586445432"/>
                        </a:ext>
                      </a:extLst>
                    </a:gridCol>
                  </a:tblGrid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1389" r="-286207" b="-6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02848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101389" r="-286207" b="-5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0.25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25%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436227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201389" r="-286207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0.4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40%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590510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305634" r="-286207" b="-307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50%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545925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400000" r="-286207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0.6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60%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0008273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500000" r="-286207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0.75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75%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63586"/>
                      </a:ext>
                    </a:extLst>
                  </a:tr>
                  <a:tr h="437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24" t="-600000" r="-286207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0.8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 smtClean="0">
                              <a:solidFill>
                                <a:schemeClr val="bg1"/>
                              </a:solidFill>
                              <a:latin typeface="SassoonPrimaryInfant" pitchFamily="2" charset="0"/>
                            </a:rPr>
                            <a:t>80%</a:t>
                          </a:r>
                          <a:endParaRPr lang="en-GB" sz="1000" b="1" dirty="0">
                            <a:solidFill>
                              <a:schemeClr val="bg1"/>
                            </a:solidFill>
                            <a:latin typeface="SassoonPrimaryInfant" pitchFamily="2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2677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5489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202422" y="178649"/>
            <a:ext cx="4422078" cy="3038705"/>
            <a:chOff x="202422" y="178649"/>
            <a:chExt cx="4422078" cy="3038705"/>
          </a:xfrm>
        </p:grpSpPr>
        <p:sp>
          <p:nvSpPr>
            <p:cNvPr id="3" name="Rectangle 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Triangles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91652" y="178649"/>
              <a:ext cx="1967168" cy="1435989"/>
              <a:chOff x="353338" y="1029637"/>
              <a:chExt cx="1967168" cy="1435989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353338" y="1229942"/>
                <a:ext cx="1136654" cy="1031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u="sng" dirty="0">
                    <a:latin typeface="SassoonPrimaryInfant" pitchFamily="2" charset="0"/>
                  </a:rPr>
                  <a:t>Scalene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All angles are different.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Length of all sides are different.</a:t>
                </a:r>
              </a:p>
              <a:p>
                <a:pPr algn="ctr"/>
                <a:endParaRPr lang="en-GB" sz="1100" dirty="0">
                  <a:latin typeface="SassoonPrimaryInfant" pitchFamily="2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 rot="21215160">
                <a:off x="1412864" y="1029637"/>
                <a:ext cx="907642" cy="1435989"/>
                <a:chOff x="1421242" y="1604776"/>
                <a:chExt cx="907642" cy="1435989"/>
              </a:xfrm>
            </p:grpSpPr>
            <p:sp>
              <p:nvSpPr>
                <p:cNvPr id="31" name="Isosceles Triangle 30"/>
                <p:cNvSpPr/>
                <p:nvPr/>
              </p:nvSpPr>
              <p:spPr>
                <a:xfrm rot="5223428">
                  <a:off x="1176455" y="1888336"/>
                  <a:ext cx="1435989" cy="868869"/>
                </a:xfrm>
                <a:prstGeom prst="triangle">
                  <a:avLst>
                    <a:gd name="adj" fmla="val 70983"/>
                  </a:avLst>
                </a:prstGeom>
                <a:solidFill>
                  <a:srgbClr val="FFCA2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421242" y="2264760"/>
                  <a:ext cx="636713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scalene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2356188" y="261059"/>
              <a:ext cx="1825991" cy="1048736"/>
              <a:chOff x="2248242" y="342714"/>
              <a:chExt cx="1825991" cy="1048736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009655" y="375787"/>
                <a:ext cx="1064578" cy="10156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u="sng" dirty="0">
                    <a:latin typeface="SassoonPrimaryInfant" pitchFamily="2" charset="0"/>
                  </a:rPr>
                  <a:t>Equilateral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All angles are the same.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Length of all sides are the same.</a:t>
                </a: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2248242" y="342714"/>
                <a:ext cx="1127767" cy="972213"/>
                <a:chOff x="549790" y="271335"/>
                <a:chExt cx="1127767" cy="972213"/>
              </a:xfrm>
            </p:grpSpPr>
            <p:sp>
              <p:nvSpPr>
                <p:cNvPr id="2" name="Isosceles Triangle 1"/>
                <p:cNvSpPr/>
                <p:nvPr/>
              </p:nvSpPr>
              <p:spPr>
                <a:xfrm>
                  <a:off x="549790" y="271335"/>
                  <a:ext cx="1127767" cy="972213"/>
                </a:xfrm>
                <a:prstGeom prst="triangle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85510" y="909683"/>
                  <a:ext cx="856325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equilateral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sp>
          <p:nvSpPr>
            <p:cNvPr id="56" name="TextBox 55"/>
            <p:cNvSpPr txBox="1"/>
            <p:nvPr/>
          </p:nvSpPr>
          <p:spPr>
            <a:xfrm>
              <a:off x="1890612" y="2275685"/>
              <a:ext cx="1419971" cy="8617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Isosceles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Two angles are the same.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Length of two sides are the same.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806638" y="1415349"/>
              <a:ext cx="803339" cy="913939"/>
              <a:chOff x="3299004" y="304801"/>
              <a:chExt cx="803339" cy="1283462"/>
            </a:xfrm>
          </p:grpSpPr>
          <p:sp>
            <p:nvSpPr>
              <p:cNvPr id="27" name="Isosceles Triangle 26"/>
              <p:cNvSpPr/>
              <p:nvPr/>
            </p:nvSpPr>
            <p:spPr>
              <a:xfrm>
                <a:off x="3299004" y="304801"/>
                <a:ext cx="803339" cy="1283462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379068" y="1277268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945435" y="2712696"/>
              <a:ext cx="1238350" cy="504658"/>
              <a:chOff x="2849281" y="1735701"/>
              <a:chExt cx="1333128" cy="362879"/>
            </a:xfrm>
          </p:grpSpPr>
          <p:sp>
            <p:nvSpPr>
              <p:cNvPr id="29" name="Isosceles Triangle 28"/>
              <p:cNvSpPr/>
              <p:nvPr/>
            </p:nvSpPr>
            <p:spPr>
              <a:xfrm>
                <a:off x="2849281" y="1735701"/>
                <a:ext cx="1333128" cy="271604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161401" y="1844664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250851" y="1942485"/>
              <a:ext cx="959181" cy="55399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Right-angled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One angle is a right angle.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02422" y="1209494"/>
              <a:ext cx="1748537" cy="751247"/>
              <a:chOff x="223585" y="1290637"/>
              <a:chExt cx="1748537" cy="751247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251862" y="1290637"/>
                <a:ext cx="1720260" cy="747542"/>
              </a:xfrm>
              <a:prstGeom prst="rtTriangle">
                <a:avLst/>
              </a:prstGeom>
              <a:solidFill>
                <a:srgbClr val="FF5D5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3585" y="1626386"/>
                <a:ext cx="974947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right-angled </a:t>
                </a:r>
              </a:p>
              <a:p>
                <a:r>
                  <a:rPr lang="en-GB" sz="1050" b="1" dirty="0">
                    <a:latin typeface="SassoonPrimaryInfant" pitchFamily="2" charset="0"/>
                  </a:rPr>
                  <a:t>scalene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52682" y="2507247"/>
            <a:ext cx="1299984" cy="1299984"/>
            <a:chOff x="2669705" y="2485985"/>
            <a:chExt cx="1299984" cy="1299984"/>
          </a:xfrm>
        </p:grpSpPr>
        <p:sp>
          <p:nvSpPr>
            <p:cNvPr id="8" name="Right Triangle 7"/>
            <p:cNvSpPr/>
            <p:nvPr/>
          </p:nvSpPr>
          <p:spPr>
            <a:xfrm rot="8081127">
              <a:off x="2669705" y="2485985"/>
              <a:ext cx="1299984" cy="1299984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52624" y="2673461"/>
              <a:ext cx="974947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latin typeface="SassoonPrimaryInfant" pitchFamily="2" charset="0"/>
                </a:rPr>
                <a:t>right-angled </a:t>
              </a:r>
            </a:p>
            <a:p>
              <a:r>
                <a:rPr lang="en-GB" sz="1050" b="1" dirty="0">
                  <a:latin typeface="SassoonPrimaryInfant" pitchFamily="2" charset="0"/>
                </a:rPr>
                <a:t>isosceles</a:t>
              </a:r>
              <a:endParaRPr lang="en-GB" sz="1200" b="1" dirty="0">
                <a:latin typeface="SassoonPrimaryInfant" pitchFamily="2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258590" y="178649"/>
            <a:ext cx="4422078" cy="3038705"/>
            <a:chOff x="202422" y="178649"/>
            <a:chExt cx="4422078" cy="3038705"/>
          </a:xfrm>
        </p:grpSpPr>
        <p:sp>
          <p:nvSpPr>
            <p:cNvPr id="59" name="Rectangle 58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Triangles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291652" y="178649"/>
              <a:ext cx="1967168" cy="1435989"/>
              <a:chOff x="353338" y="1029637"/>
              <a:chExt cx="1967168" cy="1435989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353338" y="1229942"/>
                <a:ext cx="1136654" cy="1031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u="sng" dirty="0">
                    <a:latin typeface="SassoonPrimaryInfant" pitchFamily="2" charset="0"/>
                  </a:rPr>
                  <a:t>Scalene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All angles are different.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Length of all sides are different.</a:t>
                </a:r>
              </a:p>
              <a:p>
                <a:pPr algn="ctr"/>
                <a:endParaRPr lang="en-GB" sz="1100" dirty="0">
                  <a:latin typeface="SassoonPrimaryInfant" pitchFamily="2" charset="0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21215160">
                <a:off x="1412864" y="1029637"/>
                <a:ext cx="907642" cy="1435989"/>
                <a:chOff x="1421242" y="1604776"/>
                <a:chExt cx="907642" cy="1435989"/>
              </a:xfrm>
            </p:grpSpPr>
            <p:sp>
              <p:nvSpPr>
                <p:cNvPr id="79" name="Isosceles Triangle 78"/>
                <p:cNvSpPr/>
                <p:nvPr/>
              </p:nvSpPr>
              <p:spPr>
                <a:xfrm rot="5223428">
                  <a:off x="1176455" y="1888336"/>
                  <a:ext cx="1435989" cy="868869"/>
                </a:xfrm>
                <a:prstGeom prst="triangle">
                  <a:avLst>
                    <a:gd name="adj" fmla="val 70983"/>
                  </a:avLst>
                </a:prstGeom>
                <a:solidFill>
                  <a:srgbClr val="FFCA2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421242" y="2264760"/>
                  <a:ext cx="636713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scalene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2356188" y="261059"/>
              <a:ext cx="1825991" cy="1048736"/>
              <a:chOff x="2248242" y="342714"/>
              <a:chExt cx="1825991" cy="1048736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3009655" y="375787"/>
                <a:ext cx="1064578" cy="10156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u="sng" dirty="0">
                    <a:latin typeface="SassoonPrimaryInfant" pitchFamily="2" charset="0"/>
                  </a:rPr>
                  <a:t>Equilateral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All angles are the same.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Length of all sides are the same.</a:t>
                </a: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2248242" y="342714"/>
                <a:ext cx="1127767" cy="972213"/>
                <a:chOff x="549790" y="271335"/>
                <a:chExt cx="1127767" cy="972213"/>
              </a:xfrm>
            </p:grpSpPr>
            <p:sp>
              <p:nvSpPr>
                <p:cNvPr id="75" name="Isosceles Triangle 74"/>
                <p:cNvSpPr/>
                <p:nvPr/>
              </p:nvSpPr>
              <p:spPr>
                <a:xfrm>
                  <a:off x="549790" y="271335"/>
                  <a:ext cx="1127767" cy="972213"/>
                </a:xfrm>
                <a:prstGeom prst="triangle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685510" y="909683"/>
                  <a:ext cx="856325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equilateral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sp>
          <p:nvSpPr>
            <p:cNvPr id="62" name="TextBox 61"/>
            <p:cNvSpPr txBox="1"/>
            <p:nvPr/>
          </p:nvSpPr>
          <p:spPr>
            <a:xfrm>
              <a:off x="1890612" y="2275685"/>
              <a:ext cx="1419971" cy="8617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Isosceles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Two angles are the same.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Length of two sides are the same.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806638" y="1415349"/>
              <a:ext cx="803339" cy="913939"/>
              <a:chOff x="3299004" y="304801"/>
              <a:chExt cx="803339" cy="1283462"/>
            </a:xfrm>
          </p:grpSpPr>
          <p:sp>
            <p:nvSpPr>
              <p:cNvPr id="71" name="Isosceles Triangle 70"/>
              <p:cNvSpPr/>
              <p:nvPr/>
            </p:nvSpPr>
            <p:spPr>
              <a:xfrm>
                <a:off x="3299004" y="304801"/>
                <a:ext cx="803339" cy="1283462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379068" y="1277268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945435" y="2712696"/>
              <a:ext cx="1238350" cy="504658"/>
              <a:chOff x="2849281" y="1735701"/>
              <a:chExt cx="1333128" cy="362879"/>
            </a:xfrm>
          </p:grpSpPr>
          <p:sp>
            <p:nvSpPr>
              <p:cNvPr id="69" name="Isosceles Triangle 68"/>
              <p:cNvSpPr/>
              <p:nvPr/>
            </p:nvSpPr>
            <p:spPr>
              <a:xfrm>
                <a:off x="2849281" y="1735701"/>
                <a:ext cx="1333128" cy="271604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161401" y="1844664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250851" y="1942485"/>
              <a:ext cx="959181" cy="55399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Right-angled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One angle is a right angle.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02422" y="1209494"/>
              <a:ext cx="1748537" cy="751247"/>
              <a:chOff x="223585" y="1290637"/>
              <a:chExt cx="1748537" cy="751247"/>
            </a:xfrm>
          </p:grpSpPr>
          <p:sp>
            <p:nvSpPr>
              <p:cNvPr id="67" name="Right Triangle 66"/>
              <p:cNvSpPr/>
              <p:nvPr/>
            </p:nvSpPr>
            <p:spPr>
              <a:xfrm>
                <a:off x="251862" y="1290637"/>
                <a:ext cx="1720260" cy="747542"/>
              </a:xfrm>
              <a:prstGeom prst="rtTriangle">
                <a:avLst/>
              </a:prstGeom>
              <a:solidFill>
                <a:srgbClr val="FF5D5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23585" y="1626386"/>
                <a:ext cx="974947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right-angled </a:t>
                </a:r>
              </a:p>
              <a:p>
                <a:r>
                  <a:rPr lang="en-GB" sz="1050" b="1" dirty="0">
                    <a:latin typeface="SassoonPrimaryInfant" pitchFamily="2" charset="0"/>
                  </a:rPr>
                  <a:t>scalene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02422" y="3578321"/>
            <a:ext cx="4422078" cy="3038705"/>
            <a:chOff x="202422" y="178649"/>
            <a:chExt cx="4422078" cy="3038705"/>
          </a:xfrm>
        </p:grpSpPr>
        <p:sp>
          <p:nvSpPr>
            <p:cNvPr id="82" name="Rectangle 81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Triangles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91652" y="178649"/>
              <a:ext cx="1967168" cy="1435989"/>
              <a:chOff x="353338" y="1029637"/>
              <a:chExt cx="1967168" cy="1435989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353338" y="1229942"/>
                <a:ext cx="1136654" cy="1031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u="sng" dirty="0">
                    <a:latin typeface="SassoonPrimaryInfant" pitchFamily="2" charset="0"/>
                  </a:rPr>
                  <a:t>Scalene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All angles are different.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Length of all sides are different.</a:t>
                </a:r>
              </a:p>
              <a:p>
                <a:pPr algn="ctr"/>
                <a:endParaRPr lang="en-GB" sz="1100" dirty="0">
                  <a:latin typeface="SassoonPrimaryInfant" pitchFamily="2" charset="0"/>
                </a:endParaRPr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 rot="21215160">
                <a:off x="1412864" y="1029637"/>
                <a:ext cx="907642" cy="1435989"/>
                <a:chOff x="1421242" y="1604776"/>
                <a:chExt cx="907642" cy="1435989"/>
              </a:xfrm>
            </p:grpSpPr>
            <p:sp>
              <p:nvSpPr>
                <p:cNvPr id="102" name="Isosceles Triangle 101"/>
                <p:cNvSpPr/>
                <p:nvPr/>
              </p:nvSpPr>
              <p:spPr>
                <a:xfrm rot="5223428">
                  <a:off x="1176455" y="1888336"/>
                  <a:ext cx="1435989" cy="868869"/>
                </a:xfrm>
                <a:prstGeom prst="triangle">
                  <a:avLst>
                    <a:gd name="adj" fmla="val 70983"/>
                  </a:avLst>
                </a:prstGeom>
                <a:solidFill>
                  <a:srgbClr val="FFCA2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1421242" y="2264760"/>
                  <a:ext cx="636713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scalene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2356188" y="261059"/>
              <a:ext cx="1825991" cy="1048736"/>
              <a:chOff x="2248242" y="342714"/>
              <a:chExt cx="1825991" cy="1048736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3009655" y="375787"/>
                <a:ext cx="1064578" cy="10156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u="sng" dirty="0">
                    <a:latin typeface="SassoonPrimaryInfant" pitchFamily="2" charset="0"/>
                  </a:rPr>
                  <a:t>Equilateral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All angles are the same.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Length of all sides are the same.</a:t>
                </a:r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2248242" y="342714"/>
                <a:ext cx="1127767" cy="972213"/>
                <a:chOff x="549790" y="271335"/>
                <a:chExt cx="1127767" cy="972213"/>
              </a:xfrm>
            </p:grpSpPr>
            <p:sp>
              <p:nvSpPr>
                <p:cNvPr id="98" name="Isosceles Triangle 97"/>
                <p:cNvSpPr/>
                <p:nvPr/>
              </p:nvSpPr>
              <p:spPr>
                <a:xfrm>
                  <a:off x="549790" y="271335"/>
                  <a:ext cx="1127767" cy="972213"/>
                </a:xfrm>
                <a:prstGeom prst="triangle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685510" y="909683"/>
                  <a:ext cx="856325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equilateral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sp>
          <p:nvSpPr>
            <p:cNvPr id="85" name="TextBox 84"/>
            <p:cNvSpPr txBox="1"/>
            <p:nvPr/>
          </p:nvSpPr>
          <p:spPr>
            <a:xfrm>
              <a:off x="1890612" y="2275685"/>
              <a:ext cx="1419971" cy="8617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Isosceles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Two angles are the same.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Length of two sides are the same.</a:t>
              </a: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2806638" y="1415349"/>
              <a:ext cx="803339" cy="913939"/>
              <a:chOff x="3299004" y="304801"/>
              <a:chExt cx="803339" cy="1283462"/>
            </a:xfrm>
          </p:grpSpPr>
          <p:sp>
            <p:nvSpPr>
              <p:cNvPr id="94" name="Isosceles Triangle 93"/>
              <p:cNvSpPr/>
              <p:nvPr/>
            </p:nvSpPr>
            <p:spPr>
              <a:xfrm>
                <a:off x="3299004" y="304801"/>
                <a:ext cx="803339" cy="1283462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379068" y="1277268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2945435" y="2712696"/>
              <a:ext cx="1238350" cy="504658"/>
              <a:chOff x="2849281" y="1735701"/>
              <a:chExt cx="1333128" cy="362879"/>
            </a:xfrm>
          </p:grpSpPr>
          <p:sp>
            <p:nvSpPr>
              <p:cNvPr id="92" name="Isosceles Triangle 91"/>
              <p:cNvSpPr/>
              <p:nvPr/>
            </p:nvSpPr>
            <p:spPr>
              <a:xfrm>
                <a:off x="2849281" y="1735701"/>
                <a:ext cx="1333128" cy="271604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161401" y="1844664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250851" y="1942485"/>
              <a:ext cx="959181" cy="55399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Right-angled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One angle is a right angle.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02422" y="1209494"/>
              <a:ext cx="1748537" cy="751247"/>
              <a:chOff x="223585" y="1290637"/>
              <a:chExt cx="1748537" cy="751247"/>
            </a:xfrm>
          </p:grpSpPr>
          <p:sp>
            <p:nvSpPr>
              <p:cNvPr id="90" name="Right Triangle 89"/>
              <p:cNvSpPr/>
              <p:nvPr/>
            </p:nvSpPr>
            <p:spPr>
              <a:xfrm>
                <a:off x="251862" y="1290637"/>
                <a:ext cx="1720260" cy="747542"/>
              </a:xfrm>
              <a:prstGeom prst="rtTriangle">
                <a:avLst/>
              </a:prstGeom>
              <a:solidFill>
                <a:srgbClr val="FF5D5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23585" y="1626386"/>
                <a:ext cx="974947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right-angled </a:t>
                </a:r>
              </a:p>
              <a:p>
                <a:r>
                  <a:rPr lang="en-GB" sz="1050" b="1" dirty="0">
                    <a:latin typeface="SassoonPrimaryInfant" pitchFamily="2" charset="0"/>
                  </a:rPr>
                  <a:t>scalene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258591" y="3587660"/>
            <a:ext cx="4422078" cy="3038705"/>
            <a:chOff x="202422" y="178649"/>
            <a:chExt cx="4422078" cy="3038705"/>
          </a:xfrm>
        </p:grpSpPr>
        <p:sp>
          <p:nvSpPr>
            <p:cNvPr id="105" name="Rectangle 104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Triangles</a:t>
              </a: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91652" y="178649"/>
              <a:ext cx="1967168" cy="1435989"/>
              <a:chOff x="353338" y="1029637"/>
              <a:chExt cx="1967168" cy="1435989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353338" y="1229942"/>
                <a:ext cx="1136654" cy="1031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u="sng" dirty="0">
                    <a:latin typeface="SassoonPrimaryInfant" pitchFamily="2" charset="0"/>
                  </a:rPr>
                  <a:t>Scalene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All angles are different.</a:t>
                </a:r>
              </a:p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Length of all sides are different.</a:t>
                </a:r>
              </a:p>
              <a:p>
                <a:pPr algn="ctr"/>
                <a:endParaRPr lang="en-GB" sz="1100" dirty="0">
                  <a:latin typeface="SassoonPrimaryInfant" pitchFamily="2" charset="0"/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 rot="21215160">
                <a:off x="1412864" y="1029637"/>
                <a:ext cx="907642" cy="1435989"/>
                <a:chOff x="1421242" y="1604776"/>
                <a:chExt cx="907642" cy="1435989"/>
              </a:xfrm>
            </p:grpSpPr>
            <p:sp>
              <p:nvSpPr>
                <p:cNvPr id="125" name="Isosceles Triangle 124"/>
                <p:cNvSpPr/>
                <p:nvPr/>
              </p:nvSpPr>
              <p:spPr>
                <a:xfrm rot="5223428">
                  <a:off x="1176455" y="1888336"/>
                  <a:ext cx="1435989" cy="868869"/>
                </a:xfrm>
                <a:prstGeom prst="triangle">
                  <a:avLst>
                    <a:gd name="adj" fmla="val 70983"/>
                  </a:avLst>
                </a:prstGeom>
                <a:solidFill>
                  <a:srgbClr val="FFCA2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421242" y="2264760"/>
                  <a:ext cx="636713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scalene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grpSp>
          <p:nvGrpSpPr>
            <p:cNvPr id="107" name="Group 106"/>
            <p:cNvGrpSpPr/>
            <p:nvPr/>
          </p:nvGrpSpPr>
          <p:grpSpPr>
            <a:xfrm>
              <a:off x="2356188" y="261059"/>
              <a:ext cx="1825991" cy="1048736"/>
              <a:chOff x="2248242" y="342714"/>
              <a:chExt cx="1825991" cy="1048736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3009655" y="375787"/>
                <a:ext cx="1064578" cy="10156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u="sng" dirty="0">
                    <a:latin typeface="SassoonPrimaryInfant" pitchFamily="2" charset="0"/>
                  </a:rPr>
                  <a:t>Equilateral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All angles are the same.</a:t>
                </a:r>
              </a:p>
              <a:p>
                <a:pPr algn="r"/>
                <a:r>
                  <a:rPr lang="en-GB" sz="1000" dirty="0">
                    <a:latin typeface="SassoonPrimaryInfant" pitchFamily="2" charset="0"/>
                  </a:rPr>
                  <a:t>Length of all sides are the same.</a:t>
                </a: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2248242" y="342714"/>
                <a:ext cx="1127767" cy="972213"/>
                <a:chOff x="549790" y="271335"/>
                <a:chExt cx="1127767" cy="972213"/>
              </a:xfrm>
            </p:grpSpPr>
            <p:sp>
              <p:nvSpPr>
                <p:cNvPr id="121" name="Isosceles Triangle 120"/>
                <p:cNvSpPr/>
                <p:nvPr/>
              </p:nvSpPr>
              <p:spPr>
                <a:xfrm>
                  <a:off x="549790" y="271335"/>
                  <a:ext cx="1127767" cy="972213"/>
                </a:xfrm>
                <a:prstGeom prst="triangle">
                  <a:avLst/>
                </a:prstGeom>
                <a:solidFill>
                  <a:srgbClr val="FFFF6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685510" y="909683"/>
                  <a:ext cx="856325" cy="2539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latin typeface="SassoonPrimaryInfant" pitchFamily="2" charset="0"/>
                    </a:rPr>
                    <a:t>equilateral</a:t>
                  </a:r>
                  <a:endParaRPr lang="en-GB" sz="1200" b="1" dirty="0">
                    <a:latin typeface="SassoonPrimaryInfant" pitchFamily="2" charset="0"/>
                  </a:endParaRPr>
                </a:p>
              </p:txBody>
            </p:sp>
          </p:grpSp>
        </p:grpSp>
        <p:sp>
          <p:nvSpPr>
            <p:cNvPr id="108" name="TextBox 107"/>
            <p:cNvSpPr txBox="1"/>
            <p:nvPr/>
          </p:nvSpPr>
          <p:spPr>
            <a:xfrm>
              <a:off x="1890612" y="2275685"/>
              <a:ext cx="1419971" cy="8617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Isosceles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Two angles are the same.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Length of two sides are the same.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806638" y="1415349"/>
              <a:ext cx="803339" cy="913939"/>
              <a:chOff x="3299004" y="304801"/>
              <a:chExt cx="803339" cy="1283462"/>
            </a:xfrm>
          </p:grpSpPr>
          <p:sp>
            <p:nvSpPr>
              <p:cNvPr id="117" name="Isosceles Triangle 116"/>
              <p:cNvSpPr/>
              <p:nvPr/>
            </p:nvSpPr>
            <p:spPr>
              <a:xfrm>
                <a:off x="3299004" y="304801"/>
                <a:ext cx="803339" cy="1283462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379068" y="1277268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945435" y="2712696"/>
              <a:ext cx="1238350" cy="504658"/>
              <a:chOff x="2849281" y="1735701"/>
              <a:chExt cx="1333128" cy="362879"/>
            </a:xfrm>
          </p:grpSpPr>
          <p:sp>
            <p:nvSpPr>
              <p:cNvPr id="115" name="Isosceles Triangle 114"/>
              <p:cNvSpPr/>
              <p:nvPr/>
            </p:nvSpPr>
            <p:spPr>
              <a:xfrm>
                <a:off x="2849281" y="1735701"/>
                <a:ext cx="1333128" cy="271604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161401" y="1844664"/>
                <a:ext cx="723275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isosceles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250851" y="1942485"/>
              <a:ext cx="959181" cy="55399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u="sng" dirty="0">
                  <a:latin typeface="SassoonPrimaryInfant" pitchFamily="2" charset="0"/>
                </a:rPr>
                <a:t>Right-angled</a:t>
              </a:r>
            </a:p>
            <a:p>
              <a:pPr algn="ctr"/>
              <a:r>
                <a:rPr lang="en-GB" sz="1000" dirty="0">
                  <a:latin typeface="SassoonPrimaryInfant" pitchFamily="2" charset="0"/>
                </a:rPr>
                <a:t>One angle is a right angle.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02422" y="1209494"/>
              <a:ext cx="1748537" cy="751247"/>
              <a:chOff x="223585" y="1290637"/>
              <a:chExt cx="1748537" cy="751247"/>
            </a:xfrm>
          </p:grpSpPr>
          <p:sp>
            <p:nvSpPr>
              <p:cNvPr id="113" name="Right Triangle 112"/>
              <p:cNvSpPr/>
              <p:nvPr/>
            </p:nvSpPr>
            <p:spPr>
              <a:xfrm>
                <a:off x="251862" y="1290637"/>
                <a:ext cx="1720260" cy="747542"/>
              </a:xfrm>
              <a:prstGeom prst="rtTriangle">
                <a:avLst/>
              </a:prstGeom>
              <a:solidFill>
                <a:srgbClr val="FF5D5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23585" y="1626386"/>
                <a:ext cx="974947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latin typeface="SassoonPrimaryInfant" pitchFamily="2" charset="0"/>
                  </a:rPr>
                  <a:t>right-angled </a:t>
                </a:r>
              </a:p>
              <a:p>
                <a:r>
                  <a:rPr lang="en-GB" sz="1050" b="1" dirty="0">
                    <a:latin typeface="SassoonPrimaryInfant" pitchFamily="2" charset="0"/>
                  </a:rPr>
                  <a:t>scalene</a:t>
                </a:r>
                <a:endParaRPr lang="en-GB" sz="1200" b="1" dirty="0">
                  <a:latin typeface="SassoonPrimaryInfant" pitchFamily="2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84C7BA2-7197-4A07-9C91-5C25C788F1C2}"/>
              </a:ext>
            </a:extLst>
          </p:cNvPr>
          <p:cNvGrpSpPr/>
          <p:nvPr/>
        </p:nvGrpSpPr>
        <p:grpSpPr>
          <a:xfrm>
            <a:off x="5687535" y="2497423"/>
            <a:ext cx="1299984" cy="1299984"/>
            <a:chOff x="805082" y="2659647"/>
            <a:chExt cx="1299984" cy="1299984"/>
          </a:xfrm>
        </p:grpSpPr>
        <p:sp>
          <p:nvSpPr>
            <p:cNvPr id="128" name="Right Triangle 127">
              <a:extLst>
                <a:ext uri="{FF2B5EF4-FFF2-40B4-BE49-F238E27FC236}">
                  <a16:creationId xmlns:a16="http://schemas.microsoft.com/office/drawing/2014/main" id="{F2EE2E75-11E3-4B92-BAD2-662FDD96C9FE}"/>
                </a:ext>
              </a:extLst>
            </p:cNvPr>
            <p:cNvSpPr/>
            <p:nvPr/>
          </p:nvSpPr>
          <p:spPr>
            <a:xfrm rot="8081127">
              <a:off x="805082" y="2659647"/>
              <a:ext cx="1299984" cy="1299984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CA52FFB-17D3-4C69-8F1E-395D21C88CF6}"/>
                </a:ext>
              </a:extLst>
            </p:cNvPr>
            <p:cNvSpPr txBox="1"/>
            <p:nvPr/>
          </p:nvSpPr>
          <p:spPr>
            <a:xfrm>
              <a:off x="988001" y="2847123"/>
              <a:ext cx="974947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latin typeface="SassoonPrimaryInfant" pitchFamily="2" charset="0"/>
                </a:rPr>
                <a:t>right-angled </a:t>
              </a:r>
            </a:p>
            <a:p>
              <a:r>
                <a:rPr lang="en-GB" sz="1050" b="1" dirty="0">
                  <a:latin typeface="SassoonPrimaryInfant" pitchFamily="2" charset="0"/>
                </a:rPr>
                <a:t>isosceles</a:t>
              </a:r>
              <a:endParaRPr lang="en-GB" sz="1200" b="1" dirty="0">
                <a:latin typeface="SassoonPrimaryInfant" pitchFamily="2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7F6EFC0-FCEF-4DED-9DE8-4413C141FBBC}"/>
              </a:ext>
            </a:extLst>
          </p:cNvPr>
          <p:cNvGrpSpPr/>
          <p:nvPr/>
        </p:nvGrpSpPr>
        <p:grpSpPr>
          <a:xfrm>
            <a:off x="5664638" y="5909483"/>
            <a:ext cx="1299984" cy="1299984"/>
            <a:chOff x="805082" y="2659647"/>
            <a:chExt cx="1299984" cy="1299984"/>
          </a:xfrm>
        </p:grpSpPr>
        <p:sp>
          <p:nvSpPr>
            <p:cNvPr id="131" name="Right Triangle 130">
              <a:extLst>
                <a:ext uri="{FF2B5EF4-FFF2-40B4-BE49-F238E27FC236}">
                  <a16:creationId xmlns:a16="http://schemas.microsoft.com/office/drawing/2014/main" id="{A31914BF-1422-4A63-B8A7-22C3C85E2641}"/>
                </a:ext>
              </a:extLst>
            </p:cNvPr>
            <p:cNvSpPr/>
            <p:nvPr/>
          </p:nvSpPr>
          <p:spPr>
            <a:xfrm rot="8081127">
              <a:off x="805082" y="2659647"/>
              <a:ext cx="1299984" cy="1299984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E9DA8D2-FF46-403A-AA2A-091B6357705C}"/>
                </a:ext>
              </a:extLst>
            </p:cNvPr>
            <p:cNvSpPr txBox="1"/>
            <p:nvPr/>
          </p:nvSpPr>
          <p:spPr>
            <a:xfrm>
              <a:off x="988001" y="2847123"/>
              <a:ext cx="974947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latin typeface="SassoonPrimaryInfant" pitchFamily="2" charset="0"/>
                </a:rPr>
                <a:t>right-angled </a:t>
              </a:r>
            </a:p>
            <a:p>
              <a:r>
                <a:rPr lang="en-GB" sz="1050" b="1" dirty="0">
                  <a:latin typeface="SassoonPrimaryInfant" pitchFamily="2" charset="0"/>
                </a:rPr>
                <a:t>isosceles</a:t>
              </a:r>
              <a:endParaRPr lang="en-GB" sz="1200" b="1" dirty="0">
                <a:latin typeface="SassoonPrimaryInfant" pitchFamily="2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E0DC33F-BA75-4D5D-B5C7-38A8902D3CF8}"/>
              </a:ext>
            </a:extLst>
          </p:cNvPr>
          <p:cNvGrpSpPr/>
          <p:nvPr/>
        </p:nvGrpSpPr>
        <p:grpSpPr>
          <a:xfrm>
            <a:off x="623111" y="5912923"/>
            <a:ext cx="1299984" cy="1299984"/>
            <a:chOff x="805082" y="2659647"/>
            <a:chExt cx="1299984" cy="1299984"/>
          </a:xfrm>
        </p:grpSpPr>
        <p:sp>
          <p:nvSpPr>
            <p:cNvPr id="134" name="Right Triangle 133">
              <a:extLst>
                <a:ext uri="{FF2B5EF4-FFF2-40B4-BE49-F238E27FC236}">
                  <a16:creationId xmlns:a16="http://schemas.microsoft.com/office/drawing/2014/main" id="{B34751AA-373D-4A7D-9483-618FB77DEC53}"/>
                </a:ext>
              </a:extLst>
            </p:cNvPr>
            <p:cNvSpPr/>
            <p:nvPr/>
          </p:nvSpPr>
          <p:spPr>
            <a:xfrm rot="8081127">
              <a:off x="805082" y="2659647"/>
              <a:ext cx="1299984" cy="1299984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382FB028-30F7-49AF-A1C3-B8C7337052A4}"/>
                </a:ext>
              </a:extLst>
            </p:cNvPr>
            <p:cNvSpPr txBox="1"/>
            <p:nvPr/>
          </p:nvSpPr>
          <p:spPr>
            <a:xfrm>
              <a:off x="988001" y="2847123"/>
              <a:ext cx="974947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latin typeface="SassoonPrimaryInfant" pitchFamily="2" charset="0"/>
                </a:rPr>
                <a:t>right-angled </a:t>
              </a:r>
            </a:p>
            <a:p>
              <a:r>
                <a:rPr lang="en-GB" sz="1050" b="1" dirty="0">
                  <a:latin typeface="SassoonPrimaryInfant" pitchFamily="2" charset="0"/>
                </a:rPr>
                <a:t>isosceles</a:t>
              </a:r>
              <a:endParaRPr lang="en-GB" sz="1200" b="1" dirty="0">
                <a:latin typeface="SassoonPrimaryInfa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82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 rot="5400000">
            <a:off x="2951199" y="1532205"/>
            <a:ext cx="3017518" cy="3290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Quadrilaterals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9829" y="338253"/>
            <a:ext cx="974898" cy="1343132"/>
            <a:chOff x="189829" y="338253"/>
            <a:chExt cx="974898" cy="1343132"/>
          </a:xfrm>
        </p:grpSpPr>
        <p:grpSp>
          <p:nvGrpSpPr>
            <p:cNvPr id="34" name="Group 33"/>
            <p:cNvGrpSpPr/>
            <p:nvPr/>
          </p:nvGrpSpPr>
          <p:grpSpPr>
            <a:xfrm>
              <a:off x="380959" y="338253"/>
              <a:ext cx="684945" cy="684945"/>
              <a:chOff x="55253" y="327433"/>
              <a:chExt cx="684945" cy="68494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5253" y="327433"/>
                <a:ext cx="684945" cy="68494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34951" y="541291"/>
                <a:ext cx="540533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square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89829" y="1035054"/>
              <a:ext cx="974898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654887" y="354071"/>
            <a:ext cx="1087485" cy="1329183"/>
            <a:chOff x="1956920" y="425330"/>
            <a:chExt cx="1087485" cy="1329183"/>
          </a:xfrm>
        </p:grpSpPr>
        <p:grpSp>
          <p:nvGrpSpPr>
            <p:cNvPr id="42" name="Group 41"/>
            <p:cNvGrpSpPr/>
            <p:nvPr/>
          </p:nvGrpSpPr>
          <p:grpSpPr>
            <a:xfrm>
              <a:off x="2058762" y="425330"/>
              <a:ext cx="972867" cy="509081"/>
              <a:chOff x="1952135" y="427654"/>
              <a:chExt cx="972867" cy="50908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952135" y="427654"/>
                <a:ext cx="972867" cy="50908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112814" y="554435"/>
                <a:ext cx="678391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rectangle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956920" y="969683"/>
              <a:ext cx="1087485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81697" y="1706901"/>
            <a:ext cx="1059436" cy="1482243"/>
            <a:chOff x="187780" y="1536814"/>
            <a:chExt cx="1059436" cy="1482243"/>
          </a:xfrm>
        </p:grpSpPr>
        <p:grpSp>
          <p:nvGrpSpPr>
            <p:cNvPr id="45" name="Group 44"/>
            <p:cNvGrpSpPr/>
            <p:nvPr/>
          </p:nvGrpSpPr>
          <p:grpSpPr>
            <a:xfrm>
              <a:off x="208725" y="1536814"/>
              <a:ext cx="1036673" cy="731225"/>
              <a:chOff x="-79343" y="1503452"/>
              <a:chExt cx="1036673" cy="731225"/>
            </a:xfrm>
          </p:grpSpPr>
          <p:sp>
            <p:nvSpPr>
              <p:cNvPr id="4" name="Diamond 3"/>
              <p:cNvSpPr/>
              <p:nvPr/>
            </p:nvSpPr>
            <p:spPr>
              <a:xfrm rot="3279847">
                <a:off x="73381" y="1350728"/>
                <a:ext cx="731225" cy="1036673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2620" y="1742106"/>
                <a:ext cx="647934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rhombus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87780" y="2234227"/>
              <a:ext cx="1059436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36618" y="384385"/>
            <a:ext cx="1133023" cy="973834"/>
            <a:chOff x="241364" y="2496439"/>
            <a:chExt cx="1133023" cy="973834"/>
          </a:xfrm>
        </p:grpSpPr>
        <p:sp>
          <p:nvSpPr>
            <p:cNvPr id="6" name="Trapezoid 5"/>
            <p:cNvSpPr/>
            <p:nvPr/>
          </p:nvSpPr>
          <p:spPr>
            <a:xfrm>
              <a:off x="364733" y="2496439"/>
              <a:ext cx="826593" cy="466003"/>
            </a:xfrm>
            <a:prstGeom prst="trapezoid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9597" y="2609309"/>
              <a:ext cx="716863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trapezium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1364" y="2962442"/>
              <a:ext cx="1133023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b="1" dirty="0">
                  <a:latin typeface="SassoonPrimaryInfant" pitchFamily="2" charset="0"/>
                </a:rPr>
                <a:t>One pair </a:t>
              </a:r>
              <a:r>
                <a:rPr lang="en-GB" sz="900" dirty="0">
                  <a:latin typeface="SassoonPrimaryInfant" pitchFamily="2" charset="0"/>
                </a:rPr>
                <a:t>of 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975157" y="1474466"/>
            <a:ext cx="1234322" cy="1691902"/>
            <a:chOff x="2183112" y="2103686"/>
            <a:chExt cx="1234322" cy="1691902"/>
          </a:xfrm>
        </p:grpSpPr>
        <p:grpSp>
          <p:nvGrpSpPr>
            <p:cNvPr id="30" name="Group 29"/>
            <p:cNvGrpSpPr/>
            <p:nvPr/>
          </p:nvGrpSpPr>
          <p:grpSpPr>
            <a:xfrm>
              <a:off x="2483994" y="2103686"/>
              <a:ext cx="716405" cy="1013735"/>
              <a:chOff x="-1147011" y="3741314"/>
              <a:chExt cx="794086" cy="1536539"/>
            </a:xfrm>
            <a:solidFill>
              <a:schemeClr val="bg1"/>
            </a:solidFill>
          </p:grpSpPr>
          <p:grpSp>
            <p:nvGrpSpPr>
              <p:cNvPr id="29" name="Group 28"/>
              <p:cNvGrpSpPr/>
              <p:nvPr/>
            </p:nvGrpSpPr>
            <p:grpSpPr>
              <a:xfrm flipH="1">
                <a:off x="-749968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-1147011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" name="TextBox 38"/>
            <p:cNvSpPr txBox="1"/>
            <p:nvPr/>
          </p:nvSpPr>
          <p:spPr>
            <a:xfrm>
              <a:off x="2653978" y="2401609"/>
              <a:ext cx="378630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kite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83112" y="3149257"/>
              <a:ext cx="1234322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One pair of 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555664" y="1961258"/>
            <a:ext cx="1355179" cy="1064513"/>
            <a:chOff x="2012510" y="1471696"/>
            <a:chExt cx="1355179" cy="1064513"/>
          </a:xfrm>
        </p:grpSpPr>
        <p:sp>
          <p:nvSpPr>
            <p:cNvPr id="2" name="Parallelogram 1"/>
            <p:cNvSpPr/>
            <p:nvPr/>
          </p:nvSpPr>
          <p:spPr>
            <a:xfrm rot="10800000">
              <a:off x="2211754" y="1471696"/>
              <a:ext cx="1045928" cy="469764"/>
            </a:xfrm>
            <a:prstGeom prst="parallelogram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77412" y="1579620"/>
              <a:ext cx="928459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parallelogram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12510" y="2028378"/>
              <a:ext cx="1355179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 rot="5400000">
            <a:off x="8012485" y="1532206"/>
            <a:ext cx="3017518" cy="3290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Quadrilaterals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251115" y="338254"/>
            <a:ext cx="974898" cy="1343132"/>
            <a:chOff x="189829" y="338253"/>
            <a:chExt cx="974898" cy="1343132"/>
          </a:xfrm>
        </p:grpSpPr>
        <p:grpSp>
          <p:nvGrpSpPr>
            <p:cNvPr id="58" name="Group 57"/>
            <p:cNvGrpSpPr/>
            <p:nvPr/>
          </p:nvGrpSpPr>
          <p:grpSpPr>
            <a:xfrm>
              <a:off x="380959" y="338253"/>
              <a:ext cx="684945" cy="684945"/>
              <a:chOff x="55253" y="327433"/>
              <a:chExt cx="684945" cy="68494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55253" y="327433"/>
                <a:ext cx="684945" cy="68494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34951" y="541291"/>
                <a:ext cx="540533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square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189829" y="1035054"/>
              <a:ext cx="974898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716173" y="354072"/>
            <a:ext cx="1087485" cy="1329183"/>
            <a:chOff x="1956920" y="425330"/>
            <a:chExt cx="1087485" cy="1329183"/>
          </a:xfrm>
        </p:grpSpPr>
        <p:grpSp>
          <p:nvGrpSpPr>
            <p:cNvPr id="63" name="Group 62"/>
            <p:cNvGrpSpPr/>
            <p:nvPr/>
          </p:nvGrpSpPr>
          <p:grpSpPr>
            <a:xfrm>
              <a:off x="2058762" y="425330"/>
              <a:ext cx="972867" cy="509081"/>
              <a:chOff x="1952135" y="427654"/>
              <a:chExt cx="972867" cy="509081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952135" y="427654"/>
                <a:ext cx="972867" cy="50908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112814" y="554435"/>
                <a:ext cx="678391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rectangle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956920" y="969683"/>
              <a:ext cx="1087485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42983" y="1706902"/>
            <a:ext cx="1059436" cy="1482243"/>
            <a:chOff x="187780" y="1536814"/>
            <a:chExt cx="1059436" cy="1482243"/>
          </a:xfrm>
        </p:grpSpPr>
        <p:grpSp>
          <p:nvGrpSpPr>
            <p:cNvPr id="68" name="Group 67"/>
            <p:cNvGrpSpPr/>
            <p:nvPr/>
          </p:nvGrpSpPr>
          <p:grpSpPr>
            <a:xfrm>
              <a:off x="208725" y="1536814"/>
              <a:ext cx="1036673" cy="731225"/>
              <a:chOff x="-79343" y="1503452"/>
              <a:chExt cx="1036673" cy="731225"/>
            </a:xfrm>
          </p:grpSpPr>
          <p:sp>
            <p:nvSpPr>
              <p:cNvPr id="70" name="Diamond 69"/>
              <p:cNvSpPr/>
              <p:nvPr/>
            </p:nvSpPr>
            <p:spPr>
              <a:xfrm rot="3279847">
                <a:off x="73381" y="1350728"/>
                <a:ext cx="731225" cy="1036673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32620" y="1742106"/>
                <a:ext cx="647934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rhombus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87780" y="2234227"/>
              <a:ext cx="1059436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097904" y="384386"/>
            <a:ext cx="1133023" cy="973834"/>
            <a:chOff x="241364" y="2496439"/>
            <a:chExt cx="1133023" cy="973834"/>
          </a:xfrm>
        </p:grpSpPr>
        <p:sp>
          <p:nvSpPr>
            <p:cNvPr id="73" name="Trapezoid 72"/>
            <p:cNvSpPr/>
            <p:nvPr/>
          </p:nvSpPr>
          <p:spPr>
            <a:xfrm>
              <a:off x="364733" y="2496439"/>
              <a:ext cx="826593" cy="466003"/>
            </a:xfrm>
            <a:prstGeom prst="trapezoid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19597" y="2609309"/>
              <a:ext cx="716863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trapezium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41364" y="2962442"/>
              <a:ext cx="1133023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b="1" dirty="0">
                  <a:latin typeface="SassoonPrimaryInfant" pitchFamily="2" charset="0"/>
                </a:rPr>
                <a:t>One pair </a:t>
              </a:r>
              <a:r>
                <a:rPr lang="en-GB" sz="900" dirty="0">
                  <a:latin typeface="SassoonPrimaryInfant" pitchFamily="2" charset="0"/>
                </a:rPr>
                <a:t>of 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036443" y="1474467"/>
            <a:ext cx="1234322" cy="1691902"/>
            <a:chOff x="2183112" y="2103686"/>
            <a:chExt cx="1234322" cy="1691902"/>
          </a:xfrm>
        </p:grpSpPr>
        <p:grpSp>
          <p:nvGrpSpPr>
            <p:cNvPr id="77" name="Group 76"/>
            <p:cNvGrpSpPr/>
            <p:nvPr/>
          </p:nvGrpSpPr>
          <p:grpSpPr>
            <a:xfrm>
              <a:off x="2483994" y="2103686"/>
              <a:ext cx="716405" cy="1013735"/>
              <a:chOff x="-1147011" y="3741314"/>
              <a:chExt cx="794086" cy="1536539"/>
            </a:xfrm>
            <a:solidFill>
              <a:schemeClr val="bg1"/>
            </a:solidFill>
          </p:grpSpPr>
          <p:grpSp>
            <p:nvGrpSpPr>
              <p:cNvPr id="80" name="Group 79"/>
              <p:cNvGrpSpPr/>
              <p:nvPr/>
            </p:nvGrpSpPr>
            <p:grpSpPr>
              <a:xfrm flipH="1">
                <a:off x="-749968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84" name="Straight Connector 83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80"/>
              <p:cNvGrpSpPr/>
              <p:nvPr/>
            </p:nvGrpSpPr>
            <p:grpSpPr>
              <a:xfrm>
                <a:off x="-1147011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82" name="Straight Connector 81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TextBox 77"/>
            <p:cNvSpPr txBox="1"/>
            <p:nvPr/>
          </p:nvSpPr>
          <p:spPr>
            <a:xfrm>
              <a:off x="2653978" y="2401609"/>
              <a:ext cx="378630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kite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83112" y="3149257"/>
              <a:ext cx="1234322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One pair of 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16950" y="1961259"/>
            <a:ext cx="1355179" cy="1064513"/>
            <a:chOff x="2012510" y="1471696"/>
            <a:chExt cx="1355179" cy="1064513"/>
          </a:xfrm>
        </p:grpSpPr>
        <p:sp>
          <p:nvSpPr>
            <p:cNvPr id="87" name="Parallelogram 86"/>
            <p:cNvSpPr/>
            <p:nvPr/>
          </p:nvSpPr>
          <p:spPr>
            <a:xfrm rot="10800000">
              <a:off x="2211754" y="1471696"/>
              <a:ext cx="1045928" cy="469764"/>
            </a:xfrm>
            <a:prstGeom prst="parallelogram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277412" y="1579620"/>
              <a:ext cx="928459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parallelogram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12510" y="2028378"/>
              <a:ext cx="1355179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sp>
        <p:nvSpPr>
          <p:cNvPr id="90" name="Rectangle 89"/>
          <p:cNvSpPr/>
          <p:nvPr/>
        </p:nvSpPr>
        <p:spPr>
          <a:xfrm rot="5400000">
            <a:off x="2947887" y="4933131"/>
            <a:ext cx="3017518" cy="3290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Quadrilaterals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186517" y="3739179"/>
            <a:ext cx="974898" cy="1343132"/>
            <a:chOff x="189829" y="338253"/>
            <a:chExt cx="974898" cy="1343132"/>
          </a:xfrm>
        </p:grpSpPr>
        <p:grpSp>
          <p:nvGrpSpPr>
            <p:cNvPr id="92" name="Group 91"/>
            <p:cNvGrpSpPr/>
            <p:nvPr/>
          </p:nvGrpSpPr>
          <p:grpSpPr>
            <a:xfrm>
              <a:off x="380959" y="338253"/>
              <a:ext cx="684945" cy="684945"/>
              <a:chOff x="55253" y="327433"/>
              <a:chExt cx="684945" cy="684945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55253" y="327433"/>
                <a:ext cx="684945" cy="68494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34951" y="541291"/>
                <a:ext cx="540533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square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189829" y="1035054"/>
              <a:ext cx="974898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651575" y="3754997"/>
            <a:ext cx="1087485" cy="1329183"/>
            <a:chOff x="1956920" y="425330"/>
            <a:chExt cx="1087485" cy="1329183"/>
          </a:xfrm>
        </p:grpSpPr>
        <p:grpSp>
          <p:nvGrpSpPr>
            <p:cNvPr id="97" name="Group 96"/>
            <p:cNvGrpSpPr/>
            <p:nvPr/>
          </p:nvGrpSpPr>
          <p:grpSpPr>
            <a:xfrm>
              <a:off x="2058762" y="425330"/>
              <a:ext cx="972867" cy="509081"/>
              <a:chOff x="1952135" y="427654"/>
              <a:chExt cx="972867" cy="509081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952135" y="427654"/>
                <a:ext cx="972867" cy="50908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112814" y="554435"/>
                <a:ext cx="678391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rectangle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1956920" y="969683"/>
              <a:ext cx="1087485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78385" y="5107827"/>
            <a:ext cx="1059436" cy="1482243"/>
            <a:chOff x="187780" y="1536814"/>
            <a:chExt cx="1059436" cy="1482243"/>
          </a:xfrm>
        </p:grpSpPr>
        <p:grpSp>
          <p:nvGrpSpPr>
            <p:cNvPr id="102" name="Group 101"/>
            <p:cNvGrpSpPr/>
            <p:nvPr/>
          </p:nvGrpSpPr>
          <p:grpSpPr>
            <a:xfrm>
              <a:off x="208725" y="1536814"/>
              <a:ext cx="1036673" cy="731225"/>
              <a:chOff x="-79343" y="1503452"/>
              <a:chExt cx="1036673" cy="731225"/>
            </a:xfrm>
          </p:grpSpPr>
          <p:sp>
            <p:nvSpPr>
              <p:cNvPr id="104" name="Diamond 103"/>
              <p:cNvSpPr/>
              <p:nvPr/>
            </p:nvSpPr>
            <p:spPr>
              <a:xfrm rot="3279847">
                <a:off x="73381" y="1350728"/>
                <a:ext cx="731225" cy="1036673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32620" y="1742106"/>
                <a:ext cx="647934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rhombus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187780" y="2234227"/>
              <a:ext cx="1059436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033306" y="3785311"/>
            <a:ext cx="1133023" cy="973834"/>
            <a:chOff x="241364" y="2496439"/>
            <a:chExt cx="1133023" cy="973834"/>
          </a:xfrm>
        </p:grpSpPr>
        <p:sp>
          <p:nvSpPr>
            <p:cNvPr id="107" name="Trapezoid 106"/>
            <p:cNvSpPr/>
            <p:nvPr/>
          </p:nvSpPr>
          <p:spPr>
            <a:xfrm>
              <a:off x="364733" y="2496439"/>
              <a:ext cx="826593" cy="466003"/>
            </a:xfrm>
            <a:prstGeom prst="trapezoid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19597" y="2609309"/>
              <a:ext cx="716863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trapezium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41364" y="2962442"/>
              <a:ext cx="1133023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b="1" dirty="0">
                  <a:latin typeface="SassoonPrimaryInfant" pitchFamily="2" charset="0"/>
                </a:rPr>
                <a:t>One pair </a:t>
              </a:r>
              <a:r>
                <a:rPr lang="en-GB" sz="900" dirty="0">
                  <a:latin typeface="SassoonPrimaryInfant" pitchFamily="2" charset="0"/>
                </a:rPr>
                <a:t>of 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971845" y="4875392"/>
            <a:ext cx="1234322" cy="1691902"/>
            <a:chOff x="2183112" y="2103686"/>
            <a:chExt cx="1234322" cy="1691902"/>
          </a:xfrm>
        </p:grpSpPr>
        <p:grpSp>
          <p:nvGrpSpPr>
            <p:cNvPr id="111" name="Group 110"/>
            <p:cNvGrpSpPr/>
            <p:nvPr/>
          </p:nvGrpSpPr>
          <p:grpSpPr>
            <a:xfrm>
              <a:off x="2483994" y="2103686"/>
              <a:ext cx="716405" cy="1013735"/>
              <a:chOff x="-1147011" y="3741314"/>
              <a:chExt cx="794086" cy="1536539"/>
            </a:xfrm>
            <a:solidFill>
              <a:schemeClr val="bg1"/>
            </a:solidFill>
          </p:grpSpPr>
          <p:grpSp>
            <p:nvGrpSpPr>
              <p:cNvPr id="114" name="Group 113"/>
              <p:cNvGrpSpPr/>
              <p:nvPr/>
            </p:nvGrpSpPr>
            <p:grpSpPr>
              <a:xfrm flipH="1">
                <a:off x="-749968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oup 114"/>
              <p:cNvGrpSpPr/>
              <p:nvPr/>
            </p:nvGrpSpPr>
            <p:grpSpPr>
              <a:xfrm>
                <a:off x="-1147011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116" name="Straight Connector 115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2" name="TextBox 111"/>
            <p:cNvSpPr txBox="1"/>
            <p:nvPr/>
          </p:nvSpPr>
          <p:spPr>
            <a:xfrm>
              <a:off x="2653978" y="2401609"/>
              <a:ext cx="378630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kite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183112" y="3149257"/>
              <a:ext cx="1234322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One pair of 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552352" y="5362184"/>
            <a:ext cx="1355179" cy="1064513"/>
            <a:chOff x="2012510" y="1471696"/>
            <a:chExt cx="1355179" cy="1064513"/>
          </a:xfrm>
        </p:grpSpPr>
        <p:sp>
          <p:nvSpPr>
            <p:cNvPr id="121" name="Parallelogram 120"/>
            <p:cNvSpPr/>
            <p:nvPr/>
          </p:nvSpPr>
          <p:spPr>
            <a:xfrm rot="10800000">
              <a:off x="2211754" y="1471696"/>
              <a:ext cx="1045928" cy="469764"/>
            </a:xfrm>
            <a:prstGeom prst="parallelogram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277412" y="1579620"/>
              <a:ext cx="928459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parallelogram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012510" y="2028378"/>
              <a:ext cx="1355179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 rot="5400000">
            <a:off x="8006969" y="4933131"/>
            <a:ext cx="3017518" cy="3290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Quadrilaterals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5245599" y="3739179"/>
            <a:ext cx="974898" cy="1343132"/>
            <a:chOff x="189829" y="338253"/>
            <a:chExt cx="974898" cy="1343132"/>
          </a:xfrm>
        </p:grpSpPr>
        <p:grpSp>
          <p:nvGrpSpPr>
            <p:cNvPr id="126" name="Group 125"/>
            <p:cNvGrpSpPr/>
            <p:nvPr/>
          </p:nvGrpSpPr>
          <p:grpSpPr>
            <a:xfrm>
              <a:off x="380959" y="338253"/>
              <a:ext cx="684945" cy="684945"/>
              <a:chOff x="55253" y="327433"/>
              <a:chExt cx="684945" cy="684945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55253" y="327433"/>
                <a:ext cx="684945" cy="68494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134951" y="541291"/>
                <a:ext cx="540533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SassoonPrimaryInfant" pitchFamily="2" charset="0"/>
                  </a:rPr>
                  <a:t>square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189829" y="1035054"/>
              <a:ext cx="974898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710657" y="3754997"/>
            <a:ext cx="1087485" cy="1329183"/>
            <a:chOff x="1956920" y="425330"/>
            <a:chExt cx="1087485" cy="1329183"/>
          </a:xfrm>
        </p:grpSpPr>
        <p:grpSp>
          <p:nvGrpSpPr>
            <p:cNvPr id="131" name="Group 130"/>
            <p:cNvGrpSpPr/>
            <p:nvPr/>
          </p:nvGrpSpPr>
          <p:grpSpPr>
            <a:xfrm>
              <a:off x="2058762" y="425330"/>
              <a:ext cx="972867" cy="509081"/>
              <a:chOff x="1952135" y="427654"/>
              <a:chExt cx="972867" cy="509081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1952135" y="427654"/>
                <a:ext cx="972867" cy="50908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112814" y="554435"/>
                <a:ext cx="678391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rectangle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132" name="TextBox 131"/>
            <p:cNvSpPr txBox="1"/>
            <p:nvPr/>
          </p:nvSpPr>
          <p:spPr>
            <a:xfrm>
              <a:off x="1956920" y="969683"/>
              <a:ext cx="1087485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90˚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37467" y="5107827"/>
            <a:ext cx="1059436" cy="1482243"/>
            <a:chOff x="187780" y="1536814"/>
            <a:chExt cx="1059436" cy="1482243"/>
          </a:xfrm>
        </p:grpSpPr>
        <p:grpSp>
          <p:nvGrpSpPr>
            <p:cNvPr id="136" name="Group 135"/>
            <p:cNvGrpSpPr/>
            <p:nvPr/>
          </p:nvGrpSpPr>
          <p:grpSpPr>
            <a:xfrm>
              <a:off x="208725" y="1536814"/>
              <a:ext cx="1036673" cy="731225"/>
              <a:chOff x="-79343" y="1503452"/>
              <a:chExt cx="1036673" cy="731225"/>
            </a:xfrm>
          </p:grpSpPr>
          <p:sp>
            <p:nvSpPr>
              <p:cNvPr id="138" name="Diamond 137"/>
              <p:cNvSpPr/>
              <p:nvPr/>
            </p:nvSpPr>
            <p:spPr>
              <a:xfrm rot="3279847">
                <a:off x="73381" y="1350728"/>
                <a:ext cx="731225" cy="1036673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32620" y="1742106"/>
                <a:ext cx="647934" cy="25391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rhombus</a:t>
                </a:r>
                <a:endParaRPr lang="en-GB" sz="1100" dirty="0">
                  <a:latin typeface="SassoonPrimaryInfant" pitchFamily="2" charset="0"/>
                </a:endParaRPr>
              </a:p>
            </p:txBody>
          </p:sp>
        </p:grpSp>
        <p:sp>
          <p:nvSpPr>
            <p:cNvPr id="137" name="TextBox 136"/>
            <p:cNvSpPr txBox="1"/>
            <p:nvPr/>
          </p:nvSpPr>
          <p:spPr>
            <a:xfrm>
              <a:off x="187780" y="2234227"/>
              <a:ext cx="1059436" cy="78483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All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8092388" y="3785311"/>
            <a:ext cx="1133023" cy="973834"/>
            <a:chOff x="241364" y="2496439"/>
            <a:chExt cx="1133023" cy="973834"/>
          </a:xfrm>
        </p:grpSpPr>
        <p:sp>
          <p:nvSpPr>
            <p:cNvPr id="141" name="Trapezoid 140"/>
            <p:cNvSpPr/>
            <p:nvPr/>
          </p:nvSpPr>
          <p:spPr>
            <a:xfrm>
              <a:off x="364733" y="2496439"/>
              <a:ext cx="826593" cy="466003"/>
            </a:xfrm>
            <a:prstGeom prst="trapezoid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19597" y="2609309"/>
              <a:ext cx="716863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trapezium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41364" y="2962442"/>
              <a:ext cx="1133023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b="1" dirty="0">
                  <a:latin typeface="SassoonPrimaryInfant" pitchFamily="2" charset="0"/>
                </a:rPr>
                <a:t>One pair </a:t>
              </a:r>
              <a:r>
                <a:rPr lang="en-GB" sz="900" dirty="0">
                  <a:latin typeface="SassoonPrimaryInfant" pitchFamily="2" charset="0"/>
                </a:rPr>
                <a:t>of 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8030927" y="4875392"/>
            <a:ext cx="1234322" cy="1691902"/>
            <a:chOff x="2183112" y="2103686"/>
            <a:chExt cx="1234322" cy="1691902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83994" y="2103686"/>
              <a:ext cx="716405" cy="1013735"/>
              <a:chOff x="-1147011" y="3741314"/>
              <a:chExt cx="794086" cy="1536539"/>
            </a:xfrm>
            <a:solidFill>
              <a:schemeClr val="bg1"/>
            </a:solidFill>
          </p:grpSpPr>
          <p:grpSp>
            <p:nvGrpSpPr>
              <p:cNvPr id="148" name="Group 147"/>
              <p:cNvGrpSpPr/>
              <p:nvPr/>
            </p:nvGrpSpPr>
            <p:grpSpPr>
              <a:xfrm flipH="1">
                <a:off x="-749968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152" name="Straight Connector 151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9" name="Group 148"/>
              <p:cNvGrpSpPr/>
              <p:nvPr/>
            </p:nvGrpSpPr>
            <p:grpSpPr>
              <a:xfrm>
                <a:off x="-1147011" y="3741314"/>
                <a:ext cx="397043" cy="1536539"/>
                <a:chOff x="-1299411" y="3588914"/>
                <a:chExt cx="397043" cy="1536539"/>
              </a:xfrm>
              <a:grpFill/>
            </p:grpSpPr>
            <p:cxnSp>
              <p:nvCxnSpPr>
                <p:cNvPr id="150" name="Straight Connector 149"/>
                <p:cNvCxnSpPr/>
                <p:nvPr/>
              </p:nvCxnSpPr>
              <p:spPr>
                <a:xfrm flipH="1">
                  <a:off x="-1299411" y="3588914"/>
                  <a:ext cx="397043" cy="525886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-1299411" y="4114800"/>
                  <a:ext cx="397043" cy="1010653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6" name="TextBox 145"/>
            <p:cNvSpPr txBox="1"/>
            <p:nvPr/>
          </p:nvSpPr>
          <p:spPr>
            <a:xfrm>
              <a:off x="2653978" y="2401609"/>
              <a:ext cx="378630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kite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183112" y="3149257"/>
              <a:ext cx="1234322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One pair of 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are equal</a:t>
              </a: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611434" y="5362184"/>
            <a:ext cx="1355179" cy="1064513"/>
            <a:chOff x="2012510" y="1471696"/>
            <a:chExt cx="1355179" cy="1064513"/>
          </a:xfrm>
        </p:grpSpPr>
        <p:sp>
          <p:nvSpPr>
            <p:cNvPr id="155" name="Parallelogram 154"/>
            <p:cNvSpPr/>
            <p:nvPr/>
          </p:nvSpPr>
          <p:spPr>
            <a:xfrm rot="10800000">
              <a:off x="2211754" y="1471696"/>
              <a:ext cx="1045928" cy="469764"/>
            </a:xfrm>
            <a:prstGeom prst="parallelogram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277412" y="1579620"/>
              <a:ext cx="928459" cy="25391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atin typeface="SassoonPrimaryInfant" pitchFamily="2" charset="0"/>
                </a:rPr>
                <a:t>parallelogram</a:t>
              </a:r>
              <a:endParaRPr lang="en-GB" sz="1100" dirty="0">
                <a:latin typeface="SassoonPrimaryInfant" pitchFamily="2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012510" y="2028378"/>
              <a:ext cx="1355179" cy="5078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angles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equal</a:t>
              </a:r>
            </a:p>
            <a:p>
              <a:pPr marL="84138" indent="-84138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SassoonPrimaryInfant" pitchFamily="2" charset="0"/>
                </a:rPr>
                <a:t>Opposite </a:t>
              </a:r>
              <a:r>
                <a:rPr lang="en-GB" sz="900" b="1" dirty="0">
                  <a:latin typeface="SassoonPrimaryInfant" pitchFamily="2" charset="0"/>
                </a:rPr>
                <a:t>sides</a:t>
              </a:r>
              <a:r>
                <a:rPr lang="en-GB" sz="900" dirty="0">
                  <a:latin typeface="SassoonPrimaryInfant" pitchFamily="2" charset="0"/>
                </a:rPr>
                <a:t> parallel</a:t>
              </a:r>
              <a:endParaRPr lang="en-GB" sz="1050" dirty="0">
                <a:latin typeface="SassoonPrimaryInfa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716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236965" y="187989"/>
            <a:ext cx="4386991" cy="3017520"/>
            <a:chOff x="236965" y="187989"/>
            <a:chExt cx="4386991" cy="3017520"/>
          </a:xfrm>
        </p:grpSpPr>
        <p:sp>
          <p:nvSpPr>
            <p:cNvPr id="3" name="Rectangle 2"/>
            <p:cNvSpPr/>
            <p:nvPr/>
          </p:nvSpPr>
          <p:spPr>
            <a:xfrm rot="5400000">
              <a:off x="2950654" y="1532206"/>
              <a:ext cx="3017520" cy="32908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Angle Facts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624582" y="357897"/>
              <a:ext cx="1618510" cy="1137234"/>
              <a:chOff x="318449" y="256305"/>
              <a:chExt cx="1618510" cy="1137234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18449" y="256305"/>
                <a:ext cx="161851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that meet on a straight line add up to 180˚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695" y="723196"/>
                <a:ext cx="848882" cy="670343"/>
                <a:chOff x="2772215" y="2086314"/>
                <a:chExt cx="1700300" cy="1342686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772215" y="2173601"/>
                  <a:ext cx="1582876" cy="1255399"/>
                  <a:chOff x="3379629" y="2173601"/>
                  <a:chExt cx="1582873" cy="1255399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4171065" y="2173601"/>
                    <a:ext cx="214727" cy="86307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3855345" y="2217639"/>
                  <a:ext cx="617170" cy="479064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3070593" y="2086314"/>
                  <a:ext cx="307777" cy="68476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" name="Group 57"/>
            <p:cNvGrpSpPr/>
            <p:nvPr/>
          </p:nvGrpSpPr>
          <p:grpSpPr>
            <a:xfrm>
              <a:off x="1613933" y="1786959"/>
              <a:ext cx="1259482" cy="1193165"/>
              <a:chOff x="1736811" y="1758582"/>
              <a:chExt cx="1259482" cy="119316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46028" y="2228586"/>
                <a:ext cx="1010974" cy="723161"/>
                <a:chOff x="4614212" y="2445919"/>
                <a:chExt cx="2284357" cy="1634026"/>
              </a:xfrm>
            </p:grpSpPr>
            <p:sp>
              <p:nvSpPr>
                <p:cNvPr id="29" name="Isosceles Triangle 28"/>
                <p:cNvSpPr/>
                <p:nvPr/>
              </p:nvSpPr>
              <p:spPr>
                <a:xfrm>
                  <a:off x="4614212" y="2445919"/>
                  <a:ext cx="2284357" cy="1634026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 flipH="1" flipV="1">
                  <a:off x="5746678" y="2653489"/>
                  <a:ext cx="55386" cy="64712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5802064" y="3262933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5212385" y="3278494"/>
                  <a:ext cx="589679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1736811" y="1758582"/>
                <a:ext cx="125948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triangle add up to 180˚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483664" y="327384"/>
              <a:ext cx="1688360" cy="1192306"/>
              <a:chOff x="2437968" y="253737"/>
              <a:chExt cx="1688360" cy="1192306"/>
            </a:xfrm>
          </p:grpSpPr>
          <p:grpSp>
            <p:nvGrpSpPr>
              <p:cNvPr id="33" name="Group 32"/>
              <p:cNvGrpSpPr/>
              <p:nvPr/>
            </p:nvGrpSpPr>
            <p:grpSpPr>
              <a:xfrm rot="2636608">
                <a:off x="2781862" y="623584"/>
                <a:ext cx="827526" cy="822459"/>
                <a:chOff x="4955242" y="4522518"/>
                <a:chExt cx="1708430" cy="1697971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4955242" y="4522518"/>
                  <a:ext cx="1582873" cy="1542080"/>
                  <a:chOff x="3379629" y="2173602"/>
                  <a:chExt cx="1582873" cy="1542080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4171065" y="2173602"/>
                    <a:ext cx="214727" cy="154208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" name="Straight Arrow Connector 34"/>
                <p:cNvCxnSpPr/>
                <p:nvPr/>
              </p:nvCxnSpPr>
              <p:spPr>
                <a:xfrm flipH="1">
                  <a:off x="6046504" y="4550962"/>
                  <a:ext cx="617168" cy="47906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V="1">
                  <a:off x="5261758" y="5661068"/>
                  <a:ext cx="359363" cy="55942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2437968" y="253737"/>
                <a:ext cx="168836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Where two straight lines cross, the opposite angles are the same.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919943" y="1635234"/>
              <a:ext cx="1490508" cy="1345603"/>
              <a:chOff x="2996293" y="1752899"/>
              <a:chExt cx="1490508" cy="1345603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3130369" y="2395577"/>
                <a:ext cx="977318" cy="702925"/>
                <a:chOff x="2979883" y="4581495"/>
                <a:chExt cx="2030761" cy="1962472"/>
              </a:xfrm>
            </p:grpSpPr>
            <p:sp>
              <p:nvSpPr>
                <p:cNvPr id="43" name="Parallelogram 42"/>
                <p:cNvSpPr/>
                <p:nvPr/>
              </p:nvSpPr>
              <p:spPr>
                <a:xfrm>
                  <a:off x="2979883" y="4581495"/>
                  <a:ext cx="2030761" cy="1962472"/>
                </a:xfrm>
                <a:prstGeom prst="parallelogram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>
                <a:xfrm flipH="1" flipV="1">
                  <a:off x="3677122" y="4844716"/>
                  <a:ext cx="191464" cy="854185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3868586" y="5661222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 flipH="1">
                  <a:off x="3278907" y="5676783"/>
                  <a:ext cx="589680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V="1">
                  <a:off x="3840893" y="4814705"/>
                  <a:ext cx="898324" cy="88419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xtBox 41"/>
              <p:cNvSpPr txBox="1"/>
              <p:nvPr/>
            </p:nvSpPr>
            <p:spPr>
              <a:xfrm>
                <a:off x="2996293" y="1752899"/>
                <a:ext cx="149050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quadrilateral (4 sided shape) add up to 360˚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36965" y="1614204"/>
              <a:ext cx="1364868" cy="1366135"/>
              <a:chOff x="199014" y="3155457"/>
              <a:chExt cx="1364868" cy="136613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99014" y="3155457"/>
                <a:ext cx="13648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around a full turn add up to 360˚</a:t>
                </a: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318449" y="3586344"/>
                <a:ext cx="948072" cy="935248"/>
                <a:chOff x="258416" y="3905085"/>
                <a:chExt cx="1125822" cy="1110594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258416" y="3905085"/>
                  <a:ext cx="1125822" cy="833191"/>
                  <a:chOff x="3379629" y="2173608"/>
                  <a:chExt cx="1696310" cy="1255393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 flipV="1">
                    <a:off x="3379629" y="2779174"/>
                    <a:ext cx="1696310" cy="64982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flipV="1">
                    <a:off x="4166199" y="2173608"/>
                    <a:ext cx="219592" cy="94093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Curved Down Arrow 10"/>
                <p:cNvSpPr/>
                <p:nvPr/>
              </p:nvSpPr>
              <p:spPr>
                <a:xfrm>
                  <a:off x="511797" y="4064806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Curved Down Arrow 11"/>
                <p:cNvSpPr/>
                <p:nvPr/>
              </p:nvSpPr>
              <p:spPr>
                <a:xfrm rot="10800000">
                  <a:off x="546985" y="4773494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756161" y="4529572"/>
                  <a:ext cx="453289" cy="369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4" name="Group 63"/>
          <p:cNvGrpSpPr/>
          <p:nvPr/>
        </p:nvGrpSpPr>
        <p:grpSpPr>
          <a:xfrm>
            <a:off x="5294502" y="187987"/>
            <a:ext cx="4386991" cy="3017520"/>
            <a:chOff x="236965" y="187989"/>
            <a:chExt cx="4386991" cy="3017520"/>
          </a:xfrm>
        </p:grpSpPr>
        <p:sp>
          <p:nvSpPr>
            <p:cNvPr id="65" name="Rectangle 64"/>
            <p:cNvSpPr/>
            <p:nvPr/>
          </p:nvSpPr>
          <p:spPr>
            <a:xfrm rot="5400000">
              <a:off x="2950654" y="1532206"/>
              <a:ext cx="3017520" cy="32908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Angle Facts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624582" y="357897"/>
              <a:ext cx="1618510" cy="1137234"/>
              <a:chOff x="318449" y="256305"/>
              <a:chExt cx="1618510" cy="1137234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318449" y="256305"/>
                <a:ext cx="161851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that meet on a straight line add up to 180˚</a:t>
                </a: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583695" y="723196"/>
                <a:ext cx="848882" cy="670343"/>
                <a:chOff x="2772215" y="2086314"/>
                <a:chExt cx="1700300" cy="1342686"/>
              </a:xfrm>
            </p:grpSpPr>
            <p:grpSp>
              <p:nvGrpSpPr>
                <p:cNvPr id="101" name="Group 100"/>
                <p:cNvGrpSpPr/>
                <p:nvPr/>
              </p:nvGrpSpPr>
              <p:grpSpPr>
                <a:xfrm>
                  <a:off x="2772215" y="2173601"/>
                  <a:ext cx="1582876" cy="1255399"/>
                  <a:chOff x="3379629" y="2173601"/>
                  <a:chExt cx="1582873" cy="1255399"/>
                </a:xfrm>
              </p:grpSpPr>
              <p:cxnSp>
                <p:nvCxnSpPr>
                  <p:cNvPr id="104" name="Straight Connector 103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flipV="1">
                    <a:off x="4171065" y="2173601"/>
                    <a:ext cx="214727" cy="86307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2" name="Straight Arrow Connector 101"/>
                <p:cNvCxnSpPr/>
                <p:nvPr/>
              </p:nvCxnSpPr>
              <p:spPr>
                <a:xfrm flipH="1">
                  <a:off x="3855345" y="2217639"/>
                  <a:ext cx="617170" cy="479064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3070593" y="2086314"/>
                  <a:ext cx="307777" cy="68476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7" name="Group 66"/>
            <p:cNvGrpSpPr/>
            <p:nvPr/>
          </p:nvGrpSpPr>
          <p:grpSpPr>
            <a:xfrm>
              <a:off x="1613933" y="1786959"/>
              <a:ext cx="1259482" cy="1193165"/>
              <a:chOff x="1736811" y="1758582"/>
              <a:chExt cx="1259482" cy="1193165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1846028" y="2228586"/>
                <a:ext cx="1010974" cy="723161"/>
                <a:chOff x="4614212" y="2445919"/>
                <a:chExt cx="2284357" cy="1634026"/>
              </a:xfrm>
            </p:grpSpPr>
            <p:sp>
              <p:nvSpPr>
                <p:cNvPr id="95" name="Isosceles Triangle 94"/>
                <p:cNvSpPr/>
                <p:nvPr/>
              </p:nvSpPr>
              <p:spPr>
                <a:xfrm>
                  <a:off x="4614212" y="2445919"/>
                  <a:ext cx="2284357" cy="1634026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96" name="Straight Arrow Connector 95"/>
                <p:cNvCxnSpPr/>
                <p:nvPr/>
              </p:nvCxnSpPr>
              <p:spPr>
                <a:xfrm flipH="1" flipV="1">
                  <a:off x="5746678" y="2653489"/>
                  <a:ext cx="55386" cy="64712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/>
                <p:cNvCxnSpPr/>
                <p:nvPr/>
              </p:nvCxnSpPr>
              <p:spPr>
                <a:xfrm>
                  <a:off x="5802064" y="3262933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5212385" y="3278494"/>
                  <a:ext cx="589679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TextBox 93"/>
              <p:cNvSpPr txBox="1"/>
              <p:nvPr/>
            </p:nvSpPr>
            <p:spPr>
              <a:xfrm>
                <a:off x="1736811" y="1758582"/>
                <a:ext cx="125948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triangle add up to 180˚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483664" y="327384"/>
              <a:ext cx="1688360" cy="1192306"/>
              <a:chOff x="2437968" y="253737"/>
              <a:chExt cx="1688360" cy="1192306"/>
            </a:xfrm>
          </p:grpSpPr>
          <p:grpSp>
            <p:nvGrpSpPr>
              <p:cNvPr id="86" name="Group 85"/>
              <p:cNvGrpSpPr/>
              <p:nvPr/>
            </p:nvGrpSpPr>
            <p:grpSpPr>
              <a:xfrm rot="2636608">
                <a:off x="2781862" y="623584"/>
                <a:ext cx="827526" cy="822459"/>
                <a:chOff x="4955242" y="4522518"/>
                <a:chExt cx="1708430" cy="1697971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4955242" y="4522518"/>
                  <a:ext cx="1582873" cy="1542080"/>
                  <a:chOff x="3379629" y="2173602"/>
                  <a:chExt cx="1582873" cy="1542080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4171065" y="2173602"/>
                    <a:ext cx="214727" cy="154208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9" name="Straight Arrow Connector 88"/>
                <p:cNvCxnSpPr/>
                <p:nvPr/>
              </p:nvCxnSpPr>
              <p:spPr>
                <a:xfrm flipH="1">
                  <a:off x="6046504" y="4550962"/>
                  <a:ext cx="617168" cy="47906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/>
                <p:nvPr/>
              </p:nvCxnSpPr>
              <p:spPr>
                <a:xfrm flipV="1">
                  <a:off x="5261758" y="5661068"/>
                  <a:ext cx="359363" cy="55942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86"/>
              <p:cNvSpPr txBox="1"/>
              <p:nvPr/>
            </p:nvSpPr>
            <p:spPr>
              <a:xfrm>
                <a:off x="2437968" y="253737"/>
                <a:ext cx="168836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Where two straight lines cross, the opposite angles are the same.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919943" y="1635234"/>
              <a:ext cx="1490508" cy="1345603"/>
              <a:chOff x="2996293" y="1752899"/>
              <a:chExt cx="1490508" cy="1345603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130369" y="2395577"/>
                <a:ext cx="977318" cy="702925"/>
                <a:chOff x="2979883" y="4581495"/>
                <a:chExt cx="2030761" cy="1962472"/>
              </a:xfrm>
            </p:grpSpPr>
            <p:sp>
              <p:nvSpPr>
                <p:cNvPr id="81" name="Parallelogram 80"/>
                <p:cNvSpPr/>
                <p:nvPr/>
              </p:nvSpPr>
              <p:spPr>
                <a:xfrm>
                  <a:off x="2979883" y="4581495"/>
                  <a:ext cx="2030761" cy="1962472"/>
                </a:xfrm>
                <a:prstGeom prst="parallelogram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82" name="Straight Arrow Connector 81"/>
                <p:cNvCxnSpPr/>
                <p:nvPr/>
              </p:nvCxnSpPr>
              <p:spPr>
                <a:xfrm flipH="1" flipV="1">
                  <a:off x="3677122" y="4844716"/>
                  <a:ext cx="191464" cy="854185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3868586" y="5661222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3278907" y="5676783"/>
                  <a:ext cx="589680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/>
                <p:nvPr/>
              </p:nvCxnSpPr>
              <p:spPr>
                <a:xfrm flipV="1">
                  <a:off x="3840893" y="4814705"/>
                  <a:ext cx="898324" cy="88419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/>
              <p:cNvSpPr txBox="1"/>
              <p:nvPr/>
            </p:nvSpPr>
            <p:spPr>
              <a:xfrm>
                <a:off x="2996293" y="1752899"/>
                <a:ext cx="149050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quadrilateral (4 sided shape) add up to 360˚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36965" y="1614204"/>
              <a:ext cx="1364868" cy="1366135"/>
              <a:chOff x="199014" y="3155457"/>
              <a:chExt cx="1364868" cy="1366135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99014" y="3155457"/>
                <a:ext cx="13648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around a full turn add up to 360˚</a:t>
                </a: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318449" y="3586344"/>
                <a:ext cx="948072" cy="935248"/>
                <a:chOff x="258416" y="3905085"/>
                <a:chExt cx="1125822" cy="1110594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258416" y="3905085"/>
                  <a:ext cx="1125822" cy="833191"/>
                  <a:chOff x="3379629" y="2173608"/>
                  <a:chExt cx="1696310" cy="1255393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 flipV="1">
                    <a:off x="3379629" y="2779174"/>
                    <a:ext cx="1696310" cy="64982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4166199" y="2173608"/>
                    <a:ext cx="219592" cy="94093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" name="Curved Down Arrow 73"/>
                <p:cNvSpPr/>
                <p:nvPr/>
              </p:nvSpPr>
              <p:spPr>
                <a:xfrm>
                  <a:off x="511797" y="4064806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Curved Down Arrow 74"/>
                <p:cNvSpPr/>
                <p:nvPr/>
              </p:nvSpPr>
              <p:spPr>
                <a:xfrm rot="10800000">
                  <a:off x="546985" y="4773494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56161" y="4529572"/>
                  <a:ext cx="453289" cy="369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6" name="Group 105"/>
          <p:cNvGrpSpPr/>
          <p:nvPr/>
        </p:nvGrpSpPr>
        <p:grpSpPr>
          <a:xfrm>
            <a:off x="236965" y="3588914"/>
            <a:ext cx="4386991" cy="3017520"/>
            <a:chOff x="236965" y="187989"/>
            <a:chExt cx="4386991" cy="3017520"/>
          </a:xfrm>
        </p:grpSpPr>
        <p:sp>
          <p:nvSpPr>
            <p:cNvPr id="107" name="Rectangle 106"/>
            <p:cNvSpPr/>
            <p:nvPr/>
          </p:nvSpPr>
          <p:spPr>
            <a:xfrm rot="5400000">
              <a:off x="2950654" y="1532206"/>
              <a:ext cx="3017520" cy="32908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Angle Facts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624582" y="357897"/>
              <a:ext cx="1618510" cy="1137234"/>
              <a:chOff x="318449" y="256305"/>
              <a:chExt cx="1618510" cy="1137234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318449" y="256305"/>
                <a:ext cx="161851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that meet on a straight line add up to 180˚</a:t>
                </a:r>
              </a:p>
            </p:txBody>
          </p:sp>
          <p:grpSp>
            <p:nvGrpSpPr>
              <p:cNvPr id="142" name="Group 141"/>
              <p:cNvGrpSpPr/>
              <p:nvPr/>
            </p:nvGrpSpPr>
            <p:grpSpPr>
              <a:xfrm>
                <a:off x="583695" y="723196"/>
                <a:ext cx="848882" cy="670343"/>
                <a:chOff x="2772215" y="2086314"/>
                <a:chExt cx="1700300" cy="1342686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2772215" y="2173601"/>
                  <a:ext cx="1582876" cy="1255399"/>
                  <a:chOff x="3379629" y="2173601"/>
                  <a:chExt cx="1582873" cy="1255399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flipV="1">
                    <a:off x="4171065" y="2173601"/>
                    <a:ext cx="214727" cy="86307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4" name="Straight Arrow Connector 143"/>
                <p:cNvCxnSpPr/>
                <p:nvPr/>
              </p:nvCxnSpPr>
              <p:spPr>
                <a:xfrm flipH="1">
                  <a:off x="3855345" y="2217639"/>
                  <a:ext cx="617170" cy="479064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Arrow Connector 144"/>
                <p:cNvCxnSpPr/>
                <p:nvPr/>
              </p:nvCxnSpPr>
              <p:spPr>
                <a:xfrm>
                  <a:off x="3070593" y="2086314"/>
                  <a:ext cx="307777" cy="68476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9" name="Group 108"/>
            <p:cNvGrpSpPr/>
            <p:nvPr/>
          </p:nvGrpSpPr>
          <p:grpSpPr>
            <a:xfrm>
              <a:off x="1613933" y="1786959"/>
              <a:ext cx="1259482" cy="1193165"/>
              <a:chOff x="1736811" y="1758582"/>
              <a:chExt cx="1259482" cy="1193165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1846028" y="2228586"/>
                <a:ext cx="1010974" cy="723161"/>
                <a:chOff x="4614212" y="2445919"/>
                <a:chExt cx="2284357" cy="1634026"/>
              </a:xfrm>
            </p:grpSpPr>
            <p:sp>
              <p:nvSpPr>
                <p:cNvPr id="137" name="Isosceles Triangle 136"/>
                <p:cNvSpPr/>
                <p:nvPr/>
              </p:nvSpPr>
              <p:spPr>
                <a:xfrm>
                  <a:off x="4614212" y="2445919"/>
                  <a:ext cx="2284357" cy="1634026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138" name="Straight Arrow Connector 137"/>
                <p:cNvCxnSpPr/>
                <p:nvPr/>
              </p:nvCxnSpPr>
              <p:spPr>
                <a:xfrm flipH="1" flipV="1">
                  <a:off x="5746678" y="2653489"/>
                  <a:ext cx="55386" cy="64712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Arrow Connector 138"/>
                <p:cNvCxnSpPr/>
                <p:nvPr/>
              </p:nvCxnSpPr>
              <p:spPr>
                <a:xfrm>
                  <a:off x="5802064" y="3262933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/>
                <p:nvPr/>
              </p:nvCxnSpPr>
              <p:spPr>
                <a:xfrm flipH="1">
                  <a:off x="5212385" y="3278494"/>
                  <a:ext cx="589679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TextBox 135"/>
              <p:cNvSpPr txBox="1"/>
              <p:nvPr/>
            </p:nvSpPr>
            <p:spPr>
              <a:xfrm>
                <a:off x="1736811" y="1758582"/>
                <a:ext cx="125948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triangle add up to 180˚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483664" y="327384"/>
              <a:ext cx="1688360" cy="1192306"/>
              <a:chOff x="2437968" y="253737"/>
              <a:chExt cx="1688360" cy="1192306"/>
            </a:xfrm>
          </p:grpSpPr>
          <p:grpSp>
            <p:nvGrpSpPr>
              <p:cNvPr id="128" name="Group 127"/>
              <p:cNvGrpSpPr/>
              <p:nvPr/>
            </p:nvGrpSpPr>
            <p:grpSpPr>
              <a:xfrm rot="2636608">
                <a:off x="2781862" y="623584"/>
                <a:ext cx="827526" cy="822459"/>
                <a:chOff x="4955242" y="4522518"/>
                <a:chExt cx="1708430" cy="1697971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4955242" y="4522518"/>
                  <a:ext cx="1582873" cy="1542080"/>
                  <a:chOff x="3379629" y="2173602"/>
                  <a:chExt cx="1582873" cy="1542080"/>
                </a:xfrm>
              </p:grpSpPr>
              <p:cxnSp>
                <p:nvCxnSpPr>
                  <p:cNvPr id="133" name="Straight Connector 132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V="1">
                    <a:off x="4171065" y="2173602"/>
                    <a:ext cx="214727" cy="154208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1" name="Straight Arrow Connector 130"/>
                <p:cNvCxnSpPr/>
                <p:nvPr/>
              </p:nvCxnSpPr>
              <p:spPr>
                <a:xfrm flipH="1">
                  <a:off x="6046504" y="4550962"/>
                  <a:ext cx="617168" cy="47906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>
                <a:xfrm flipV="1">
                  <a:off x="5261758" y="5661068"/>
                  <a:ext cx="359363" cy="55942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TextBox 128"/>
              <p:cNvSpPr txBox="1"/>
              <p:nvPr/>
            </p:nvSpPr>
            <p:spPr>
              <a:xfrm>
                <a:off x="2437968" y="253737"/>
                <a:ext cx="168836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Where two straight lines cross, the opposite angles are the same.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919943" y="1635234"/>
              <a:ext cx="1490508" cy="1345603"/>
              <a:chOff x="2996293" y="1752899"/>
              <a:chExt cx="1490508" cy="1345603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3130369" y="2395577"/>
                <a:ext cx="977318" cy="702925"/>
                <a:chOff x="2979883" y="4581495"/>
                <a:chExt cx="2030761" cy="1962472"/>
              </a:xfrm>
            </p:grpSpPr>
            <p:sp>
              <p:nvSpPr>
                <p:cNvPr id="123" name="Parallelogram 122"/>
                <p:cNvSpPr/>
                <p:nvPr/>
              </p:nvSpPr>
              <p:spPr>
                <a:xfrm>
                  <a:off x="2979883" y="4581495"/>
                  <a:ext cx="2030761" cy="1962472"/>
                </a:xfrm>
                <a:prstGeom prst="parallelogram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124" name="Straight Arrow Connector 123"/>
                <p:cNvCxnSpPr/>
                <p:nvPr/>
              </p:nvCxnSpPr>
              <p:spPr>
                <a:xfrm flipH="1" flipV="1">
                  <a:off x="3677122" y="4844716"/>
                  <a:ext cx="191464" cy="854185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Arrow Connector 124"/>
                <p:cNvCxnSpPr/>
                <p:nvPr/>
              </p:nvCxnSpPr>
              <p:spPr>
                <a:xfrm>
                  <a:off x="3868586" y="5661222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 flipH="1">
                  <a:off x="3278907" y="5676783"/>
                  <a:ext cx="589680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/>
                <p:nvPr/>
              </p:nvCxnSpPr>
              <p:spPr>
                <a:xfrm flipV="1">
                  <a:off x="3840893" y="4814705"/>
                  <a:ext cx="898324" cy="88419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TextBox 121"/>
              <p:cNvSpPr txBox="1"/>
              <p:nvPr/>
            </p:nvSpPr>
            <p:spPr>
              <a:xfrm>
                <a:off x="2996293" y="1752899"/>
                <a:ext cx="149050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quadrilateral (4 sided shape) add up to 360˚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36965" y="1614204"/>
              <a:ext cx="1364868" cy="1366135"/>
              <a:chOff x="199014" y="3155457"/>
              <a:chExt cx="1364868" cy="1366135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99014" y="3155457"/>
                <a:ext cx="13648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around a full turn add up to 360˚</a:t>
                </a: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318449" y="3586344"/>
                <a:ext cx="948072" cy="935248"/>
                <a:chOff x="258416" y="3905085"/>
                <a:chExt cx="1125822" cy="1110594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258416" y="3905085"/>
                  <a:ext cx="1125822" cy="833191"/>
                  <a:chOff x="3379629" y="2173608"/>
                  <a:chExt cx="1696310" cy="1255393"/>
                </a:xfrm>
              </p:grpSpPr>
              <p:cxnSp>
                <p:nvCxnSpPr>
                  <p:cNvPr id="119" name="Straight Connector 118"/>
                  <p:cNvCxnSpPr/>
                  <p:nvPr/>
                </p:nvCxnSpPr>
                <p:spPr>
                  <a:xfrm flipV="1">
                    <a:off x="3379629" y="2779174"/>
                    <a:ext cx="1696310" cy="64982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flipV="1">
                    <a:off x="4166199" y="2173608"/>
                    <a:ext cx="219592" cy="94093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6" name="Curved Down Arrow 115"/>
                <p:cNvSpPr/>
                <p:nvPr/>
              </p:nvSpPr>
              <p:spPr>
                <a:xfrm>
                  <a:off x="511797" y="4064806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Curved Down Arrow 116"/>
                <p:cNvSpPr/>
                <p:nvPr/>
              </p:nvSpPr>
              <p:spPr>
                <a:xfrm rot="10800000">
                  <a:off x="546985" y="4773494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756161" y="4529572"/>
                  <a:ext cx="453289" cy="369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8" name="Group 147"/>
          <p:cNvGrpSpPr/>
          <p:nvPr/>
        </p:nvGrpSpPr>
        <p:grpSpPr>
          <a:xfrm>
            <a:off x="5294503" y="3597821"/>
            <a:ext cx="4386991" cy="3017520"/>
            <a:chOff x="236965" y="187989"/>
            <a:chExt cx="4386991" cy="3017520"/>
          </a:xfrm>
        </p:grpSpPr>
        <p:sp>
          <p:nvSpPr>
            <p:cNvPr id="149" name="Rectangle 148"/>
            <p:cNvSpPr/>
            <p:nvPr/>
          </p:nvSpPr>
          <p:spPr>
            <a:xfrm rot="5400000">
              <a:off x="2950654" y="1532206"/>
              <a:ext cx="3017520" cy="32908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Angle Facts</a:t>
              </a: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24582" y="357897"/>
              <a:ext cx="1618510" cy="1137234"/>
              <a:chOff x="318449" y="256305"/>
              <a:chExt cx="1618510" cy="1137234"/>
            </a:xfrm>
          </p:grpSpPr>
          <p:sp>
            <p:nvSpPr>
              <p:cNvPr id="183" name="TextBox 182"/>
              <p:cNvSpPr txBox="1"/>
              <p:nvPr/>
            </p:nvSpPr>
            <p:spPr>
              <a:xfrm>
                <a:off x="318449" y="256305"/>
                <a:ext cx="161851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that meet on a straight line add up to 180˚</a:t>
                </a:r>
              </a:p>
            </p:txBody>
          </p:sp>
          <p:grpSp>
            <p:nvGrpSpPr>
              <p:cNvPr id="184" name="Group 183"/>
              <p:cNvGrpSpPr/>
              <p:nvPr/>
            </p:nvGrpSpPr>
            <p:grpSpPr>
              <a:xfrm>
                <a:off x="583695" y="723196"/>
                <a:ext cx="848882" cy="670343"/>
                <a:chOff x="2772215" y="2086314"/>
                <a:chExt cx="1700300" cy="1342686"/>
              </a:xfrm>
            </p:grpSpPr>
            <p:grpSp>
              <p:nvGrpSpPr>
                <p:cNvPr id="185" name="Group 184"/>
                <p:cNvGrpSpPr/>
                <p:nvPr/>
              </p:nvGrpSpPr>
              <p:grpSpPr>
                <a:xfrm>
                  <a:off x="2772215" y="2173601"/>
                  <a:ext cx="1582876" cy="1255399"/>
                  <a:chOff x="3379629" y="2173601"/>
                  <a:chExt cx="1582873" cy="1255399"/>
                </a:xfrm>
              </p:grpSpPr>
              <p:cxnSp>
                <p:nvCxnSpPr>
                  <p:cNvPr id="188" name="Straight Connector 187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flipV="1">
                    <a:off x="4171065" y="2173601"/>
                    <a:ext cx="214727" cy="86307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Straight Arrow Connector 185"/>
                <p:cNvCxnSpPr/>
                <p:nvPr/>
              </p:nvCxnSpPr>
              <p:spPr>
                <a:xfrm flipH="1">
                  <a:off x="3855345" y="2217639"/>
                  <a:ext cx="617170" cy="479064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Arrow Connector 186"/>
                <p:cNvCxnSpPr/>
                <p:nvPr/>
              </p:nvCxnSpPr>
              <p:spPr>
                <a:xfrm>
                  <a:off x="3070593" y="2086314"/>
                  <a:ext cx="307777" cy="68476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oup 150"/>
            <p:cNvGrpSpPr/>
            <p:nvPr/>
          </p:nvGrpSpPr>
          <p:grpSpPr>
            <a:xfrm>
              <a:off x="1613933" y="1786959"/>
              <a:ext cx="1259482" cy="1193165"/>
              <a:chOff x="1736811" y="1758582"/>
              <a:chExt cx="1259482" cy="1193165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1846028" y="2228586"/>
                <a:ext cx="1010974" cy="723161"/>
                <a:chOff x="4614212" y="2445919"/>
                <a:chExt cx="2284357" cy="1634026"/>
              </a:xfrm>
            </p:grpSpPr>
            <p:sp>
              <p:nvSpPr>
                <p:cNvPr id="179" name="Isosceles Triangle 178"/>
                <p:cNvSpPr/>
                <p:nvPr/>
              </p:nvSpPr>
              <p:spPr>
                <a:xfrm>
                  <a:off x="4614212" y="2445919"/>
                  <a:ext cx="2284357" cy="1634026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180" name="Straight Arrow Connector 179"/>
                <p:cNvCxnSpPr/>
                <p:nvPr/>
              </p:nvCxnSpPr>
              <p:spPr>
                <a:xfrm flipH="1" flipV="1">
                  <a:off x="5746678" y="2653489"/>
                  <a:ext cx="55386" cy="64712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Arrow Connector 180"/>
                <p:cNvCxnSpPr/>
                <p:nvPr/>
              </p:nvCxnSpPr>
              <p:spPr>
                <a:xfrm>
                  <a:off x="5802064" y="3262933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Arrow Connector 181"/>
                <p:cNvCxnSpPr/>
                <p:nvPr/>
              </p:nvCxnSpPr>
              <p:spPr>
                <a:xfrm flipH="1">
                  <a:off x="5212385" y="3278494"/>
                  <a:ext cx="589679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TextBox 177"/>
              <p:cNvSpPr txBox="1"/>
              <p:nvPr/>
            </p:nvSpPr>
            <p:spPr>
              <a:xfrm>
                <a:off x="1736811" y="1758582"/>
                <a:ext cx="125948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triangle add up to 180˚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2483664" y="327384"/>
              <a:ext cx="1688360" cy="1192306"/>
              <a:chOff x="2437968" y="253737"/>
              <a:chExt cx="1688360" cy="1192306"/>
            </a:xfrm>
          </p:grpSpPr>
          <p:grpSp>
            <p:nvGrpSpPr>
              <p:cNvPr id="170" name="Group 169"/>
              <p:cNvGrpSpPr/>
              <p:nvPr/>
            </p:nvGrpSpPr>
            <p:grpSpPr>
              <a:xfrm rot="2636608">
                <a:off x="2781862" y="623584"/>
                <a:ext cx="827526" cy="822459"/>
                <a:chOff x="4955242" y="4522518"/>
                <a:chExt cx="1708430" cy="1697971"/>
              </a:xfrm>
            </p:grpSpPr>
            <p:grpSp>
              <p:nvGrpSpPr>
                <p:cNvPr id="172" name="Group 171"/>
                <p:cNvGrpSpPr/>
                <p:nvPr/>
              </p:nvGrpSpPr>
              <p:grpSpPr>
                <a:xfrm>
                  <a:off x="4955242" y="4522518"/>
                  <a:ext cx="1582873" cy="1542080"/>
                  <a:chOff x="3379629" y="2173602"/>
                  <a:chExt cx="1582873" cy="1542080"/>
                </a:xfrm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 flipV="1">
                    <a:off x="3379629" y="2644359"/>
                    <a:ext cx="1582873" cy="784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4171065" y="2173602"/>
                    <a:ext cx="214727" cy="154208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3" name="Straight Arrow Connector 172"/>
                <p:cNvCxnSpPr/>
                <p:nvPr/>
              </p:nvCxnSpPr>
              <p:spPr>
                <a:xfrm flipH="1">
                  <a:off x="6046504" y="4550962"/>
                  <a:ext cx="617168" cy="47906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Arrow Connector 173"/>
                <p:cNvCxnSpPr/>
                <p:nvPr/>
              </p:nvCxnSpPr>
              <p:spPr>
                <a:xfrm flipV="1">
                  <a:off x="5261758" y="5661068"/>
                  <a:ext cx="359363" cy="55942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1" name="TextBox 170"/>
              <p:cNvSpPr txBox="1"/>
              <p:nvPr/>
            </p:nvSpPr>
            <p:spPr>
              <a:xfrm>
                <a:off x="2437968" y="253737"/>
                <a:ext cx="168836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Where two straight lines cross, the opposite angles are the same.</a:t>
                </a: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2919943" y="1635234"/>
              <a:ext cx="1490508" cy="1345603"/>
              <a:chOff x="2996293" y="1752899"/>
              <a:chExt cx="1490508" cy="1345603"/>
            </a:xfrm>
          </p:grpSpPr>
          <p:grpSp>
            <p:nvGrpSpPr>
              <p:cNvPr id="163" name="Group 162"/>
              <p:cNvGrpSpPr/>
              <p:nvPr/>
            </p:nvGrpSpPr>
            <p:grpSpPr>
              <a:xfrm>
                <a:off x="3130369" y="2395577"/>
                <a:ext cx="977318" cy="702925"/>
                <a:chOff x="2979883" y="4581495"/>
                <a:chExt cx="2030761" cy="1962472"/>
              </a:xfrm>
            </p:grpSpPr>
            <p:sp>
              <p:nvSpPr>
                <p:cNvPr id="165" name="Parallelogram 164"/>
                <p:cNvSpPr/>
                <p:nvPr/>
              </p:nvSpPr>
              <p:spPr>
                <a:xfrm>
                  <a:off x="2979883" y="4581495"/>
                  <a:ext cx="2030761" cy="1962472"/>
                </a:xfrm>
                <a:prstGeom prst="parallelogram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/>
                </a:p>
              </p:txBody>
            </p:sp>
            <p:cxnSp>
              <p:nvCxnSpPr>
                <p:cNvPr id="166" name="Straight Arrow Connector 165"/>
                <p:cNvCxnSpPr/>
                <p:nvPr/>
              </p:nvCxnSpPr>
              <p:spPr>
                <a:xfrm flipH="1" flipV="1">
                  <a:off x="3677122" y="4844716"/>
                  <a:ext cx="191464" cy="854185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Arrow Connector 166"/>
                <p:cNvCxnSpPr/>
                <p:nvPr/>
              </p:nvCxnSpPr>
              <p:spPr>
                <a:xfrm>
                  <a:off x="3868586" y="5661222"/>
                  <a:ext cx="553024" cy="57439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Arrow Connector 167"/>
                <p:cNvCxnSpPr/>
                <p:nvPr/>
              </p:nvCxnSpPr>
              <p:spPr>
                <a:xfrm flipH="1">
                  <a:off x="3278907" y="5676783"/>
                  <a:ext cx="589680" cy="56713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Arrow Connector 168"/>
                <p:cNvCxnSpPr/>
                <p:nvPr/>
              </p:nvCxnSpPr>
              <p:spPr>
                <a:xfrm flipV="1">
                  <a:off x="3840893" y="4814705"/>
                  <a:ext cx="898324" cy="88419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" name="TextBox 163"/>
              <p:cNvSpPr txBox="1"/>
              <p:nvPr/>
            </p:nvSpPr>
            <p:spPr>
              <a:xfrm>
                <a:off x="2996293" y="1752899"/>
                <a:ext cx="149050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in a quadrilateral (4 sided shape) add up to 360˚</a:t>
                </a: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236965" y="1614204"/>
              <a:ext cx="1364868" cy="1366135"/>
              <a:chOff x="199014" y="3155457"/>
              <a:chExt cx="1364868" cy="1366135"/>
            </a:xfrm>
          </p:grpSpPr>
          <p:sp>
            <p:nvSpPr>
              <p:cNvPr id="155" name="TextBox 154"/>
              <p:cNvSpPr txBox="1"/>
              <p:nvPr/>
            </p:nvSpPr>
            <p:spPr>
              <a:xfrm>
                <a:off x="199014" y="3155457"/>
                <a:ext cx="13648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latin typeface="SassoonPrimaryInfant" pitchFamily="2" charset="0"/>
                  </a:rPr>
                  <a:t>Angles around a full turn add up to 360˚</a:t>
                </a: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318449" y="3586344"/>
                <a:ext cx="948072" cy="935248"/>
                <a:chOff x="258416" y="3905085"/>
                <a:chExt cx="1125822" cy="1110594"/>
              </a:xfrm>
            </p:grpSpPr>
            <p:grpSp>
              <p:nvGrpSpPr>
                <p:cNvPr id="157" name="Group 156"/>
                <p:cNvGrpSpPr/>
                <p:nvPr/>
              </p:nvGrpSpPr>
              <p:grpSpPr>
                <a:xfrm>
                  <a:off x="258416" y="3905085"/>
                  <a:ext cx="1125822" cy="833191"/>
                  <a:chOff x="3379629" y="2173608"/>
                  <a:chExt cx="1696310" cy="1255393"/>
                </a:xfrm>
              </p:grpSpPr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3379629" y="2779174"/>
                    <a:ext cx="1696310" cy="64982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V="1">
                    <a:off x="4166199" y="2173608"/>
                    <a:ext cx="219592" cy="94093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8" name="Curved Down Arrow 157"/>
                <p:cNvSpPr/>
                <p:nvPr/>
              </p:nvSpPr>
              <p:spPr>
                <a:xfrm>
                  <a:off x="511797" y="4064806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Curved Down Arrow 158"/>
                <p:cNvSpPr/>
                <p:nvPr/>
              </p:nvSpPr>
              <p:spPr>
                <a:xfrm rot="10800000">
                  <a:off x="546985" y="4773494"/>
                  <a:ext cx="615907" cy="242185"/>
                </a:xfrm>
                <a:prstGeom prst="curvedDown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756161" y="4529572"/>
                  <a:ext cx="453289" cy="369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3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249049" y="272350"/>
            <a:ext cx="4324715" cy="2883598"/>
            <a:chOff x="13463867" y="6704560"/>
            <a:chExt cx="2130346" cy="2520257"/>
          </a:xfrm>
        </p:grpSpPr>
        <p:sp>
          <p:nvSpPr>
            <p:cNvPr id="113" name="Rectangle 112"/>
            <p:cNvSpPr/>
            <p:nvPr/>
          </p:nvSpPr>
          <p:spPr>
            <a:xfrm>
              <a:off x="13463867" y="6718900"/>
              <a:ext cx="2125704" cy="2505917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3463867" y="6704560"/>
              <a:ext cx="2130346" cy="29589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SassoonPrimaryInfant" pitchFamily="2" charset="0"/>
                </a:rPr>
                <a:t>Adding and Subtracting Fractions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512815" y="1273723"/>
            <a:ext cx="636713" cy="25391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1050" b="1" dirty="0">
                <a:latin typeface="SassoonPrimaryInfant" pitchFamily="2" charset="0"/>
              </a:rPr>
              <a:t>Factors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42869" y="769804"/>
            <a:ext cx="149787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Find a common denominator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127140" y="796149"/>
            <a:ext cx="921974" cy="530157"/>
            <a:chOff x="1098702" y="2573561"/>
            <a:chExt cx="1479339" cy="530157"/>
          </a:xfrm>
        </p:grpSpPr>
        <p:sp>
          <p:nvSpPr>
            <p:cNvPr id="110" name="TextBox 109"/>
            <p:cNvSpPr txBox="1"/>
            <p:nvPr/>
          </p:nvSpPr>
          <p:spPr>
            <a:xfrm>
              <a:off x="1805634" y="2573561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98702" y="2580498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5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484905" y="2640074"/>
              <a:ext cx="734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-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257993" y="1276871"/>
            <a:ext cx="228397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8    12    16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24</a:t>
            </a:r>
          </a:p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 10      15   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25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3213494" y="2453609"/>
            <a:ext cx="1338458" cy="535311"/>
            <a:chOff x="8475552" y="8858412"/>
            <a:chExt cx="1338458" cy="535311"/>
          </a:xfrm>
        </p:grpSpPr>
        <p:grpSp>
          <p:nvGrpSpPr>
            <p:cNvPr id="104" name="Group 103"/>
            <p:cNvGrpSpPr/>
            <p:nvPr/>
          </p:nvGrpSpPr>
          <p:grpSpPr>
            <a:xfrm>
              <a:off x="8475552" y="8863566"/>
              <a:ext cx="921974" cy="530157"/>
              <a:chOff x="1098702" y="2573561"/>
              <a:chExt cx="1479339" cy="530157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-</a:t>
                </a: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9332620" y="8858412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7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20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9132731" y="892492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4715" y="2092088"/>
            <a:ext cx="921974" cy="856068"/>
            <a:chOff x="7838529" y="8415877"/>
            <a:chExt cx="921974" cy="856068"/>
          </a:xfrm>
        </p:grpSpPr>
        <p:grpSp>
          <p:nvGrpSpPr>
            <p:cNvPr id="98" name="Group 97"/>
            <p:cNvGrpSpPr/>
            <p:nvPr/>
          </p:nvGrpSpPr>
          <p:grpSpPr>
            <a:xfrm>
              <a:off x="7838529" y="8415877"/>
              <a:ext cx="921974" cy="530157"/>
              <a:chOff x="1098702" y="2573561"/>
              <a:chExt cx="1479339" cy="530157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99" name="Curved Up Arrow 98"/>
            <p:cNvSpPr/>
            <p:nvPr/>
          </p:nvSpPr>
          <p:spPr>
            <a:xfrm>
              <a:off x="8097782" y="8876571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072024" y="896416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x4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668914" y="2069425"/>
            <a:ext cx="921974" cy="892356"/>
            <a:chOff x="9070040" y="8377566"/>
            <a:chExt cx="921974" cy="892356"/>
          </a:xfrm>
        </p:grpSpPr>
        <p:grpSp>
          <p:nvGrpSpPr>
            <p:cNvPr id="92" name="Group 91"/>
            <p:cNvGrpSpPr/>
            <p:nvPr/>
          </p:nvGrpSpPr>
          <p:grpSpPr>
            <a:xfrm>
              <a:off x="9070040" y="8377566"/>
              <a:ext cx="921974" cy="530157"/>
              <a:chOff x="1098702" y="2573561"/>
              <a:chExt cx="1479339" cy="530157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93" name="Curved Up Arrow 92"/>
            <p:cNvSpPr/>
            <p:nvPr/>
          </p:nvSpPr>
          <p:spPr>
            <a:xfrm>
              <a:off x="9341458" y="8851132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315049" y="896214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x5</a:t>
              </a: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7588946" y="1273723"/>
            <a:ext cx="636713" cy="25391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1050" b="1" dirty="0">
                <a:latin typeface="SassoonPrimaryInfant" pitchFamily="2" charset="0"/>
              </a:rPr>
              <a:t>Factors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119000" y="769804"/>
            <a:ext cx="149787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Find a common denominator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5325180" y="272350"/>
            <a:ext cx="4324715" cy="2883598"/>
            <a:chOff x="13463867" y="6704560"/>
            <a:chExt cx="2130346" cy="2520257"/>
          </a:xfrm>
        </p:grpSpPr>
        <p:sp>
          <p:nvSpPr>
            <p:cNvPr id="118" name="Rectangle 117"/>
            <p:cNvSpPr/>
            <p:nvPr/>
          </p:nvSpPr>
          <p:spPr>
            <a:xfrm>
              <a:off x="13463867" y="6718900"/>
              <a:ext cx="2125704" cy="2505917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3463867" y="6704560"/>
              <a:ext cx="2130346" cy="29589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SassoonPrimaryInfant" pitchFamily="2" charset="0"/>
                </a:rPr>
                <a:t>Adding and Subtracting Fractions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203271" y="796149"/>
            <a:ext cx="921974" cy="530157"/>
            <a:chOff x="1098702" y="2573561"/>
            <a:chExt cx="1479339" cy="530157"/>
          </a:xfrm>
        </p:grpSpPr>
        <p:sp>
          <p:nvSpPr>
            <p:cNvPr id="121" name="TextBox 120"/>
            <p:cNvSpPr txBox="1"/>
            <p:nvPr/>
          </p:nvSpPr>
          <p:spPr>
            <a:xfrm>
              <a:off x="1805634" y="2573561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098702" y="2580498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5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484905" y="2640074"/>
              <a:ext cx="734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-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6334124" y="1276871"/>
            <a:ext cx="228397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8    12    16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24</a:t>
            </a:r>
          </a:p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 10      15   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8289625" y="2453609"/>
            <a:ext cx="1338458" cy="535311"/>
            <a:chOff x="8475552" y="8858412"/>
            <a:chExt cx="1338458" cy="535311"/>
          </a:xfrm>
        </p:grpSpPr>
        <p:grpSp>
          <p:nvGrpSpPr>
            <p:cNvPr id="126" name="Group 125"/>
            <p:cNvGrpSpPr/>
            <p:nvPr/>
          </p:nvGrpSpPr>
          <p:grpSpPr>
            <a:xfrm>
              <a:off x="8475552" y="8863566"/>
              <a:ext cx="921974" cy="530157"/>
              <a:chOff x="1098702" y="2573561"/>
              <a:chExt cx="1479339" cy="530157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-</a:t>
                </a: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9332620" y="8858412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7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20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9132731" y="892492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700846" y="2092088"/>
            <a:ext cx="921974" cy="856068"/>
            <a:chOff x="7838529" y="8415877"/>
            <a:chExt cx="921974" cy="856068"/>
          </a:xfrm>
        </p:grpSpPr>
        <p:grpSp>
          <p:nvGrpSpPr>
            <p:cNvPr id="133" name="Group 132"/>
            <p:cNvGrpSpPr/>
            <p:nvPr/>
          </p:nvGrpSpPr>
          <p:grpSpPr>
            <a:xfrm>
              <a:off x="7838529" y="8415877"/>
              <a:ext cx="921974" cy="530157"/>
              <a:chOff x="1098702" y="2573561"/>
              <a:chExt cx="1479339" cy="530157"/>
            </a:xfrm>
          </p:grpSpPr>
          <p:sp>
            <p:nvSpPr>
              <p:cNvPr id="136" name="TextBox 135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134" name="Curved Up Arrow 133"/>
            <p:cNvSpPr/>
            <p:nvPr/>
          </p:nvSpPr>
          <p:spPr>
            <a:xfrm>
              <a:off x="8097782" y="8876571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072024" y="896416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x4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745045" y="2069425"/>
            <a:ext cx="921974" cy="892356"/>
            <a:chOff x="9070040" y="8377566"/>
            <a:chExt cx="921974" cy="892356"/>
          </a:xfrm>
        </p:grpSpPr>
        <p:grpSp>
          <p:nvGrpSpPr>
            <p:cNvPr id="140" name="Group 139"/>
            <p:cNvGrpSpPr/>
            <p:nvPr/>
          </p:nvGrpSpPr>
          <p:grpSpPr>
            <a:xfrm>
              <a:off x="9070040" y="8377566"/>
              <a:ext cx="921974" cy="530157"/>
              <a:chOff x="1098702" y="2573561"/>
              <a:chExt cx="1479339" cy="530157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141" name="Curved Up Arrow 140"/>
            <p:cNvSpPr/>
            <p:nvPr/>
          </p:nvSpPr>
          <p:spPr>
            <a:xfrm>
              <a:off x="9341458" y="8851132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9315049" y="896214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x5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2524847" y="4637500"/>
            <a:ext cx="636713" cy="25391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1050" b="1" dirty="0">
                <a:latin typeface="SassoonPrimaryInfant" pitchFamily="2" charset="0"/>
              </a:rPr>
              <a:t>Factors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4901" y="4133581"/>
            <a:ext cx="149787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Find a common denominator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261081" y="3636127"/>
            <a:ext cx="4324715" cy="2883598"/>
            <a:chOff x="13463867" y="6704560"/>
            <a:chExt cx="2130346" cy="2520257"/>
          </a:xfrm>
        </p:grpSpPr>
        <p:sp>
          <p:nvSpPr>
            <p:cNvPr id="149" name="Rectangle 148"/>
            <p:cNvSpPr/>
            <p:nvPr/>
          </p:nvSpPr>
          <p:spPr>
            <a:xfrm>
              <a:off x="13463867" y="6718900"/>
              <a:ext cx="2125704" cy="2505917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3463867" y="6704560"/>
              <a:ext cx="2130346" cy="29589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SassoonPrimaryInfant" pitchFamily="2" charset="0"/>
                </a:rPr>
                <a:t>Adding and Subtracting Fractions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139172" y="4159926"/>
            <a:ext cx="921974" cy="530157"/>
            <a:chOff x="1098702" y="2573561"/>
            <a:chExt cx="1479339" cy="530157"/>
          </a:xfrm>
        </p:grpSpPr>
        <p:sp>
          <p:nvSpPr>
            <p:cNvPr id="152" name="TextBox 151"/>
            <p:cNvSpPr txBox="1"/>
            <p:nvPr/>
          </p:nvSpPr>
          <p:spPr>
            <a:xfrm>
              <a:off x="1805634" y="2573561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098702" y="2580498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5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484905" y="2640074"/>
              <a:ext cx="734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-</a:t>
              </a: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1270025" y="4640648"/>
            <a:ext cx="228397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8    12    16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24</a:t>
            </a:r>
          </a:p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 10      15   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25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3225526" y="5817386"/>
            <a:ext cx="1338458" cy="535311"/>
            <a:chOff x="8475552" y="8858412"/>
            <a:chExt cx="1338458" cy="535311"/>
          </a:xfrm>
        </p:grpSpPr>
        <p:grpSp>
          <p:nvGrpSpPr>
            <p:cNvPr id="157" name="Group 156"/>
            <p:cNvGrpSpPr/>
            <p:nvPr/>
          </p:nvGrpSpPr>
          <p:grpSpPr>
            <a:xfrm>
              <a:off x="8475552" y="8863566"/>
              <a:ext cx="921974" cy="530157"/>
              <a:chOff x="1098702" y="2573561"/>
              <a:chExt cx="1479339" cy="530157"/>
            </a:xfrm>
          </p:grpSpPr>
          <p:sp>
            <p:nvSpPr>
              <p:cNvPr id="160" name="TextBox 159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-</a:t>
                </a:r>
              </a:p>
            </p:txBody>
          </p:sp>
        </p:grpSp>
        <p:sp>
          <p:nvSpPr>
            <p:cNvPr id="158" name="TextBox 157"/>
            <p:cNvSpPr txBox="1"/>
            <p:nvPr/>
          </p:nvSpPr>
          <p:spPr>
            <a:xfrm>
              <a:off x="9332620" y="8858412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7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20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9132731" y="892492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36747" y="5455865"/>
            <a:ext cx="921974" cy="856068"/>
            <a:chOff x="7838529" y="8415877"/>
            <a:chExt cx="921974" cy="856068"/>
          </a:xfrm>
        </p:grpSpPr>
        <p:grpSp>
          <p:nvGrpSpPr>
            <p:cNvPr id="164" name="Group 163"/>
            <p:cNvGrpSpPr/>
            <p:nvPr/>
          </p:nvGrpSpPr>
          <p:grpSpPr>
            <a:xfrm>
              <a:off x="7838529" y="8415877"/>
              <a:ext cx="921974" cy="530157"/>
              <a:chOff x="1098702" y="2573561"/>
              <a:chExt cx="1479339" cy="530157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165" name="Curved Up Arrow 164"/>
            <p:cNvSpPr/>
            <p:nvPr/>
          </p:nvSpPr>
          <p:spPr>
            <a:xfrm>
              <a:off x="8097782" y="8876571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8072024" y="896416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x4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680946" y="5433202"/>
            <a:ext cx="921974" cy="892356"/>
            <a:chOff x="9070040" y="8377566"/>
            <a:chExt cx="921974" cy="892356"/>
          </a:xfrm>
        </p:grpSpPr>
        <p:grpSp>
          <p:nvGrpSpPr>
            <p:cNvPr id="171" name="Group 170"/>
            <p:cNvGrpSpPr/>
            <p:nvPr/>
          </p:nvGrpSpPr>
          <p:grpSpPr>
            <a:xfrm>
              <a:off x="9070040" y="8377566"/>
              <a:ext cx="921974" cy="530157"/>
              <a:chOff x="1098702" y="2573561"/>
              <a:chExt cx="1479339" cy="530157"/>
            </a:xfrm>
          </p:grpSpPr>
          <p:sp>
            <p:nvSpPr>
              <p:cNvPr id="174" name="TextBox 173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172" name="Curved Up Arrow 171"/>
            <p:cNvSpPr/>
            <p:nvPr/>
          </p:nvSpPr>
          <p:spPr>
            <a:xfrm>
              <a:off x="9341458" y="8851132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9315049" y="896214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x5</a:t>
              </a:r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7578478" y="4637500"/>
            <a:ext cx="636713" cy="25391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1050" b="1" dirty="0">
                <a:latin typeface="SassoonPrimaryInfant" pitchFamily="2" charset="0"/>
              </a:rPr>
              <a:t>Factors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108532" y="4133581"/>
            <a:ext cx="149787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Find a common denominator</a:t>
            </a:r>
          </a:p>
        </p:txBody>
      </p:sp>
      <p:grpSp>
        <p:nvGrpSpPr>
          <p:cNvPr id="179" name="Group 178"/>
          <p:cNvGrpSpPr/>
          <p:nvPr/>
        </p:nvGrpSpPr>
        <p:grpSpPr>
          <a:xfrm>
            <a:off x="5314712" y="3636127"/>
            <a:ext cx="4324715" cy="2883598"/>
            <a:chOff x="13463867" y="6704560"/>
            <a:chExt cx="2130346" cy="2520257"/>
          </a:xfrm>
        </p:grpSpPr>
        <p:sp>
          <p:nvSpPr>
            <p:cNvPr id="180" name="Rectangle 179"/>
            <p:cNvSpPr/>
            <p:nvPr/>
          </p:nvSpPr>
          <p:spPr>
            <a:xfrm>
              <a:off x="13463867" y="6718900"/>
              <a:ext cx="2125704" cy="2505917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3463867" y="6704560"/>
              <a:ext cx="2130346" cy="29589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SassoonPrimaryInfant" pitchFamily="2" charset="0"/>
                </a:rPr>
                <a:t>Adding and Subtracting Fractions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192803" y="4159926"/>
            <a:ext cx="921974" cy="530157"/>
            <a:chOff x="1098702" y="2573561"/>
            <a:chExt cx="1479339" cy="530157"/>
          </a:xfrm>
        </p:grpSpPr>
        <p:sp>
          <p:nvSpPr>
            <p:cNvPr id="183" name="TextBox 182"/>
            <p:cNvSpPr txBox="1"/>
            <p:nvPr/>
          </p:nvSpPr>
          <p:spPr>
            <a:xfrm>
              <a:off x="1805634" y="2573561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098702" y="2580498"/>
              <a:ext cx="772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5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484905" y="2640074"/>
              <a:ext cx="734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-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6323656" y="4640648"/>
            <a:ext cx="228397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8    12    16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24</a:t>
            </a:r>
          </a:p>
          <a:p>
            <a:pPr marL="342900" indent="-342900">
              <a:buAutoNum type="arabicPlain" startAt="4"/>
            </a:pPr>
            <a:r>
              <a:rPr lang="en-GB" sz="1400" dirty="0">
                <a:latin typeface="SassoonPrimaryInfant" pitchFamily="2" charset="0"/>
              </a:rPr>
              <a:t> 10      15       </a:t>
            </a:r>
            <a:r>
              <a:rPr lang="en-GB" sz="1400" b="1" dirty="0">
                <a:latin typeface="SassoonPrimaryInfant" pitchFamily="2" charset="0"/>
              </a:rPr>
              <a:t>20</a:t>
            </a:r>
            <a:r>
              <a:rPr lang="en-GB" sz="1400" dirty="0">
                <a:latin typeface="SassoonPrimaryInfant" pitchFamily="2" charset="0"/>
              </a:rPr>
              <a:t>    25</a:t>
            </a:r>
          </a:p>
        </p:txBody>
      </p:sp>
      <p:grpSp>
        <p:nvGrpSpPr>
          <p:cNvPr id="187" name="Group 186"/>
          <p:cNvGrpSpPr/>
          <p:nvPr/>
        </p:nvGrpSpPr>
        <p:grpSpPr>
          <a:xfrm>
            <a:off x="8279157" y="5817386"/>
            <a:ext cx="1338458" cy="535311"/>
            <a:chOff x="8475552" y="8858412"/>
            <a:chExt cx="1338458" cy="535311"/>
          </a:xfrm>
        </p:grpSpPr>
        <p:grpSp>
          <p:nvGrpSpPr>
            <p:cNvPr id="188" name="Group 187"/>
            <p:cNvGrpSpPr/>
            <p:nvPr/>
          </p:nvGrpSpPr>
          <p:grpSpPr>
            <a:xfrm>
              <a:off x="8475552" y="8863566"/>
              <a:ext cx="921974" cy="530157"/>
              <a:chOff x="1098702" y="2573561"/>
              <a:chExt cx="1479339" cy="530157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-</a:t>
                </a:r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9332620" y="8858412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7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20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9132731" y="892492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690378" y="5455865"/>
            <a:ext cx="921974" cy="856068"/>
            <a:chOff x="7838529" y="8415877"/>
            <a:chExt cx="921974" cy="856068"/>
          </a:xfrm>
        </p:grpSpPr>
        <p:grpSp>
          <p:nvGrpSpPr>
            <p:cNvPr id="195" name="Group 194"/>
            <p:cNvGrpSpPr/>
            <p:nvPr/>
          </p:nvGrpSpPr>
          <p:grpSpPr>
            <a:xfrm>
              <a:off x="7838529" y="8415877"/>
              <a:ext cx="921974" cy="530157"/>
              <a:chOff x="1098702" y="2573561"/>
              <a:chExt cx="1479339" cy="530157"/>
            </a:xfrm>
          </p:grpSpPr>
          <p:sp>
            <p:nvSpPr>
              <p:cNvPr id="198" name="TextBox 197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196" name="Curved Up Arrow 195"/>
            <p:cNvSpPr/>
            <p:nvPr/>
          </p:nvSpPr>
          <p:spPr>
            <a:xfrm>
              <a:off x="8097782" y="8876571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8072024" y="896416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x4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6734577" y="5433202"/>
            <a:ext cx="921974" cy="892356"/>
            <a:chOff x="9070040" y="8377566"/>
            <a:chExt cx="921974" cy="892356"/>
          </a:xfrm>
        </p:grpSpPr>
        <p:grpSp>
          <p:nvGrpSpPr>
            <p:cNvPr id="202" name="Group 201"/>
            <p:cNvGrpSpPr/>
            <p:nvPr/>
          </p:nvGrpSpPr>
          <p:grpSpPr>
            <a:xfrm>
              <a:off x="9070040" y="8377566"/>
              <a:ext cx="921974" cy="530157"/>
              <a:chOff x="1098702" y="2573561"/>
              <a:chExt cx="1479339" cy="530157"/>
            </a:xfrm>
          </p:grpSpPr>
          <p:sp>
            <p:nvSpPr>
              <p:cNvPr id="205" name="TextBox 204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5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</p:grpSp>
        <p:sp>
          <p:nvSpPr>
            <p:cNvPr id="203" name="Curved Up Arrow 202"/>
            <p:cNvSpPr/>
            <p:nvPr/>
          </p:nvSpPr>
          <p:spPr>
            <a:xfrm>
              <a:off x="9341458" y="8851132"/>
              <a:ext cx="407509" cy="14251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9315049" y="8962145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x5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541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6501" y="211549"/>
            <a:ext cx="4347407" cy="2993962"/>
            <a:chOff x="256501" y="211549"/>
            <a:chExt cx="4347407" cy="2993962"/>
          </a:xfrm>
        </p:grpSpPr>
        <p:grpSp>
          <p:nvGrpSpPr>
            <p:cNvPr id="117" name="Group 116"/>
            <p:cNvGrpSpPr/>
            <p:nvPr/>
          </p:nvGrpSpPr>
          <p:grpSpPr>
            <a:xfrm>
              <a:off x="256501" y="211550"/>
              <a:ext cx="2149639" cy="2993961"/>
              <a:chOff x="10529224" y="6703814"/>
              <a:chExt cx="2149639" cy="2257670"/>
            </a:xfrm>
          </p:grpSpPr>
          <p:grpSp>
            <p:nvGrpSpPr>
              <p:cNvPr id="168" name="Group 167"/>
              <p:cNvGrpSpPr/>
              <p:nvPr/>
            </p:nvGrpSpPr>
            <p:grpSpPr>
              <a:xfrm>
                <a:off x="10529224" y="6703814"/>
                <a:ext cx="2149639" cy="2257666"/>
                <a:chOff x="14440319" y="10034510"/>
                <a:chExt cx="1885492" cy="1980245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14440319" y="10053331"/>
                  <a:ext cx="1865020" cy="1961424"/>
                </a:xfrm>
                <a:prstGeom prst="rect">
                  <a:avLst/>
                </a:prstGeom>
                <a:noFill/>
                <a:ln w="762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14440321" y="10034510"/>
                  <a:ext cx="1885490" cy="512918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>
                      <a:latin typeface="SassoonPrimaryInfant" pitchFamily="2" charset="0"/>
                    </a:rPr>
                    <a:t>Multiplying Fractions by Whole Numbers</a:t>
                  </a: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10577290" y="7374840"/>
                <a:ext cx="924378" cy="646331"/>
                <a:chOff x="10765793" y="7750364"/>
                <a:chExt cx="924378" cy="646331"/>
              </a:xfrm>
            </p:grpSpPr>
            <p:sp>
              <p:nvSpPr>
                <p:cNvPr id="182" name="TextBox 181"/>
                <p:cNvSpPr txBox="1"/>
                <p:nvPr/>
              </p:nvSpPr>
              <p:spPr>
                <a:xfrm>
                  <a:off x="11277332" y="7750364"/>
                  <a:ext cx="41283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SassoonPrimaryInfant" pitchFamily="2" charset="0"/>
                    </a:rPr>
                    <a:t>3</a:t>
                  </a:r>
                </a:p>
              </p:txBody>
            </p:sp>
            <p:grpSp>
              <p:nvGrpSpPr>
                <p:cNvPr id="183" name="Group 182"/>
                <p:cNvGrpSpPr/>
                <p:nvPr/>
              </p:nvGrpSpPr>
              <p:grpSpPr>
                <a:xfrm>
                  <a:off x="10765793" y="7813630"/>
                  <a:ext cx="698380" cy="523220"/>
                  <a:chOff x="1098702" y="2580498"/>
                  <a:chExt cx="1120574" cy="523220"/>
                </a:xfrm>
              </p:grpSpPr>
              <p:sp>
                <p:nvSpPr>
                  <p:cNvPr id="184" name="TextBox 183"/>
                  <p:cNvSpPr txBox="1"/>
                  <p:nvPr/>
                </p:nvSpPr>
                <p:spPr>
                  <a:xfrm>
                    <a:off x="1098702" y="2580498"/>
                    <a:ext cx="77240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u="sng" dirty="0">
                        <a:latin typeface="SassoonPrimaryInfant" pitchFamily="2" charset="0"/>
                      </a:rPr>
                      <a:t>3</a:t>
                    </a:r>
                  </a:p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5</a:t>
                    </a:r>
                  </a:p>
                </p:txBody>
              </p:sp>
              <p:sp>
                <p:nvSpPr>
                  <p:cNvPr id="185" name="TextBox 184"/>
                  <p:cNvSpPr txBox="1"/>
                  <p:nvPr/>
                </p:nvSpPr>
                <p:spPr>
                  <a:xfrm>
                    <a:off x="1484905" y="2640074"/>
                    <a:ext cx="73437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170" name="TextBox 169"/>
              <p:cNvSpPr txBox="1"/>
              <p:nvPr/>
            </p:nvSpPr>
            <p:spPr>
              <a:xfrm>
                <a:off x="10660165" y="7953531"/>
                <a:ext cx="1887758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SassoonPrimaryInfant" pitchFamily="2" charset="0"/>
                  </a:rPr>
                  <a:t>Multiply the numerator</a:t>
                </a:r>
              </a:p>
            </p:txBody>
          </p:sp>
          <p:grpSp>
            <p:nvGrpSpPr>
              <p:cNvPr id="171" name="Group 170"/>
              <p:cNvGrpSpPr/>
              <p:nvPr/>
            </p:nvGrpSpPr>
            <p:grpSpPr>
              <a:xfrm>
                <a:off x="10552099" y="8315152"/>
                <a:ext cx="2007301" cy="646332"/>
                <a:chOff x="10601647" y="8388208"/>
                <a:chExt cx="2007301" cy="646332"/>
              </a:xfrm>
            </p:grpSpPr>
            <p:grpSp>
              <p:nvGrpSpPr>
                <p:cNvPr id="172" name="Group 171"/>
                <p:cNvGrpSpPr/>
                <p:nvPr/>
              </p:nvGrpSpPr>
              <p:grpSpPr>
                <a:xfrm>
                  <a:off x="10601647" y="8388209"/>
                  <a:ext cx="924378" cy="646331"/>
                  <a:chOff x="10765793" y="7750364"/>
                  <a:chExt cx="924378" cy="646331"/>
                </a:xfrm>
              </p:grpSpPr>
              <p:sp>
                <p:nvSpPr>
                  <p:cNvPr id="178" name="TextBox 177"/>
                  <p:cNvSpPr txBox="1"/>
                  <p:nvPr/>
                </p:nvSpPr>
                <p:spPr>
                  <a:xfrm>
                    <a:off x="11277332" y="7750364"/>
                    <a:ext cx="41283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3600" b="1" dirty="0">
                        <a:latin typeface="SassoonPrimaryInfant" pitchFamily="2" charset="0"/>
                      </a:rPr>
                      <a:t>3</a:t>
                    </a:r>
                  </a:p>
                </p:txBody>
              </p:sp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10765793" y="7813630"/>
                    <a:ext cx="698380" cy="523220"/>
                    <a:chOff x="1098702" y="2580498"/>
                    <a:chExt cx="1120574" cy="523220"/>
                  </a:xfrm>
                </p:grpSpPr>
                <p:sp>
                  <p:nvSpPr>
                    <p:cNvPr id="180" name="TextBox 179"/>
                    <p:cNvSpPr txBox="1"/>
                    <p:nvPr/>
                  </p:nvSpPr>
                  <p:spPr>
                    <a:xfrm>
                      <a:off x="1098702" y="2580498"/>
                      <a:ext cx="77240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400" b="1" u="sng" dirty="0">
                          <a:latin typeface="SassoonPrimaryInfant" pitchFamily="2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1400" b="1" dirty="0">
                          <a:latin typeface="SassoonPrimaryInfant" pitchFamily="2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181" name="TextBox 180"/>
                    <p:cNvSpPr txBox="1"/>
                    <p:nvPr/>
                  </p:nvSpPr>
                  <p:spPr>
                    <a:xfrm>
                      <a:off x="1484905" y="2640074"/>
                      <a:ext cx="73437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400" b="1" dirty="0">
                          <a:latin typeface="SassoonPrimaryInfant" pitchFamily="2" charset="0"/>
                        </a:rPr>
                        <a:t>x</a:t>
                      </a:r>
                    </a:p>
                  </p:txBody>
                </p:sp>
              </p:grpSp>
            </p:grpSp>
            <p:sp>
              <p:nvSpPr>
                <p:cNvPr id="173" name="TextBox 172"/>
                <p:cNvSpPr txBox="1"/>
                <p:nvPr/>
              </p:nvSpPr>
              <p:spPr>
                <a:xfrm>
                  <a:off x="11540722" y="8455351"/>
                  <a:ext cx="4813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9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11340833" y="8521864"/>
                  <a:ext cx="45768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=</a:t>
                  </a: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12127558" y="8431327"/>
                  <a:ext cx="4813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4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11774584" y="8532222"/>
                  <a:ext cx="45768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or</a:t>
                  </a: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11997513" y="8388208"/>
                  <a:ext cx="41283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SassoonPrimaryInfant" pitchFamily="2" charset="0"/>
                    </a:rPr>
                    <a:t>1</a:t>
                  </a: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>
              <a:off x="2409736" y="211549"/>
              <a:ext cx="2194172" cy="2993957"/>
              <a:chOff x="10554503" y="3734716"/>
              <a:chExt cx="2194172" cy="2641599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10599036" y="3734716"/>
                <a:ext cx="2149639" cy="2641599"/>
                <a:chOff x="14440319" y="10034510"/>
                <a:chExt cx="1885492" cy="2317000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14440319" y="10053331"/>
                  <a:ext cx="1865020" cy="2298179"/>
                </a:xfrm>
                <a:prstGeom prst="rect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14440321" y="10034510"/>
                  <a:ext cx="1885490" cy="512918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>
                      <a:latin typeface="SassoonPrimaryInfant" pitchFamily="2" charset="0"/>
                    </a:rPr>
                    <a:t>Multiplying Fractions by Fractions</a:t>
                  </a: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11156036" y="4304759"/>
                <a:ext cx="921974" cy="530157"/>
                <a:chOff x="1098702" y="2573561"/>
                <a:chExt cx="1479339" cy="530157"/>
              </a:xfrm>
            </p:grpSpPr>
            <p:sp>
              <p:nvSpPr>
                <p:cNvPr id="163" name="TextBox 162"/>
                <p:cNvSpPr txBox="1"/>
                <p:nvPr/>
              </p:nvSpPr>
              <p:spPr>
                <a:xfrm>
                  <a:off x="1805634" y="2573561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1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2</a:t>
                  </a: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1098702" y="2580498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3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4</a:t>
                  </a:r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1484905" y="2640074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x</a:t>
                  </a:r>
                </a:p>
              </p:txBody>
            </p:sp>
          </p:grpSp>
          <p:sp>
            <p:nvSpPr>
              <p:cNvPr id="154" name="TextBox 153"/>
              <p:cNvSpPr txBox="1"/>
              <p:nvPr/>
            </p:nvSpPr>
            <p:spPr>
              <a:xfrm>
                <a:off x="10718306" y="4773124"/>
                <a:ext cx="1887758" cy="95410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Multiply the numerators together and multiply the denominators together</a:t>
                </a:r>
              </a:p>
            </p:txBody>
          </p:sp>
          <p:grpSp>
            <p:nvGrpSpPr>
              <p:cNvPr id="155" name="Group 154"/>
              <p:cNvGrpSpPr/>
              <p:nvPr/>
            </p:nvGrpSpPr>
            <p:grpSpPr>
              <a:xfrm>
                <a:off x="10554503" y="5768441"/>
                <a:ext cx="921974" cy="530157"/>
                <a:chOff x="1098702" y="2573561"/>
                <a:chExt cx="1479339" cy="530157"/>
              </a:xfrm>
            </p:grpSpPr>
            <p:sp>
              <p:nvSpPr>
                <p:cNvPr id="160" name="TextBox 159"/>
                <p:cNvSpPr txBox="1"/>
                <p:nvPr/>
              </p:nvSpPr>
              <p:spPr>
                <a:xfrm>
                  <a:off x="1805634" y="2573561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1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2</a:t>
                  </a: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1098702" y="2580498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3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4</a:t>
                  </a:r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1484905" y="2640074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x</a:t>
                  </a:r>
                </a:p>
              </p:txBody>
            </p:sp>
          </p:grpSp>
          <p:sp>
            <p:nvSpPr>
              <p:cNvPr id="156" name="TextBox 155"/>
              <p:cNvSpPr txBox="1"/>
              <p:nvPr/>
            </p:nvSpPr>
            <p:spPr>
              <a:xfrm>
                <a:off x="11490737" y="5782702"/>
                <a:ext cx="627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 x 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 x 2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1216171" y="5848218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11953878" y="5861196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12163202" y="5779314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8</a:t>
                </a:r>
              </a:p>
            </p:txBody>
          </p:sp>
        </p:grpSp>
      </p:grpSp>
      <p:grpSp>
        <p:nvGrpSpPr>
          <p:cNvPr id="218" name="Group 217"/>
          <p:cNvGrpSpPr/>
          <p:nvPr/>
        </p:nvGrpSpPr>
        <p:grpSpPr>
          <a:xfrm>
            <a:off x="5297194" y="211550"/>
            <a:ext cx="2149639" cy="2993961"/>
            <a:chOff x="10529224" y="6703814"/>
            <a:chExt cx="2149639" cy="2257670"/>
          </a:xfrm>
        </p:grpSpPr>
        <p:grpSp>
          <p:nvGrpSpPr>
            <p:cNvPr id="219" name="Group 218"/>
            <p:cNvGrpSpPr/>
            <p:nvPr/>
          </p:nvGrpSpPr>
          <p:grpSpPr>
            <a:xfrm>
              <a:off x="10529224" y="6703814"/>
              <a:ext cx="2149639" cy="2257666"/>
              <a:chOff x="14440319" y="10034510"/>
              <a:chExt cx="1885492" cy="1980245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4440319" y="10053331"/>
                <a:ext cx="1865020" cy="1961424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14440321" y="10034510"/>
                <a:ext cx="1885490" cy="51291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Multiplying Fractions by Whole Numbers</a:t>
                </a: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10577290" y="7374840"/>
              <a:ext cx="924378" cy="646331"/>
              <a:chOff x="10765793" y="7750364"/>
              <a:chExt cx="924378" cy="646331"/>
            </a:xfrm>
          </p:grpSpPr>
          <p:sp>
            <p:nvSpPr>
              <p:cNvPr id="233" name="TextBox 232"/>
              <p:cNvSpPr txBox="1"/>
              <p:nvPr/>
            </p:nvSpPr>
            <p:spPr>
              <a:xfrm>
                <a:off x="11277332" y="7750364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3</a:t>
                </a:r>
              </a:p>
            </p:txBody>
          </p:sp>
          <p:grpSp>
            <p:nvGrpSpPr>
              <p:cNvPr id="234" name="Group 233"/>
              <p:cNvGrpSpPr/>
              <p:nvPr/>
            </p:nvGrpSpPr>
            <p:grpSpPr>
              <a:xfrm>
                <a:off x="10765793" y="7813630"/>
                <a:ext cx="698380" cy="523220"/>
                <a:chOff x="1098702" y="2580498"/>
                <a:chExt cx="1120574" cy="523220"/>
              </a:xfrm>
            </p:grpSpPr>
            <p:sp>
              <p:nvSpPr>
                <p:cNvPr id="235" name="TextBox 234"/>
                <p:cNvSpPr txBox="1"/>
                <p:nvPr/>
              </p:nvSpPr>
              <p:spPr>
                <a:xfrm>
                  <a:off x="1098702" y="2580498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3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1484905" y="2640074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x</a:t>
                  </a:r>
                </a:p>
              </p:txBody>
            </p:sp>
          </p:grpSp>
        </p:grpSp>
        <p:sp>
          <p:nvSpPr>
            <p:cNvPr id="221" name="TextBox 220"/>
            <p:cNvSpPr txBox="1"/>
            <p:nvPr/>
          </p:nvSpPr>
          <p:spPr>
            <a:xfrm>
              <a:off x="10660165" y="7953531"/>
              <a:ext cx="1887758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Multiply the numerator</a:t>
              </a: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10552099" y="8315152"/>
              <a:ext cx="2007301" cy="646332"/>
              <a:chOff x="10601647" y="8388208"/>
              <a:chExt cx="2007301" cy="646332"/>
            </a:xfrm>
          </p:grpSpPr>
          <p:grpSp>
            <p:nvGrpSpPr>
              <p:cNvPr id="223" name="Group 222"/>
              <p:cNvGrpSpPr/>
              <p:nvPr/>
            </p:nvGrpSpPr>
            <p:grpSpPr>
              <a:xfrm>
                <a:off x="10601647" y="8388209"/>
                <a:ext cx="924378" cy="646331"/>
                <a:chOff x="10765793" y="7750364"/>
                <a:chExt cx="924378" cy="646331"/>
              </a:xfrm>
            </p:grpSpPr>
            <p:sp>
              <p:nvSpPr>
                <p:cNvPr id="229" name="TextBox 228"/>
                <p:cNvSpPr txBox="1"/>
                <p:nvPr/>
              </p:nvSpPr>
              <p:spPr>
                <a:xfrm>
                  <a:off x="11277332" y="7750364"/>
                  <a:ext cx="41283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SassoonPrimaryInfant" pitchFamily="2" charset="0"/>
                    </a:rPr>
                    <a:t>3</a:t>
                  </a: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10765793" y="7813630"/>
                  <a:ext cx="698380" cy="523220"/>
                  <a:chOff x="1098702" y="2580498"/>
                  <a:chExt cx="1120574" cy="523220"/>
                </a:xfrm>
              </p:grpSpPr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1098702" y="2580498"/>
                    <a:ext cx="77240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u="sng" dirty="0">
                        <a:latin typeface="SassoonPrimaryInfant" pitchFamily="2" charset="0"/>
                      </a:rPr>
                      <a:t>3</a:t>
                    </a:r>
                  </a:p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5</a:t>
                    </a:r>
                  </a:p>
                </p:txBody>
              </p:sp>
              <p:sp>
                <p:nvSpPr>
                  <p:cNvPr id="232" name="TextBox 231"/>
                  <p:cNvSpPr txBox="1"/>
                  <p:nvPr/>
                </p:nvSpPr>
                <p:spPr>
                  <a:xfrm>
                    <a:off x="1484905" y="2640074"/>
                    <a:ext cx="73437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224" name="TextBox 223"/>
              <p:cNvSpPr txBox="1"/>
              <p:nvPr/>
            </p:nvSpPr>
            <p:spPr>
              <a:xfrm>
                <a:off x="11540722" y="8455351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9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11340833" y="8521864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12127558" y="8431327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4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11774584" y="8532222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or</a:t>
                </a:r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11997513" y="8388208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1</a:t>
                </a:r>
              </a:p>
            </p:txBody>
          </p:sp>
        </p:grpSp>
      </p:grpSp>
      <p:grpSp>
        <p:nvGrpSpPr>
          <p:cNvPr id="239" name="Group 238"/>
          <p:cNvGrpSpPr/>
          <p:nvPr/>
        </p:nvGrpSpPr>
        <p:grpSpPr>
          <a:xfrm>
            <a:off x="7450429" y="211549"/>
            <a:ext cx="2194172" cy="2993957"/>
            <a:chOff x="10554503" y="3734716"/>
            <a:chExt cx="2194172" cy="2641599"/>
          </a:xfrm>
        </p:grpSpPr>
        <p:grpSp>
          <p:nvGrpSpPr>
            <p:cNvPr id="240" name="Group 239"/>
            <p:cNvGrpSpPr/>
            <p:nvPr/>
          </p:nvGrpSpPr>
          <p:grpSpPr>
            <a:xfrm>
              <a:off x="10599036" y="3734716"/>
              <a:ext cx="2149639" cy="2641599"/>
              <a:chOff x="14440319" y="10034510"/>
              <a:chExt cx="1885492" cy="2317000"/>
            </a:xfrm>
          </p:grpSpPr>
          <p:sp>
            <p:nvSpPr>
              <p:cNvPr id="254" name="Rectangle 253"/>
              <p:cNvSpPr/>
              <p:nvPr/>
            </p:nvSpPr>
            <p:spPr>
              <a:xfrm>
                <a:off x="14440319" y="10053331"/>
                <a:ext cx="1865020" cy="229817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14440321" y="10034510"/>
                <a:ext cx="1885490" cy="51291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Multiplying Fractions by Fractions</a:t>
                </a: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11156036" y="4304759"/>
              <a:ext cx="921974" cy="530157"/>
              <a:chOff x="1098702" y="2573561"/>
              <a:chExt cx="1479339" cy="530157"/>
            </a:xfrm>
          </p:grpSpPr>
          <p:sp>
            <p:nvSpPr>
              <p:cNvPr id="251" name="TextBox 250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</a:t>
                </a: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253" name="TextBox 252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x</a:t>
                </a:r>
              </a:p>
            </p:txBody>
          </p:sp>
        </p:grpSp>
        <p:sp>
          <p:nvSpPr>
            <p:cNvPr id="242" name="TextBox 241"/>
            <p:cNvSpPr txBox="1"/>
            <p:nvPr/>
          </p:nvSpPr>
          <p:spPr>
            <a:xfrm>
              <a:off x="10718306" y="4773124"/>
              <a:ext cx="1887758" cy="95410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Multiply the numerators together and multiply the denominators together</a:t>
              </a:r>
            </a:p>
          </p:txBody>
        </p:sp>
        <p:grpSp>
          <p:nvGrpSpPr>
            <p:cNvPr id="243" name="Group 242"/>
            <p:cNvGrpSpPr/>
            <p:nvPr/>
          </p:nvGrpSpPr>
          <p:grpSpPr>
            <a:xfrm>
              <a:off x="10554503" y="5768441"/>
              <a:ext cx="921974" cy="530157"/>
              <a:chOff x="1098702" y="2573561"/>
              <a:chExt cx="1479339" cy="530157"/>
            </a:xfrm>
          </p:grpSpPr>
          <p:sp>
            <p:nvSpPr>
              <p:cNvPr id="248" name="TextBox 247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</a:t>
                </a: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x</a:t>
                </a:r>
              </a:p>
            </p:txBody>
          </p:sp>
        </p:grpSp>
        <p:sp>
          <p:nvSpPr>
            <p:cNvPr id="244" name="TextBox 243"/>
            <p:cNvSpPr txBox="1"/>
            <p:nvPr/>
          </p:nvSpPr>
          <p:spPr>
            <a:xfrm>
              <a:off x="11490737" y="5782702"/>
              <a:ext cx="627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 x 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 x 2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11216171" y="584821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1953878" y="5861196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12163202" y="5779314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8</a:t>
              </a: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32523" y="3598710"/>
            <a:ext cx="2149639" cy="2993961"/>
            <a:chOff x="10529224" y="6703814"/>
            <a:chExt cx="2149639" cy="2257670"/>
          </a:xfrm>
        </p:grpSpPr>
        <p:grpSp>
          <p:nvGrpSpPr>
            <p:cNvPr id="257" name="Group 256"/>
            <p:cNvGrpSpPr/>
            <p:nvPr/>
          </p:nvGrpSpPr>
          <p:grpSpPr>
            <a:xfrm>
              <a:off x="10529224" y="6703814"/>
              <a:ext cx="2149639" cy="2257666"/>
              <a:chOff x="14440319" y="10034510"/>
              <a:chExt cx="1885492" cy="1980245"/>
            </a:xfrm>
          </p:grpSpPr>
          <p:sp>
            <p:nvSpPr>
              <p:cNvPr id="275" name="Rectangle 274"/>
              <p:cNvSpPr/>
              <p:nvPr/>
            </p:nvSpPr>
            <p:spPr>
              <a:xfrm>
                <a:off x="14440319" y="10053331"/>
                <a:ext cx="1865020" cy="1961424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14440321" y="10034510"/>
                <a:ext cx="1885490" cy="51291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Multiplying Fractions by Whole Numbers</a:t>
                </a:r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10577290" y="7374840"/>
              <a:ext cx="924378" cy="646331"/>
              <a:chOff x="10765793" y="7750364"/>
              <a:chExt cx="924378" cy="646331"/>
            </a:xfrm>
          </p:grpSpPr>
          <p:sp>
            <p:nvSpPr>
              <p:cNvPr id="271" name="TextBox 270"/>
              <p:cNvSpPr txBox="1"/>
              <p:nvPr/>
            </p:nvSpPr>
            <p:spPr>
              <a:xfrm>
                <a:off x="11277332" y="7750364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3</a:t>
                </a:r>
              </a:p>
            </p:txBody>
          </p:sp>
          <p:grpSp>
            <p:nvGrpSpPr>
              <p:cNvPr id="272" name="Group 271"/>
              <p:cNvGrpSpPr/>
              <p:nvPr/>
            </p:nvGrpSpPr>
            <p:grpSpPr>
              <a:xfrm>
                <a:off x="10765793" y="7813630"/>
                <a:ext cx="698380" cy="523220"/>
                <a:chOff x="1098702" y="2580498"/>
                <a:chExt cx="1120574" cy="523220"/>
              </a:xfrm>
            </p:grpSpPr>
            <p:sp>
              <p:nvSpPr>
                <p:cNvPr id="273" name="TextBox 272"/>
                <p:cNvSpPr txBox="1"/>
                <p:nvPr/>
              </p:nvSpPr>
              <p:spPr>
                <a:xfrm>
                  <a:off x="1098702" y="2580498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3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274" name="TextBox 273"/>
                <p:cNvSpPr txBox="1"/>
                <p:nvPr/>
              </p:nvSpPr>
              <p:spPr>
                <a:xfrm>
                  <a:off x="1484905" y="2640074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x</a:t>
                  </a:r>
                </a:p>
              </p:txBody>
            </p:sp>
          </p:grpSp>
        </p:grpSp>
        <p:sp>
          <p:nvSpPr>
            <p:cNvPr id="259" name="TextBox 258"/>
            <p:cNvSpPr txBox="1"/>
            <p:nvPr/>
          </p:nvSpPr>
          <p:spPr>
            <a:xfrm>
              <a:off x="10660165" y="7953531"/>
              <a:ext cx="1887758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Multiply the numerator</a:t>
              </a:r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10552099" y="8315152"/>
              <a:ext cx="2007301" cy="646332"/>
              <a:chOff x="10601647" y="8388208"/>
              <a:chExt cx="2007301" cy="646332"/>
            </a:xfrm>
          </p:grpSpPr>
          <p:grpSp>
            <p:nvGrpSpPr>
              <p:cNvPr id="261" name="Group 260"/>
              <p:cNvGrpSpPr/>
              <p:nvPr/>
            </p:nvGrpSpPr>
            <p:grpSpPr>
              <a:xfrm>
                <a:off x="10601647" y="8388209"/>
                <a:ext cx="924378" cy="646331"/>
                <a:chOff x="10765793" y="7750364"/>
                <a:chExt cx="924378" cy="646331"/>
              </a:xfrm>
            </p:grpSpPr>
            <p:sp>
              <p:nvSpPr>
                <p:cNvPr id="267" name="TextBox 266"/>
                <p:cNvSpPr txBox="1"/>
                <p:nvPr/>
              </p:nvSpPr>
              <p:spPr>
                <a:xfrm>
                  <a:off x="11277332" y="7750364"/>
                  <a:ext cx="41283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SassoonPrimaryInfant" pitchFamily="2" charset="0"/>
                    </a:rPr>
                    <a:t>3</a:t>
                  </a:r>
                </a:p>
              </p:txBody>
            </p:sp>
            <p:grpSp>
              <p:nvGrpSpPr>
                <p:cNvPr id="268" name="Group 267"/>
                <p:cNvGrpSpPr/>
                <p:nvPr/>
              </p:nvGrpSpPr>
              <p:grpSpPr>
                <a:xfrm>
                  <a:off x="10765793" y="7813630"/>
                  <a:ext cx="698380" cy="523220"/>
                  <a:chOff x="1098702" y="2580498"/>
                  <a:chExt cx="1120574" cy="523220"/>
                </a:xfrm>
              </p:grpSpPr>
              <p:sp>
                <p:nvSpPr>
                  <p:cNvPr id="269" name="TextBox 268"/>
                  <p:cNvSpPr txBox="1"/>
                  <p:nvPr/>
                </p:nvSpPr>
                <p:spPr>
                  <a:xfrm>
                    <a:off x="1098702" y="2580498"/>
                    <a:ext cx="77240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u="sng" dirty="0">
                        <a:latin typeface="SassoonPrimaryInfant" pitchFamily="2" charset="0"/>
                      </a:rPr>
                      <a:t>3</a:t>
                    </a:r>
                  </a:p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5</a:t>
                    </a:r>
                  </a:p>
                </p:txBody>
              </p:sp>
              <p:sp>
                <p:nvSpPr>
                  <p:cNvPr id="270" name="TextBox 269"/>
                  <p:cNvSpPr txBox="1"/>
                  <p:nvPr/>
                </p:nvSpPr>
                <p:spPr>
                  <a:xfrm>
                    <a:off x="1484905" y="2640074"/>
                    <a:ext cx="73437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262" name="TextBox 261"/>
              <p:cNvSpPr txBox="1"/>
              <p:nvPr/>
            </p:nvSpPr>
            <p:spPr>
              <a:xfrm>
                <a:off x="11540722" y="8455351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9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11340833" y="8521864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2127558" y="8431327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4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11774584" y="8532222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or</a:t>
                </a: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11997513" y="8388208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1</a:t>
                </a:r>
              </a:p>
            </p:txBody>
          </p:sp>
        </p:grpSp>
      </p:grpSp>
      <p:grpSp>
        <p:nvGrpSpPr>
          <p:cNvPr id="277" name="Group 276"/>
          <p:cNvGrpSpPr/>
          <p:nvPr/>
        </p:nvGrpSpPr>
        <p:grpSpPr>
          <a:xfrm>
            <a:off x="2385758" y="3598709"/>
            <a:ext cx="2194172" cy="2993957"/>
            <a:chOff x="10554503" y="3734716"/>
            <a:chExt cx="2194172" cy="2641599"/>
          </a:xfrm>
        </p:grpSpPr>
        <p:grpSp>
          <p:nvGrpSpPr>
            <p:cNvPr id="278" name="Group 277"/>
            <p:cNvGrpSpPr/>
            <p:nvPr/>
          </p:nvGrpSpPr>
          <p:grpSpPr>
            <a:xfrm>
              <a:off x="10599036" y="3734716"/>
              <a:ext cx="2149639" cy="2641599"/>
              <a:chOff x="14440319" y="10034510"/>
              <a:chExt cx="1885492" cy="2317000"/>
            </a:xfrm>
          </p:grpSpPr>
          <p:sp>
            <p:nvSpPr>
              <p:cNvPr id="292" name="Rectangle 291"/>
              <p:cNvSpPr/>
              <p:nvPr/>
            </p:nvSpPr>
            <p:spPr>
              <a:xfrm>
                <a:off x="14440319" y="10053331"/>
                <a:ext cx="1865020" cy="229817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14440321" y="10034510"/>
                <a:ext cx="1885490" cy="51291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Multiplying Fractions by Fractions</a:t>
                </a: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11156036" y="4304759"/>
              <a:ext cx="921974" cy="530157"/>
              <a:chOff x="1098702" y="2573561"/>
              <a:chExt cx="1479339" cy="530157"/>
            </a:xfrm>
          </p:grpSpPr>
          <p:sp>
            <p:nvSpPr>
              <p:cNvPr id="289" name="TextBox 288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</a:t>
                </a: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x</a:t>
                </a:r>
              </a:p>
            </p:txBody>
          </p:sp>
        </p:grpSp>
        <p:sp>
          <p:nvSpPr>
            <p:cNvPr id="280" name="TextBox 279"/>
            <p:cNvSpPr txBox="1"/>
            <p:nvPr/>
          </p:nvSpPr>
          <p:spPr>
            <a:xfrm>
              <a:off x="10718306" y="4773124"/>
              <a:ext cx="1887758" cy="95410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Multiply the numerators together and multiply the denominators together</a:t>
              </a:r>
            </a:p>
          </p:txBody>
        </p:sp>
        <p:grpSp>
          <p:nvGrpSpPr>
            <p:cNvPr id="281" name="Group 280"/>
            <p:cNvGrpSpPr/>
            <p:nvPr/>
          </p:nvGrpSpPr>
          <p:grpSpPr>
            <a:xfrm>
              <a:off x="10554503" y="5768441"/>
              <a:ext cx="921974" cy="530157"/>
              <a:chOff x="1098702" y="2573561"/>
              <a:chExt cx="1479339" cy="530157"/>
            </a:xfrm>
          </p:grpSpPr>
          <p:sp>
            <p:nvSpPr>
              <p:cNvPr id="286" name="TextBox 285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</a:t>
                </a: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x</a:t>
                </a:r>
              </a:p>
            </p:txBody>
          </p:sp>
        </p:grpSp>
        <p:sp>
          <p:nvSpPr>
            <p:cNvPr id="282" name="TextBox 281"/>
            <p:cNvSpPr txBox="1"/>
            <p:nvPr/>
          </p:nvSpPr>
          <p:spPr>
            <a:xfrm>
              <a:off x="11490737" y="5782702"/>
              <a:ext cx="627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 x 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 x 2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11216171" y="584821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11953878" y="5861196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12163202" y="5779314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8</a:t>
              </a: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5297194" y="3598709"/>
            <a:ext cx="2149639" cy="2993961"/>
            <a:chOff x="10529224" y="6703814"/>
            <a:chExt cx="2149639" cy="2257670"/>
          </a:xfrm>
        </p:grpSpPr>
        <p:grpSp>
          <p:nvGrpSpPr>
            <p:cNvPr id="295" name="Group 294"/>
            <p:cNvGrpSpPr/>
            <p:nvPr/>
          </p:nvGrpSpPr>
          <p:grpSpPr>
            <a:xfrm>
              <a:off x="10529224" y="6703814"/>
              <a:ext cx="2149639" cy="2257666"/>
              <a:chOff x="14440319" y="10034510"/>
              <a:chExt cx="1885492" cy="1980245"/>
            </a:xfrm>
          </p:grpSpPr>
          <p:sp>
            <p:nvSpPr>
              <p:cNvPr id="313" name="Rectangle 312"/>
              <p:cNvSpPr/>
              <p:nvPr/>
            </p:nvSpPr>
            <p:spPr>
              <a:xfrm>
                <a:off x="14440319" y="10053331"/>
                <a:ext cx="1865020" cy="1961424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14440321" y="10034510"/>
                <a:ext cx="1885490" cy="51291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Multiplying Fractions by Whole Numbers</a:t>
                </a: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10577290" y="7374840"/>
              <a:ext cx="924378" cy="646331"/>
              <a:chOff x="10765793" y="7750364"/>
              <a:chExt cx="924378" cy="646331"/>
            </a:xfrm>
          </p:grpSpPr>
          <p:sp>
            <p:nvSpPr>
              <p:cNvPr id="309" name="TextBox 308"/>
              <p:cNvSpPr txBox="1"/>
              <p:nvPr/>
            </p:nvSpPr>
            <p:spPr>
              <a:xfrm>
                <a:off x="11277332" y="7750364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3</a:t>
                </a:r>
              </a:p>
            </p:txBody>
          </p:sp>
          <p:grpSp>
            <p:nvGrpSpPr>
              <p:cNvPr id="310" name="Group 309"/>
              <p:cNvGrpSpPr/>
              <p:nvPr/>
            </p:nvGrpSpPr>
            <p:grpSpPr>
              <a:xfrm>
                <a:off x="10765793" y="7813630"/>
                <a:ext cx="698380" cy="523220"/>
                <a:chOff x="1098702" y="2580498"/>
                <a:chExt cx="1120574" cy="523220"/>
              </a:xfrm>
            </p:grpSpPr>
            <p:sp>
              <p:nvSpPr>
                <p:cNvPr id="311" name="TextBox 310"/>
                <p:cNvSpPr txBox="1"/>
                <p:nvPr/>
              </p:nvSpPr>
              <p:spPr>
                <a:xfrm>
                  <a:off x="1098702" y="2580498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3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312" name="TextBox 311"/>
                <p:cNvSpPr txBox="1"/>
                <p:nvPr/>
              </p:nvSpPr>
              <p:spPr>
                <a:xfrm>
                  <a:off x="1484905" y="2640074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x</a:t>
                  </a:r>
                </a:p>
              </p:txBody>
            </p:sp>
          </p:grpSp>
        </p:grpSp>
        <p:sp>
          <p:nvSpPr>
            <p:cNvPr id="297" name="TextBox 296"/>
            <p:cNvSpPr txBox="1"/>
            <p:nvPr/>
          </p:nvSpPr>
          <p:spPr>
            <a:xfrm>
              <a:off x="10660165" y="7953531"/>
              <a:ext cx="1887758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Multiply the numerator</a:t>
              </a:r>
            </a:p>
          </p:txBody>
        </p:sp>
        <p:grpSp>
          <p:nvGrpSpPr>
            <p:cNvPr id="298" name="Group 297"/>
            <p:cNvGrpSpPr/>
            <p:nvPr/>
          </p:nvGrpSpPr>
          <p:grpSpPr>
            <a:xfrm>
              <a:off x="10552099" y="8315152"/>
              <a:ext cx="2007301" cy="646332"/>
              <a:chOff x="10601647" y="8388208"/>
              <a:chExt cx="2007301" cy="646332"/>
            </a:xfrm>
          </p:grpSpPr>
          <p:grpSp>
            <p:nvGrpSpPr>
              <p:cNvPr id="299" name="Group 298"/>
              <p:cNvGrpSpPr/>
              <p:nvPr/>
            </p:nvGrpSpPr>
            <p:grpSpPr>
              <a:xfrm>
                <a:off x="10601647" y="8388209"/>
                <a:ext cx="924378" cy="646331"/>
                <a:chOff x="10765793" y="7750364"/>
                <a:chExt cx="924378" cy="646331"/>
              </a:xfrm>
            </p:grpSpPr>
            <p:sp>
              <p:nvSpPr>
                <p:cNvPr id="305" name="TextBox 304"/>
                <p:cNvSpPr txBox="1"/>
                <p:nvPr/>
              </p:nvSpPr>
              <p:spPr>
                <a:xfrm>
                  <a:off x="11277332" y="7750364"/>
                  <a:ext cx="41283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SassoonPrimaryInfant" pitchFamily="2" charset="0"/>
                    </a:rPr>
                    <a:t>3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0765793" y="7813630"/>
                  <a:ext cx="698380" cy="523220"/>
                  <a:chOff x="1098702" y="2580498"/>
                  <a:chExt cx="1120574" cy="52322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1098702" y="2580498"/>
                    <a:ext cx="77240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u="sng" dirty="0">
                        <a:latin typeface="SassoonPrimaryInfant" pitchFamily="2" charset="0"/>
                      </a:rPr>
                      <a:t>3</a:t>
                    </a:r>
                  </a:p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5</a:t>
                    </a:r>
                  </a:p>
                </p:txBody>
              </p:sp>
              <p:sp>
                <p:nvSpPr>
                  <p:cNvPr id="308" name="TextBox 307"/>
                  <p:cNvSpPr txBox="1"/>
                  <p:nvPr/>
                </p:nvSpPr>
                <p:spPr>
                  <a:xfrm>
                    <a:off x="1484905" y="2640074"/>
                    <a:ext cx="73437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latin typeface="SassoonPrimaryInfant" pitchFamily="2" charset="0"/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300" name="TextBox 299"/>
              <p:cNvSpPr txBox="1"/>
              <p:nvPr/>
            </p:nvSpPr>
            <p:spPr>
              <a:xfrm>
                <a:off x="11540722" y="8455351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9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11340833" y="8521864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12127558" y="8431327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4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11774584" y="8532222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or</a:t>
                </a: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11997513" y="8388208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1</a:t>
                </a:r>
              </a:p>
            </p:txBody>
          </p:sp>
        </p:grpSp>
      </p:grpSp>
      <p:grpSp>
        <p:nvGrpSpPr>
          <p:cNvPr id="315" name="Group 314"/>
          <p:cNvGrpSpPr/>
          <p:nvPr/>
        </p:nvGrpSpPr>
        <p:grpSpPr>
          <a:xfrm>
            <a:off x="7450429" y="3598708"/>
            <a:ext cx="2194172" cy="2993957"/>
            <a:chOff x="10554503" y="3734716"/>
            <a:chExt cx="2194172" cy="2641599"/>
          </a:xfrm>
        </p:grpSpPr>
        <p:grpSp>
          <p:nvGrpSpPr>
            <p:cNvPr id="316" name="Group 315"/>
            <p:cNvGrpSpPr/>
            <p:nvPr/>
          </p:nvGrpSpPr>
          <p:grpSpPr>
            <a:xfrm>
              <a:off x="10599036" y="3734716"/>
              <a:ext cx="2149639" cy="2641599"/>
              <a:chOff x="14440319" y="10034510"/>
              <a:chExt cx="1885492" cy="2317000"/>
            </a:xfrm>
          </p:grpSpPr>
          <p:sp>
            <p:nvSpPr>
              <p:cNvPr id="330" name="Rectangle 329"/>
              <p:cNvSpPr/>
              <p:nvPr/>
            </p:nvSpPr>
            <p:spPr>
              <a:xfrm>
                <a:off x="14440319" y="10053331"/>
                <a:ext cx="1865020" cy="229817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31" name="TextBox 330"/>
              <p:cNvSpPr txBox="1"/>
              <p:nvPr/>
            </p:nvSpPr>
            <p:spPr>
              <a:xfrm>
                <a:off x="14440321" y="10034510"/>
                <a:ext cx="1885490" cy="51291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Multiplying Fractions by Fractions</a:t>
                </a:r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11156036" y="4304759"/>
              <a:ext cx="921974" cy="530157"/>
              <a:chOff x="1098702" y="2573561"/>
              <a:chExt cx="1479339" cy="530157"/>
            </a:xfrm>
          </p:grpSpPr>
          <p:sp>
            <p:nvSpPr>
              <p:cNvPr id="327" name="TextBox 326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</a:t>
                </a:r>
              </a:p>
            </p:txBody>
          </p:sp>
          <p:sp>
            <p:nvSpPr>
              <p:cNvPr id="328" name="TextBox 327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x</a:t>
                </a:r>
              </a:p>
            </p:txBody>
          </p:sp>
        </p:grpSp>
        <p:sp>
          <p:nvSpPr>
            <p:cNvPr id="318" name="TextBox 317"/>
            <p:cNvSpPr txBox="1"/>
            <p:nvPr/>
          </p:nvSpPr>
          <p:spPr>
            <a:xfrm>
              <a:off x="10718306" y="4773124"/>
              <a:ext cx="1887758" cy="95410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Multiply the numerators together and multiply the denominators together</a:t>
              </a:r>
            </a:p>
          </p:txBody>
        </p:sp>
        <p:grpSp>
          <p:nvGrpSpPr>
            <p:cNvPr id="319" name="Group 318"/>
            <p:cNvGrpSpPr/>
            <p:nvPr/>
          </p:nvGrpSpPr>
          <p:grpSpPr>
            <a:xfrm>
              <a:off x="10554503" y="5768441"/>
              <a:ext cx="921974" cy="530157"/>
              <a:chOff x="1098702" y="2573561"/>
              <a:chExt cx="1479339" cy="530157"/>
            </a:xfrm>
          </p:grpSpPr>
          <p:sp>
            <p:nvSpPr>
              <p:cNvPr id="324" name="TextBox 323"/>
              <p:cNvSpPr txBox="1"/>
              <p:nvPr/>
            </p:nvSpPr>
            <p:spPr>
              <a:xfrm>
                <a:off x="1805634" y="2573561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2</a:t>
                </a:r>
              </a:p>
            </p:txBody>
          </p:sp>
          <p:sp>
            <p:nvSpPr>
              <p:cNvPr id="325" name="TextBox 324"/>
              <p:cNvSpPr txBox="1"/>
              <p:nvPr/>
            </p:nvSpPr>
            <p:spPr>
              <a:xfrm>
                <a:off x="1098702" y="2580498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3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1484905" y="2640074"/>
                <a:ext cx="734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x</a:t>
                </a:r>
              </a:p>
            </p:txBody>
          </p:sp>
        </p:grpSp>
        <p:sp>
          <p:nvSpPr>
            <p:cNvPr id="320" name="TextBox 319"/>
            <p:cNvSpPr txBox="1"/>
            <p:nvPr/>
          </p:nvSpPr>
          <p:spPr>
            <a:xfrm>
              <a:off x="11490737" y="5782702"/>
              <a:ext cx="627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 x 1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4 x 2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11216171" y="5848218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11953878" y="5861196"/>
              <a:ext cx="4576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SassoonPrimaryInfant" pitchFamily="2" charset="0"/>
                </a:rPr>
                <a:t>=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2163202" y="5779314"/>
              <a:ext cx="48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sng" dirty="0">
                  <a:latin typeface="SassoonPrimaryInfant" pitchFamily="2" charset="0"/>
                </a:rPr>
                <a:t>3</a:t>
              </a:r>
            </a:p>
            <a:p>
              <a:pPr algn="ctr"/>
              <a:r>
                <a:rPr lang="en-GB" sz="1400" b="1" dirty="0">
                  <a:latin typeface="SassoonPrimaryInfant" pitchFamily="2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82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38694" y="224777"/>
            <a:ext cx="3915374" cy="2922120"/>
            <a:chOff x="238695" y="224777"/>
            <a:chExt cx="4298133" cy="2922120"/>
          </a:xfrm>
        </p:grpSpPr>
        <p:grpSp>
          <p:nvGrpSpPr>
            <p:cNvPr id="13" name="Group 12"/>
            <p:cNvGrpSpPr/>
            <p:nvPr/>
          </p:nvGrpSpPr>
          <p:grpSpPr>
            <a:xfrm>
              <a:off x="238695" y="224777"/>
              <a:ext cx="4298133" cy="2922120"/>
              <a:chOff x="13433685" y="6630827"/>
              <a:chExt cx="3769979" cy="312733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3433685" y="6649647"/>
                <a:ext cx="3769979" cy="3108516"/>
              </a:xfrm>
              <a:prstGeom prst="rect">
                <a:avLst/>
              </a:prstGeom>
              <a:noFill/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3433688" y="6630827"/>
                <a:ext cx="3769976" cy="29695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Dividing Fractions by Whole Numbers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60985" y="634034"/>
              <a:ext cx="924379" cy="646331"/>
              <a:chOff x="10793849" y="6910087"/>
              <a:chExt cx="924379" cy="64633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1305389" y="6910087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2</a:t>
                </a: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10793849" y="6973353"/>
                <a:ext cx="698380" cy="523220"/>
                <a:chOff x="1143720" y="1740221"/>
                <a:chExt cx="1120575" cy="523220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1143720" y="1740221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1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529924" y="1799797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÷</a:t>
                  </a:r>
                </a:p>
              </p:txBody>
            </p:sp>
          </p:grpSp>
        </p:grpSp>
        <p:sp>
          <p:nvSpPr>
            <p:cNvPr id="21" name="TextBox 20"/>
            <p:cNvSpPr txBox="1"/>
            <p:nvPr/>
          </p:nvSpPr>
          <p:spPr>
            <a:xfrm>
              <a:off x="1896638" y="1199398"/>
              <a:ext cx="2271422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Integer to fraction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Flip the integer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Multiply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60985" y="1439542"/>
              <a:ext cx="884553" cy="535330"/>
              <a:chOff x="1170537" y="1475355"/>
              <a:chExt cx="1419296" cy="5353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817426" y="147535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70537" y="148746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66289" y="1985983"/>
              <a:ext cx="726605" cy="523220"/>
              <a:chOff x="-850566" y="2641192"/>
              <a:chExt cx="726605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-850566" y="2748026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-605351" y="2641192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10</a:t>
                </a:r>
              </a:p>
            </p:txBody>
          </p:sp>
        </p:grp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52D96B25-ADA3-4000-8154-5905D09B096D}"/>
              </a:ext>
            </a:extLst>
          </p:cNvPr>
          <p:cNvSpPr txBox="1"/>
          <p:nvPr/>
        </p:nvSpPr>
        <p:spPr>
          <a:xfrm>
            <a:off x="683385" y="1555833"/>
            <a:ext cx="41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÷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4FB4894B-EF83-4C6E-93D3-677D19E2D0CA}"/>
              </a:ext>
            </a:extLst>
          </p:cNvPr>
          <p:cNvSpPr txBox="1"/>
          <p:nvPr/>
        </p:nvSpPr>
        <p:spPr>
          <a:xfrm>
            <a:off x="713533" y="2102360"/>
            <a:ext cx="41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x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11E9C6C-BFDB-414A-8FBA-619B655E6001}"/>
              </a:ext>
            </a:extLst>
          </p:cNvPr>
          <p:cNvSpPr txBox="1"/>
          <p:nvPr/>
        </p:nvSpPr>
        <p:spPr>
          <a:xfrm>
            <a:off x="460985" y="1997122"/>
            <a:ext cx="43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5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305F8A6-5194-42F2-998E-32A3335E165D}"/>
              </a:ext>
            </a:extLst>
          </p:cNvPr>
          <p:cNvSpPr txBox="1"/>
          <p:nvPr/>
        </p:nvSpPr>
        <p:spPr>
          <a:xfrm>
            <a:off x="900495" y="1988185"/>
            <a:ext cx="43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2</a:t>
            </a:r>
          </a:p>
        </p:txBody>
      </p: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3AEDC664-7F6C-4214-9D45-7792A81E6AC2}"/>
              </a:ext>
            </a:extLst>
          </p:cNvPr>
          <p:cNvGrpSpPr/>
          <p:nvPr/>
        </p:nvGrpSpPr>
        <p:grpSpPr>
          <a:xfrm>
            <a:off x="238694" y="3653614"/>
            <a:ext cx="3915371" cy="2904535"/>
            <a:chOff x="238695" y="224777"/>
            <a:chExt cx="4298133" cy="2922120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AD2CAB54-2861-4FBE-9C92-C645AE2FD08D}"/>
                </a:ext>
              </a:extLst>
            </p:cNvPr>
            <p:cNvGrpSpPr/>
            <p:nvPr/>
          </p:nvGrpSpPr>
          <p:grpSpPr>
            <a:xfrm>
              <a:off x="238695" y="224777"/>
              <a:ext cx="4298133" cy="2922120"/>
              <a:chOff x="13433685" y="6630827"/>
              <a:chExt cx="3769979" cy="3127336"/>
            </a:xfrm>
          </p:grpSpPr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3D8CB83E-0764-40D5-84FF-907E524CABE9}"/>
                  </a:ext>
                </a:extLst>
              </p:cNvPr>
              <p:cNvSpPr/>
              <p:nvPr/>
            </p:nvSpPr>
            <p:spPr>
              <a:xfrm>
                <a:off x="13433685" y="6649647"/>
                <a:ext cx="3769979" cy="3108516"/>
              </a:xfrm>
              <a:prstGeom prst="rect">
                <a:avLst/>
              </a:prstGeom>
              <a:noFill/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6C978C85-CBFD-4FDD-873B-297D486215E5}"/>
                  </a:ext>
                </a:extLst>
              </p:cNvPr>
              <p:cNvSpPr txBox="1"/>
              <p:nvPr/>
            </p:nvSpPr>
            <p:spPr>
              <a:xfrm>
                <a:off x="13433688" y="6630827"/>
                <a:ext cx="3769976" cy="29695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Dividing Fractions by Whole Numbers</a:t>
                </a:r>
              </a:p>
            </p:txBody>
          </p:sp>
        </p:grp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B0BD6A1B-86A5-451C-B285-BE7B275A6264}"/>
                </a:ext>
              </a:extLst>
            </p:cNvPr>
            <p:cNvGrpSpPr/>
            <p:nvPr/>
          </p:nvGrpSpPr>
          <p:grpSpPr>
            <a:xfrm>
              <a:off x="460985" y="634034"/>
              <a:ext cx="924379" cy="646331"/>
              <a:chOff x="10793849" y="6910087"/>
              <a:chExt cx="924379" cy="646331"/>
            </a:xfrm>
          </p:grpSpPr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20E9E59A-2013-4BEF-B53E-A775C764AF87}"/>
                  </a:ext>
                </a:extLst>
              </p:cNvPr>
              <p:cNvSpPr txBox="1"/>
              <p:nvPr/>
            </p:nvSpPr>
            <p:spPr>
              <a:xfrm>
                <a:off x="11305389" y="6910087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2</a:t>
                </a:r>
              </a:p>
            </p:txBody>
          </p: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A850B123-21DF-4C69-8A7E-4F747E878349}"/>
                  </a:ext>
                </a:extLst>
              </p:cNvPr>
              <p:cNvGrpSpPr/>
              <p:nvPr/>
            </p:nvGrpSpPr>
            <p:grpSpPr>
              <a:xfrm>
                <a:off x="10793849" y="6973353"/>
                <a:ext cx="698380" cy="523220"/>
                <a:chOff x="1143720" y="1740221"/>
                <a:chExt cx="1120575" cy="523220"/>
              </a:xfrm>
            </p:grpSpPr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id="{A9DB709B-1D30-49E5-9E79-2229993385DE}"/>
                    </a:ext>
                  </a:extLst>
                </p:cNvPr>
                <p:cNvSpPr txBox="1"/>
                <p:nvPr/>
              </p:nvSpPr>
              <p:spPr>
                <a:xfrm>
                  <a:off x="1143720" y="1740221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1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FFC26F84-2CE2-4432-B2D5-A70503FE3F7F}"/>
                    </a:ext>
                  </a:extLst>
                </p:cNvPr>
                <p:cNvSpPr txBox="1"/>
                <p:nvPr/>
              </p:nvSpPr>
              <p:spPr>
                <a:xfrm>
                  <a:off x="1529924" y="1799797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÷</a:t>
                  </a:r>
                </a:p>
              </p:txBody>
            </p:sp>
          </p:grpSp>
        </p:grp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3A753B27-43D0-4B32-9C58-716EA28CFBE9}"/>
                </a:ext>
              </a:extLst>
            </p:cNvPr>
            <p:cNvSpPr txBox="1"/>
            <p:nvPr/>
          </p:nvSpPr>
          <p:spPr>
            <a:xfrm>
              <a:off x="1896638" y="1199398"/>
              <a:ext cx="2271422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Integer to fraction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Flip the integer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Multiply</a:t>
              </a:r>
            </a:p>
          </p:txBody>
        </p: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547B234C-733D-48EF-8E46-3D56CD2A3B18}"/>
                </a:ext>
              </a:extLst>
            </p:cNvPr>
            <p:cNvGrpSpPr/>
            <p:nvPr/>
          </p:nvGrpSpPr>
          <p:grpSpPr>
            <a:xfrm>
              <a:off x="460985" y="1439542"/>
              <a:ext cx="884553" cy="535330"/>
              <a:chOff x="1170537" y="1475355"/>
              <a:chExt cx="1419296" cy="535330"/>
            </a:xfrm>
          </p:grpSpPr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8CBA1BA3-1A3E-4DDD-A3B9-A3385ED9EECA}"/>
                  </a:ext>
                </a:extLst>
              </p:cNvPr>
              <p:cNvSpPr txBox="1"/>
              <p:nvPr/>
            </p:nvSpPr>
            <p:spPr>
              <a:xfrm>
                <a:off x="1817426" y="147535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</a:t>
                </a:r>
              </a:p>
            </p:txBody>
          </p:sp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195A970B-A311-48C0-990C-4B79DA875334}"/>
                  </a:ext>
                </a:extLst>
              </p:cNvPr>
              <p:cNvSpPr txBox="1"/>
              <p:nvPr/>
            </p:nvSpPr>
            <p:spPr>
              <a:xfrm>
                <a:off x="1170537" y="148746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</p:grp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52D5CC3F-C2D6-4FD6-8785-D611B8E9C736}"/>
                </a:ext>
              </a:extLst>
            </p:cNvPr>
            <p:cNvGrpSpPr/>
            <p:nvPr/>
          </p:nvGrpSpPr>
          <p:grpSpPr>
            <a:xfrm>
              <a:off x="1166289" y="1985983"/>
              <a:ext cx="726605" cy="523220"/>
              <a:chOff x="-850566" y="2641192"/>
              <a:chExt cx="726605" cy="523220"/>
            </a:xfrm>
          </p:grpSpPr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ECA5FA6C-0268-430D-A3DE-4FA08055119D}"/>
                  </a:ext>
                </a:extLst>
              </p:cNvPr>
              <p:cNvSpPr txBox="1"/>
              <p:nvPr/>
            </p:nvSpPr>
            <p:spPr>
              <a:xfrm>
                <a:off x="-850566" y="2748026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D9900F66-FF1B-4B5A-A19E-42D05DBC4335}"/>
                  </a:ext>
                </a:extLst>
              </p:cNvPr>
              <p:cNvSpPr txBox="1"/>
              <p:nvPr/>
            </p:nvSpPr>
            <p:spPr>
              <a:xfrm>
                <a:off x="-605351" y="2641192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10</a:t>
                </a:r>
              </a:p>
            </p:txBody>
          </p:sp>
        </p:grpSp>
      </p:grpSp>
      <p:sp>
        <p:nvSpPr>
          <p:cNvPr id="294" name="TextBox 293">
            <a:extLst>
              <a:ext uri="{FF2B5EF4-FFF2-40B4-BE49-F238E27FC236}">
                <a16:creationId xmlns:a16="http://schemas.microsoft.com/office/drawing/2014/main" id="{6FABCCBF-CC4D-4BF9-B7E6-3E6C2A7C5DDD}"/>
              </a:ext>
            </a:extLst>
          </p:cNvPr>
          <p:cNvSpPr txBox="1"/>
          <p:nvPr/>
        </p:nvSpPr>
        <p:spPr>
          <a:xfrm>
            <a:off x="683383" y="4984669"/>
            <a:ext cx="416927" cy="30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÷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DD4E3D83-FC14-43E7-B140-ABD54D80D361}"/>
              </a:ext>
            </a:extLst>
          </p:cNvPr>
          <p:cNvSpPr txBox="1"/>
          <p:nvPr/>
        </p:nvSpPr>
        <p:spPr>
          <a:xfrm>
            <a:off x="713531" y="5531196"/>
            <a:ext cx="416927" cy="30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x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D2946FC6-2E1D-4F4A-BFCC-C0092B239320}"/>
              </a:ext>
            </a:extLst>
          </p:cNvPr>
          <p:cNvSpPr txBox="1"/>
          <p:nvPr/>
        </p:nvSpPr>
        <p:spPr>
          <a:xfrm>
            <a:off x="460984" y="5425959"/>
            <a:ext cx="438521" cy="52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5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961DE488-8E07-4B8D-8899-FF0F86FBB4AB}"/>
              </a:ext>
            </a:extLst>
          </p:cNvPr>
          <p:cNvSpPr txBox="1"/>
          <p:nvPr/>
        </p:nvSpPr>
        <p:spPr>
          <a:xfrm>
            <a:off x="900494" y="5417022"/>
            <a:ext cx="438521" cy="52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01E179D-4F1F-4CF3-A6E2-C1D5289DBC39}"/>
              </a:ext>
            </a:extLst>
          </p:cNvPr>
          <p:cNvGrpSpPr/>
          <p:nvPr/>
        </p:nvGrpSpPr>
        <p:grpSpPr>
          <a:xfrm>
            <a:off x="5234796" y="220098"/>
            <a:ext cx="3915374" cy="2922120"/>
            <a:chOff x="238695" y="224777"/>
            <a:chExt cx="4298133" cy="292212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8AFE402-89BF-4589-828A-8DF209BD5B19}"/>
                </a:ext>
              </a:extLst>
            </p:cNvPr>
            <p:cNvGrpSpPr/>
            <p:nvPr/>
          </p:nvGrpSpPr>
          <p:grpSpPr>
            <a:xfrm>
              <a:off x="238695" y="224777"/>
              <a:ext cx="4298133" cy="2922120"/>
              <a:chOff x="13433685" y="6630827"/>
              <a:chExt cx="3769979" cy="3127336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AF74C467-ABEA-4960-8F0F-28CFAAC40B7A}"/>
                  </a:ext>
                </a:extLst>
              </p:cNvPr>
              <p:cNvSpPr/>
              <p:nvPr/>
            </p:nvSpPr>
            <p:spPr>
              <a:xfrm>
                <a:off x="13433685" y="6649647"/>
                <a:ext cx="3769979" cy="3108516"/>
              </a:xfrm>
              <a:prstGeom prst="rect">
                <a:avLst/>
              </a:prstGeom>
              <a:noFill/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6B06316-C805-4FFF-9AF1-4E57590A34A1}"/>
                  </a:ext>
                </a:extLst>
              </p:cNvPr>
              <p:cNvSpPr txBox="1"/>
              <p:nvPr/>
            </p:nvSpPr>
            <p:spPr>
              <a:xfrm>
                <a:off x="13433688" y="6630827"/>
                <a:ext cx="3769976" cy="29695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Dividing Fractions by Whole Numbers</a:t>
                </a: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D0A0F6D9-A160-486F-9ED0-A2CF8A5CD860}"/>
                </a:ext>
              </a:extLst>
            </p:cNvPr>
            <p:cNvGrpSpPr/>
            <p:nvPr/>
          </p:nvGrpSpPr>
          <p:grpSpPr>
            <a:xfrm>
              <a:off x="460985" y="634034"/>
              <a:ext cx="924379" cy="646331"/>
              <a:chOff x="10793849" y="6910087"/>
              <a:chExt cx="924379" cy="646331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D52BAD1-8B99-4047-B38E-4ECD9BE1FD0B}"/>
                  </a:ext>
                </a:extLst>
              </p:cNvPr>
              <p:cNvSpPr txBox="1"/>
              <p:nvPr/>
            </p:nvSpPr>
            <p:spPr>
              <a:xfrm>
                <a:off x="11305389" y="6910087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2</a:t>
                </a:r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B6D06DB1-822F-41F4-A484-5E6519BC7078}"/>
                  </a:ext>
                </a:extLst>
              </p:cNvPr>
              <p:cNvGrpSpPr/>
              <p:nvPr/>
            </p:nvGrpSpPr>
            <p:grpSpPr>
              <a:xfrm>
                <a:off x="10793849" y="6973353"/>
                <a:ext cx="698380" cy="523220"/>
                <a:chOff x="1143720" y="1740221"/>
                <a:chExt cx="1120575" cy="523220"/>
              </a:xfrm>
            </p:grpSpPr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9E0CB4C8-D9F9-48E2-9CB6-097CB4D0E401}"/>
                    </a:ext>
                  </a:extLst>
                </p:cNvPr>
                <p:cNvSpPr txBox="1"/>
                <p:nvPr/>
              </p:nvSpPr>
              <p:spPr>
                <a:xfrm>
                  <a:off x="1143720" y="1740221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1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242D763C-3C6A-4DAA-8526-E5A5792C4EE2}"/>
                    </a:ext>
                  </a:extLst>
                </p:cNvPr>
                <p:cNvSpPr txBox="1"/>
                <p:nvPr/>
              </p:nvSpPr>
              <p:spPr>
                <a:xfrm>
                  <a:off x="1529924" y="1799797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÷</a:t>
                  </a:r>
                </a:p>
              </p:txBody>
            </p:sp>
          </p:grp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9C6C34D-DF77-4F07-BB33-9FCF66781E49}"/>
                </a:ext>
              </a:extLst>
            </p:cNvPr>
            <p:cNvSpPr txBox="1"/>
            <p:nvPr/>
          </p:nvSpPr>
          <p:spPr>
            <a:xfrm>
              <a:off x="1896638" y="1199398"/>
              <a:ext cx="2271422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Integer to fraction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Flip the integer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Multiply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6632E57-02BB-4361-8764-19D42CE52B61}"/>
                </a:ext>
              </a:extLst>
            </p:cNvPr>
            <p:cNvGrpSpPr/>
            <p:nvPr/>
          </p:nvGrpSpPr>
          <p:grpSpPr>
            <a:xfrm>
              <a:off x="460985" y="1439542"/>
              <a:ext cx="884553" cy="535330"/>
              <a:chOff x="1170537" y="1475355"/>
              <a:chExt cx="1419296" cy="535330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4A96139-91E7-4B6A-B568-B859D8D9900F}"/>
                  </a:ext>
                </a:extLst>
              </p:cNvPr>
              <p:cNvSpPr txBox="1"/>
              <p:nvPr/>
            </p:nvSpPr>
            <p:spPr>
              <a:xfrm>
                <a:off x="1817426" y="147535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3AF90F3-0BA8-4D55-88A2-FA2057F989AC}"/>
                  </a:ext>
                </a:extLst>
              </p:cNvPr>
              <p:cNvSpPr txBox="1"/>
              <p:nvPr/>
            </p:nvSpPr>
            <p:spPr>
              <a:xfrm>
                <a:off x="1170537" y="148746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3316E16C-6940-4F74-BD91-3D971FD65903}"/>
                </a:ext>
              </a:extLst>
            </p:cNvPr>
            <p:cNvGrpSpPr/>
            <p:nvPr/>
          </p:nvGrpSpPr>
          <p:grpSpPr>
            <a:xfrm>
              <a:off x="1166289" y="1985983"/>
              <a:ext cx="726605" cy="523220"/>
              <a:chOff x="-850566" y="2641192"/>
              <a:chExt cx="726605" cy="523220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FEB99C8-20F4-4065-89EB-ACFA46A60F02}"/>
                  </a:ext>
                </a:extLst>
              </p:cNvPr>
              <p:cNvSpPr txBox="1"/>
              <p:nvPr/>
            </p:nvSpPr>
            <p:spPr>
              <a:xfrm>
                <a:off x="-850566" y="2748026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33816FE-47A5-4B79-84B4-E55712428005}"/>
                  </a:ext>
                </a:extLst>
              </p:cNvPr>
              <p:cNvSpPr txBox="1"/>
              <p:nvPr/>
            </p:nvSpPr>
            <p:spPr>
              <a:xfrm>
                <a:off x="-605351" y="2641192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10</a:t>
                </a:r>
              </a:p>
            </p:txBody>
          </p:sp>
        </p:grp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497909E-3AAD-4DC1-8D41-30D51AA2E71F}"/>
              </a:ext>
            </a:extLst>
          </p:cNvPr>
          <p:cNvSpPr txBox="1"/>
          <p:nvPr/>
        </p:nvSpPr>
        <p:spPr>
          <a:xfrm>
            <a:off x="5679487" y="1551154"/>
            <a:ext cx="41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÷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AEC521B-7E20-49C8-9417-3FA2EDE55E67}"/>
              </a:ext>
            </a:extLst>
          </p:cNvPr>
          <p:cNvSpPr txBox="1"/>
          <p:nvPr/>
        </p:nvSpPr>
        <p:spPr>
          <a:xfrm>
            <a:off x="5709635" y="2097681"/>
            <a:ext cx="41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x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716B6A1-7019-4B94-8710-9F9128B76B5F}"/>
              </a:ext>
            </a:extLst>
          </p:cNvPr>
          <p:cNvSpPr txBox="1"/>
          <p:nvPr/>
        </p:nvSpPr>
        <p:spPr>
          <a:xfrm>
            <a:off x="5457087" y="1992443"/>
            <a:ext cx="43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5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D718B38-792B-453A-B29D-5CF13DBE30E1}"/>
              </a:ext>
            </a:extLst>
          </p:cNvPr>
          <p:cNvSpPr txBox="1"/>
          <p:nvPr/>
        </p:nvSpPr>
        <p:spPr>
          <a:xfrm>
            <a:off x="5896597" y="1983506"/>
            <a:ext cx="43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2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DBB2CC4-76DF-4684-B647-ED9957759CCD}"/>
              </a:ext>
            </a:extLst>
          </p:cNvPr>
          <p:cNvGrpSpPr/>
          <p:nvPr/>
        </p:nvGrpSpPr>
        <p:grpSpPr>
          <a:xfrm>
            <a:off x="5222432" y="3653614"/>
            <a:ext cx="3915371" cy="2904535"/>
            <a:chOff x="238695" y="224777"/>
            <a:chExt cx="4298133" cy="2922120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984C3FDE-BACA-4E92-8B3F-F64B47FA2FDF}"/>
                </a:ext>
              </a:extLst>
            </p:cNvPr>
            <p:cNvGrpSpPr/>
            <p:nvPr/>
          </p:nvGrpSpPr>
          <p:grpSpPr>
            <a:xfrm>
              <a:off x="238695" y="224777"/>
              <a:ext cx="4298133" cy="2922120"/>
              <a:chOff x="13433685" y="6630827"/>
              <a:chExt cx="3769979" cy="3127336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0704200-B244-49A6-8A1C-89E51EC54481}"/>
                  </a:ext>
                </a:extLst>
              </p:cNvPr>
              <p:cNvSpPr/>
              <p:nvPr/>
            </p:nvSpPr>
            <p:spPr>
              <a:xfrm>
                <a:off x="13433685" y="6649647"/>
                <a:ext cx="3769979" cy="3108516"/>
              </a:xfrm>
              <a:prstGeom prst="rect">
                <a:avLst/>
              </a:prstGeom>
              <a:noFill/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981990AC-30E2-49AD-B76D-4F7577719A84}"/>
                  </a:ext>
                </a:extLst>
              </p:cNvPr>
              <p:cNvSpPr txBox="1"/>
              <p:nvPr/>
            </p:nvSpPr>
            <p:spPr>
              <a:xfrm>
                <a:off x="13433688" y="6630827"/>
                <a:ext cx="3769976" cy="29695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SassoonPrimaryInfant" pitchFamily="2" charset="0"/>
                  </a:rPr>
                  <a:t>Dividing Fractions by Whole Numbers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90360EB-1968-4C9C-82F2-E469A2793310}"/>
                </a:ext>
              </a:extLst>
            </p:cNvPr>
            <p:cNvGrpSpPr/>
            <p:nvPr/>
          </p:nvGrpSpPr>
          <p:grpSpPr>
            <a:xfrm>
              <a:off x="460985" y="634034"/>
              <a:ext cx="924379" cy="646331"/>
              <a:chOff x="10793849" y="6910087"/>
              <a:chExt cx="924379" cy="646331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63BFD20-55DF-46B0-B3A1-C5B6D03A1B3D}"/>
                  </a:ext>
                </a:extLst>
              </p:cNvPr>
              <p:cNvSpPr txBox="1"/>
              <p:nvPr/>
            </p:nvSpPr>
            <p:spPr>
              <a:xfrm>
                <a:off x="11305389" y="6910087"/>
                <a:ext cx="412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latin typeface="SassoonPrimaryInfant" pitchFamily="2" charset="0"/>
                  </a:rPr>
                  <a:t>2</a:t>
                </a:r>
              </a:p>
            </p:txBody>
          </p: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F91D69E-2A93-44F3-B8BF-727E6EAC3979}"/>
                  </a:ext>
                </a:extLst>
              </p:cNvPr>
              <p:cNvGrpSpPr/>
              <p:nvPr/>
            </p:nvGrpSpPr>
            <p:grpSpPr>
              <a:xfrm>
                <a:off x="10793849" y="6973353"/>
                <a:ext cx="698380" cy="523220"/>
                <a:chOff x="1143720" y="1740221"/>
                <a:chExt cx="1120575" cy="523220"/>
              </a:xfrm>
            </p:grpSpPr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4B5E5700-EBF5-45DC-B2DA-16FAD342B54F}"/>
                    </a:ext>
                  </a:extLst>
                </p:cNvPr>
                <p:cNvSpPr txBox="1"/>
                <p:nvPr/>
              </p:nvSpPr>
              <p:spPr>
                <a:xfrm>
                  <a:off x="1143720" y="1740221"/>
                  <a:ext cx="77240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u="sng" dirty="0">
                      <a:latin typeface="SassoonPrimaryInfant" pitchFamily="2" charset="0"/>
                    </a:rPr>
                    <a:t>1</a:t>
                  </a:r>
                </a:p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3EBCD81A-DC53-4846-B9FF-D156858D7CD7}"/>
                    </a:ext>
                  </a:extLst>
                </p:cNvPr>
                <p:cNvSpPr txBox="1"/>
                <p:nvPr/>
              </p:nvSpPr>
              <p:spPr>
                <a:xfrm>
                  <a:off x="1529924" y="1799797"/>
                  <a:ext cx="7343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latin typeface="SassoonPrimaryInfant" pitchFamily="2" charset="0"/>
                    </a:rPr>
                    <a:t>÷</a:t>
                  </a:r>
                </a:p>
              </p:txBody>
            </p:sp>
          </p:grpSp>
        </p:grp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35357FC-2330-4DA8-8D67-653EBF88A22A}"/>
                </a:ext>
              </a:extLst>
            </p:cNvPr>
            <p:cNvSpPr txBox="1"/>
            <p:nvPr/>
          </p:nvSpPr>
          <p:spPr>
            <a:xfrm>
              <a:off x="1896638" y="1199398"/>
              <a:ext cx="2271422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Integer to fraction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Flip the integer</a:t>
              </a:r>
            </a:p>
            <a:p>
              <a:pPr marL="228600" indent="-228600" algn="ctr">
                <a:buAutoNum type="arabicPeriod"/>
              </a:pPr>
              <a:r>
                <a:rPr lang="en-GB" sz="1200" dirty="0">
                  <a:latin typeface="SassoonPrimaryInfant" pitchFamily="2" charset="0"/>
                </a:rPr>
                <a:t>Multiply</a:t>
              </a:r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ED997BC0-67C5-4C61-8844-331499065DEA}"/>
                </a:ext>
              </a:extLst>
            </p:cNvPr>
            <p:cNvGrpSpPr/>
            <p:nvPr/>
          </p:nvGrpSpPr>
          <p:grpSpPr>
            <a:xfrm>
              <a:off x="460985" y="1439542"/>
              <a:ext cx="884553" cy="535330"/>
              <a:chOff x="1170537" y="1475355"/>
              <a:chExt cx="1419296" cy="535330"/>
            </a:xfrm>
          </p:grpSpPr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BBA7B6E9-E0E6-432A-988D-7BA0A2765288}"/>
                  </a:ext>
                </a:extLst>
              </p:cNvPr>
              <p:cNvSpPr txBox="1"/>
              <p:nvPr/>
            </p:nvSpPr>
            <p:spPr>
              <a:xfrm>
                <a:off x="1817426" y="147535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2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303013F-8F89-4754-8392-6798AAEFD775}"/>
                  </a:ext>
                </a:extLst>
              </p:cNvPr>
              <p:cNvSpPr txBox="1"/>
              <p:nvPr/>
            </p:nvSpPr>
            <p:spPr>
              <a:xfrm>
                <a:off x="1170537" y="1487465"/>
                <a:ext cx="7724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5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4007D9CB-A002-466A-97D6-3064E01EAB8E}"/>
                </a:ext>
              </a:extLst>
            </p:cNvPr>
            <p:cNvGrpSpPr/>
            <p:nvPr/>
          </p:nvGrpSpPr>
          <p:grpSpPr>
            <a:xfrm>
              <a:off x="1166289" y="1985983"/>
              <a:ext cx="726605" cy="523220"/>
              <a:chOff x="-850566" y="2641192"/>
              <a:chExt cx="726605" cy="523220"/>
            </a:xfrm>
          </p:grpSpPr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982CBBC3-F116-40D5-AB04-4B8A4B509833}"/>
                  </a:ext>
                </a:extLst>
              </p:cNvPr>
              <p:cNvSpPr txBox="1"/>
              <p:nvPr/>
            </p:nvSpPr>
            <p:spPr>
              <a:xfrm>
                <a:off x="-850566" y="2748026"/>
                <a:ext cx="4576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=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125447FD-33F2-4279-85FE-6DA8E089B7DB}"/>
                  </a:ext>
                </a:extLst>
              </p:cNvPr>
              <p:cNvSpPr txBox="1"/>
              <p:nvPr/>
            </p:nvSpPr>
            <p:spPr>
              <a:xfrm>
                <a:off x="-605351" y="2641192"/>
                <a:ext cx="481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u="sng" dirty="0">
                    <a:latin typeface="SassoonPrimaryInfant" pitchFamily="2" charset="0"/>
                  </a:rPr>
                  <a:t>1</a:t>
                </a:r>
              </a:p>
              <a:p>
                <a:pPr algn="ctr"/>
                <a:r>
                  <a:rPr lang="en-GB" sz="1400" b="1" dirty="0">
                    <a:latin typeface="SassoonPrimaryInfant" pitchFamily="2" charset="0"/>
                  </a:rPr>
                  <a:t>10</a:t>
                </a:r>
              </a:p>
            </p:txBody>
          </p:sp>
        </p:grp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1F495572-B5B9-4D16-BF77-061EED3CF63F}"/>
              </a:ext>
            </a:extLst>
          </p:cNvPr>
          <p:cNvSpPr txBox="1"/>
          <p:nvPr/>
        </p:nvSpPr>
        <p:spPr>
          <a:xfrm>
            <a:off x="5667121" y="4984669"/>
            <a:ext cx="416927" cy="30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÷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4CA63BE-0450-45E3-99AF-9430E011D11D}"/>
              </a:ext>
            </a:extLst>
          </p:cNvPr>
          <p:cNvSpPr txBox="1"/>
          <p:nvPr/>
        </p:nvSpPr>
        <p:spPr>
          <a:xfrm>
            <a:off x="5697269" y="5531196"/>
            <a:ext cx="416927" cy="30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SassoonPrimaryInfant" pitchFamily="2" charset="0"/>
              </a:rPr>
              <a:t>x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285A5C1-F097-4DCE-8CDF-F5485052A8BB}"/>
              </a:ext>
            </a:extLst>
          </p:cNvPr>
          <p:cNvSpPr txBox="1"/>
          <p:nvPr/>
        </p:nvSpPr>
        <p:spPr>
          <a:xfrm>
            <a:off x="5444722" y="5425959"/>
            <a:ext cx="438521" cy="52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5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A329AC7-3033-456B-90E1-87C41FFE2D12}"/>
              </a:ext>
            </a:extLst>
          </p:cNvPr>
          <p:cNvSpPr txBox="1"/>
          <p:nvPr/>
        </p:nvSpPr>
        <p:spPr>
          <a:xfrm>
            <a:off x="5884232" y="5417022"/>
            <a:ext cx="438521" cy="52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1</a:t>
            </a:r>
          </a:p>
          <a:p>
            <a:pPr algn="ctr"/>
            <a:r>
              <a:rPr lang="en-GB" sz="1400" b="1" dirty="0">
                <a:latin typeface="SassoonPrimaryInfant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80196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9" y="187986"/>
            <a:ext cx="4023361" cy="30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065" y="187986"/>
            <a:ext cx="4023361" cy="30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9" y="3588913"/>
            <a:ext cx="4023361" cy="30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065" y="3588913"/>
            <a:ext cx="4023361" cy="30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614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187780" y="187989"/>
            <a:ext cx="4436720" cy="3017518"/>
            <a:chOff x="187780" y="187989"/>
            <a:chExt cx="4436720" cy="3017518"/>
          </a:xfrm>
        </p:grpSpPr>
        <p:grpSp>
          <p:nvGrpSpPr>
            <p:cNvPr id="20" name="Group 19"/>
            <p:cNvGrpSpPr/>
            <p:nvPr/>
          </p:nvGrpSpPr>
          <p:grpSpPr>
            <a:xfrm>
              <a:off x="187780" y="329166"/>
              <a:ext cx="4062102" cy="2735161"/>
              <a:chOff x="5300842" y="456101"/>
              <a:chExt cx="4062102" cy="273516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538360" y="2116716"/>
                <a:ext cx="3638905" cy="853663"/>
                <a:chOff x="5425051" y="2206216"/>
                <a:chExt cx="2901369" cy="680642"/>
              </a:xfrm>
            </p:grpSpPr>
            <p:sp>
              <p:nvSpPr>
                <p:cNvPr id="7" name="Octagon 6"/>
                <p:cNvSpPr/>
                <p:nvPr/>
              </p:nvSpPr>
              <p:spPr>
                <a:xfrm>
                  <a:off x="5425051" y="2208509"/>
                  <a:ext cx="618614" cy="618614"/>
                </a:xfrm>
                <a:prstGeom prst="oc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Decagon 7"/>
                <p:cNvSpPr/>
                <p:nvPr/>
              </p:nvSpPr>
              <p:spPr>
                <a:xfrm>
                  <a:off x="6978660" y="2208509"/>
                  <a:ext cx="618614" cy="618614"/>
                </a:xfrm>
                <a:prstGeom prst="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Dodecagon 8"/>
                <p:cNvSpPr/>
                <p:nvPr/>
              </p:nvSpPr>
              <p:spPr>
                <a:xfrm>
                  <a:off x="7705514" y="2206216"/>
                  <a:ext cx="620906" cy="620906"/>
                </a:xfrm>
                <a:prstGeom prst="do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2052" name="Picture 4" descr="Image result for nonagon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2072" y="2208509"/>
                  <a:ext cx="678349" cy="678349"/>
                </a:xfrm>
                <a:prstGeom prst="rect">
                  <a:avLst/>
                </a:prstGeom>
                <a:noFill/>
                <a:ln w="19050"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" name="Group 14"/>
              <p:cNvGrpSpPr/>
              <p:nvPr/>
            </p:nvGrpSpPr>
            <p:grpSpPr>
              <a:xfrm>
                <a:off x="5355690" y="456101"/>
                <a:ext cx="3895887" cy="624474"/>
                <a:chOff x="5366447" y="380302"/>
                <a:chExt cx="5509699" cy="883153"/>
              </a:xfrm>
            </p:grpSpPr>
            <p:sp>
              <p:nvSpPr>
                <p:cNvPr id="2" name="Regular Pentagon 1"/>
                <p:cNvSpPr/>
                <p:nvPr/>
              </p:nvSpPr>
              <p:spPr>
                <a:xfrm>
                  <a:off x="7735191" y="380302"/>
                  <a:ext cx="925457" cy="881387"/>
                </a:xfrm>
                <a:prstGeom prst="pen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Hexagon 3"/>
                <p:cNvSpPr/>
                <p:nvPr/>
              </p:nvSpPr>
              <p:spPr>
                <a:xfrm>
                  <a:off x="8789788" y="380302"/>
                  <a:ext cx="1022408" cy="881387"/>
                </a:xfrm>
                <a:prstGeom prst="hex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Heptagon 5"/>
                <p:cNvSpPr/>
                <p:nvPr/>
              </p:nvSpPr>
              <p:spPr>
                <a:xfrm>
                  <a:off x="9994759" y="380302"/>
                  <a:ext cx="881387" cy="881387"/>
                </a:xfrm>
                <a:prstGeom prst="hep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Isosceles Triangle 10"/>
                <p:cNvSpPr/>
                <p:nvPr/>
              </p:nvSpPr>
              <p:spPr>
                <a:xfrm>
                  <a:off x="5366447" y="380303"/>
                  <a:ext cx="1024456" cy="883152"/>
                </a:xfrm>
                <a:prstGeom prst="triangl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6627246" y="380303"/>
                  <a:ext cx="881387" cy="8813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5300842" y="1076240"/>
                <a:ext cx="8316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equilateral</a:t>
                </a:r>
              </a:p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triangle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268231" y="1057385"/>
                <a:ext cx="589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square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988088" y="1057384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pentagon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20105" y="1082788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hexagon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599593" y="1076240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heptagon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82251" y="2888860"/>
                <a:ext cx="681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octagon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617070" y="2888860"/>
                <a:ext cx="7232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nonagon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42376" y="2914263"/>
                <a:ext cx="7024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decagon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378718" y="2911983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dodecagon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553796" y="596726"/>
                <a:ext cx="3571927" cy="505686"/>
                <a:chOff x="5553796" y="596726"/>
                <a:chExt cx="3571927" cy="505686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5553796" y="70230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3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402558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4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194948" y="634185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974926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6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8799993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7</a:t>
                  </a: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5784640" y="2315118"/>
                <a:ext cx="3236651" cy="459640"/>
                <a:chOff x="5543331" y="677569"/>
                <a:chExt cx="3236651" cy="459640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5543331" y="67756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8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521578" y="73709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9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7372365" y="719209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10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8313187" y="707381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12</a:t>
                  </a: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Regular Polygons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44924" y="187987"/>
            <a:ext cx="4436720" cy="3017518"/>
            <a:chOff x="187780" y="187989"/>
            <a:chExt cx="4436720" cy="3017518"/>
          </a:xfrm>
        </p:grpSpPr>
        <p:grpSp>
          <p:nvGrpSpPr>
            <p:cNvPr id="44" name="Group 43"/>
            <p:cNvGrpSpPr/>
            <p:nvPr/>
          </p:nvGrpSpPr>
          <p:grpSpPr>
            <a:xfrm>
              <a:off x="187780" y="329166"/>
              <a:ext cx="4062102" cy="2735161"/>
              <a:chOff x="5300842" y="456101"/>
              <a:chExt cx="4062102" cy="273516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5538360" y="2116716"/>
                <a:ext cx="3638905" cy="853663"/>
                <a:chOff x="5425051" y="2206216"/>
                <a:chExt cx="2901369" cy="680642"/>
              </a:xfrm>
            </p:grpSpPr>
            <p:sp>
              <p:nvSpPr>
                <p:cNvPr id="74" name="Octagon 73"/>
                <p:cNvSpPr/>
                <p:nvPr/>
              </p:nvSpPr>
              <p:spPr>
                <a:xfrm>
                  <a:off x="5425051" y="2208509"/>
                  <a:ext cx="618614" cy="618614"/>
                </a:xfrm>
                <a:prstGeom prst="oc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Decagon 74"/>
                <p:cNvSpPr/>
                <p:nvPr/>
              </p:nvSpPr>
              <p:spPr>
                <a:xfrm>
                  <a:off x="6978660" y="2208509"/>
                  <a:ext cx="618614" cy="618614"/>
                </a:xfrm>
                <a:prstGeom prst="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Dodecagon 75"/>
                <p:cNvSpPr/>
                <p:nvPr/>
              </p:nvSpPr>
              <p:spPr>
                <a:xfrm>
                  <a:off x="7705514" y="2206216"/>
                  <a:ext cx="620906" cy="620906"/>
                </a:xfrm>
                <a:prstGeom prst="do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77" name="Picture 4" descr="Image result for nonagon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2072" y="2208509"/>
                  <a:ext cx="678349" cy="678349"/>
                </a:xfrm>
                <a:prstGeom prst="rect">
                  <a:avLst/>
                </a:prstGeom>
                <a:noFill/>
                <a:ln w="19050"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7" name="Group 46"/>
              <p:cNvGrpSpPr/>
              <p:nvPr/>
            </p:nvGrpSpPr>
            <p:grpSpPr>
              <a:xfrm>
                <a:off x="5355690" y="456101"/>
                <a:ext cx="3895887" cy="624474"/>
                <a:chOff x="5366447" y="380302"/>
                <a:chExt cx="5509699" cy="883153"/>
              </a:xfrm>
            </p:grpSpPr>
            <p:sp>
              <p:nvSpPr>
                <p:cNvPr id="69" name="Regular Pentagon 68"/>
                <p:cNvSpPr/>
                <p:nvPr/>
              </p:nvSpPr>
              <p:spPr>
                <a:xfrm>
                  <a:off x="7735191" y="380302"/>
                  <a:ext cx="925457" cy="881387"/>
                </a:xfrm>
                <a:prstGeom prst="pen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Hexagon 69"/>
                <p:cNvSpPr/>
                <p:nvPr/>
              </p:nvSpPr>
              <p:spPr>
                <a:xfrm>
                  <a:off x="8789788" y="380302"/>
                  <a:ext cx="1022408" cy="881387"/>
                </a:xfrm>
                <a:prstGeom prst="hex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Heptagon 70"/>
                <p:cNvSpPr/>
                <p:nvPr/>
              </p:nvSpPr>
              <p:spPr>
                <a:xfrm>
                  <a:off x="9994759" y="380302"/>
                  <a:ext cx="881387" cy="881387"/>
                </a:xfrm>
                <a:prstGeom prst="hep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Isosceles Triangle 71"/>
                <p:cNvSpPr/>
                <p:nvPr/>
              </p:nvSpPr>
              <p:spPr>
                <a:xfrm>
                  <a:off x="5366447" y="380303"/>
                  <a:ext cx="1024456" cy="883152"/>
                </a:xfrm>
                <a:prstGeom prst="triangl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627246" y="380303"/>
                  <a:ext cx="881387" cy="8813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5300842" y="1076240"/>
                <a:ext cx="8316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equilateral</a:t>
                </a:r>
              </a:p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triangle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268231" y="1057385"/>
                <a:ext cx="589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square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88088" y="1057384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pentagon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820105" y="1082788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hexagon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599593" y="1076240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heptagon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582251" y="2888860"/>
                <a:ext cx="681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octagon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617070" y="2888860"/>
                <a:ext cx="7232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nonagon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542376" y="2914263"/>
                <a:ext cx="7024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decagon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8378718" y="2911983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dodecagon</a:t>
                </a: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5553796" y="596726"/>
                <a:ext cx="3571927" cy="505686"/>
                <a:chOff x="5553796" y="596726"/>
                <a:chExt cx="3571927" cy="505686"/>
              </a:xfrm>
            </p:grpSpPr>
            <p:sp>
              <p:nvSpPr>
                <p:cNvPr id="64" name="TextBox 63"/>
                <p:cNvSpPr txBox="1"/>
                <p:nvPr/>
              </p:nvSpPr>
              <p:spPr>
                <a:xfrm>
                  <a:off x="5553796" y="70230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3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6402558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4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7194948" y="634185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7974926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6</a:t>
                  </a: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8799993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7</a:t>
                  </a:r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5784640" y="2315118"/>
                <a:ext cx="3236651" cy="459640"/>
                <a:chOff x="5543331" y="677569"/>
                <a:chExt cx="3236651" cy="459640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5543331" y="67756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8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6521578" y="73709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9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372365" y="719209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10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8313187" y="707381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12</a:t>
                  </a:r>
                </a:p>
              </p:txBody>
            </p:sp>
          </p:grpSp>
        </p:grpSp>
        <p:sp>
          <p:nvSpPr>
            <p:cNvPr id="45" name="Rectangle 44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Regular Polygons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87353" y="3588916"/>
            <a:ext cx="4436720" cy="3017518"/>
            <a:chOff x="187780" y="187989"/>
            <a:chExt cx="4436720" cy="3017518"/>
          </a:xfrm>
        </p:grpSpPr>
        <p:grpSp>
          <p:nvGrpSpPr>
            <p:cNvPr id="79" name="Group 78"/>
            <p:cNvGrpSpPr/>
            <p:nvPr/>
          </p:nvGrpSpPr>
          <p:grpSpPr>
            <a:xfrm>
              <a:off x="187780" y="329166"/>
              <a:ext cx="4062102" cy="2735161"/>
              <a:chOff x="5300842" y="456101"/>
              <a:chExt cx="4062102" cy="2735161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5538360" y="2116716"/>
                <a:ext cx="3638905" cy="853663"/>
                <a:chOff x="5425051" y="2206216"/>
                <a:chExt cx="2901369" cy="680642"/>
              </a:xfrm>
            </p:grpSpPr>
            <p:sp>
              <p:nvSpPr>
                <p:cNvPr id="108" name="Octagon 107"/>
                <p:cNvSpPr/>
                <p:nvPr/>
              </p:nvSpPr>
              <p:spPr>
                <a:xfrm>
                  <a:off x="5425051" y="2208509"/>
                  <a:ext cx="618614" cy="618614"/>
                </a:xfrm>
                <a:prstGeom prst="oc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" name="Decagon 108"/>
                <p:cNvSpPr/>
                <p:nvPr/>
              </p:nvSpPr>
              <p:spPr>
                <a:xfrm>
                  <a:off x="6978660" y="2208509"/>
                  <a:ext cx="618614" cy="618614"/>
                </a:xfrm>
                <a:prstGeom prst="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Dodecagon 109"/>
                <p:cNvSpPr/>
                <p:nvPr/>
              </p:nvSpPr>
              <p:spPr>
                <a:xfrm>
                  <a:off x="7705514" y="2206216"/>
                  <a:ext cx="620906" cy="620906"/>
                </a:xfrm>
                <a:prstGeom prst="do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11" name="Picture 4" descr="Image result for nonagon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2072" y="2208509"/>
                  <a:ext cx="678349" cy="678349"/>
                </a:xfrm>
                <a:prstGeom prst="rect">
                  <a:avLst/>
                </a:prstGeom>
                <a:noFill/>
                <a:ln w="19050"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2" name="Group 81"/>
              <p:cNvGrpSpPr/>
              <p:nvPr/>
            </p:nvGrpSpPr>
            <p:grpSpPr>
              <a:xfrm>
                <a:off x="5355690" y="456101"/>
                <a:ext cx="3895887" cy="624474"/>
                <a:chOff x="5366447" y="380302"/>
                <a:chExt cx="5509699" cy="883153"/>
              </a:xfrm>
            </p:grpSpPr>
            <p:sp>
              <p:nvSpPr>
                <p:cNvPr id="103" name="Regular Pentagon 102"/>
                <p:cNvSpPr/>
                <p:nvPr/>
              </p:nvSpPr>
              <p:spPr>
                <a:xfrm>
                  <a:off x="7735191" y="380302"/>
                  <a:ext cx="925457" cy="881387"/>
                </a:xfrm>
                <a:prstGeom prst="pen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" name="Hexagon 103"/>
                <p:cNvSpPr/>
                <p:nvPr/>
              </p:nvSpPr>
              <p:spPr>
                <a:xfrm>
                  <a:off x="8789788" y="380302"/>
                  <a:ext cx="1022408" cy="881387"/>
                </a:xfrm>
                <a:prstGeom prst="hex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Heptagon 104"/>
                <p:cNvSpPr/>
                <p:nvPr/>
              </p:nvSpPr>
              <p:spPr>
                <a:xfrm>
                  <a:off x="9994759" y="380302"/>
                  <a:ext cx="881387" cy="881387"/>
                </a:xfrm>
                <a:prstGeom prst="hep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Isosceles Triangle 105"/>
                <p:cNvSpPr/>
                <p:nvPr/>
              </p:nvSpPr>
              <p:spPr>
                <a:xfrm>
                  <a:off x="5366447" y="380303"/>
                  <a:ext cx="1024456" cy="883152"/>
                </a:xfrm>
                <a:prstGeom prst="triangl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6627246" y="380303"/>
                  <a:ext cx="881387" cy="8813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5300842" y="1076240"/>
                <a:ext cx="8316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equilateral</a:t>
                </a:r>
              </a:p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triangle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268231" y="1057385"/>
                <a:ext cx="589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square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988088" y="1057384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pentagon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820105" y="1082788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hexagon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599593" y="1076240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heptagon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582251" y="2888860"/>
                <a:ext cx="681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octagon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617070" y="2888860"/>
                <a:ext cx="7232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nonagon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542376" y="2914263"/>
                <a:ext cx="7024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decagon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8378718" y="2911983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dodecagon</a:t>
                </a:r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5553796" y="596726"/>
                <a:ext cx="3571927" cy="505686"/>
                <a:chOff x="5553796" y="596726"/>
                <a:chExt cx="3571927" cy="505686"/>
              </a:xfrm>
            </p:grpSpPr>
            <p:sp>
              <p:nvSpPr>
                <p:cNvPr id="98" name="TextBox 97"/>
                <p:cNvSpPr txBox="1"/>
                <p:nvPr/>
              </p:nvSpPr>
              <p:spPr>
                <a:xfrm>
                  <a:off x="5553796" y="70230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3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6402558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4</a:t>
                  </a: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7194948" y="634185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7974926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6</a:t>
                  </a: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8799993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7</a:t>
                  </a:r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5784640" y="2315118"/>
                <a:ext cx="3236651" cy="459640"/>
                <a:chOff x="5543331" y="677569"/>
                <a:chExt cx="3236651" cy="459640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5543331" y="67756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8</a:t>
                  </a: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6521578" y="73709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9</a:t>
                  </a: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7372365" y="719209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10</a:t>
                  </a: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8313187" y="707381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12</a:t>
                  </a:r>
                </a:p>
              </p:txBody>
            </p:sp>
          </p:grpSp>
        </p:grpSp>
        <p:sp>
          <p:nvSpPr>
            <p:cNvPr id="80" name="Rectangle 79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Regular Polygons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246400" y="3592833"/>
            <a:ext cx="4436720" cy="3017518"/>
            <a:chOff x="187780" y="187989"/>
            <a:chExt cx="4436720" cy="3017518"/>
          </a:xfrm>
        </p:grpSpPr>
        <p:grpSp>
          <p:nvGrpSpPr>
            <p:cNvPr id="113" name="Group 112"/>
            <p:cNvGrpSpPr/>
            <p:nvPr/>
          </p:nvGrpSpPr>
          <p:grpSpPr>
            <a:xfrm>
              <a:off x="187780" y="329166"/>
              <a:ext cx="4062102" cy="2735161"/>
              <a:chOff x="5300842" y="456101"/>
              <a:chExt cx="4062102" cy="2735161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5538360" y="2116716"/>
                <a:ext cx="3638905" cy="853663"/>
                <a:chOff x="5425051" y="2206216"/>
                <a:chExt cx="2901369" cy="680642"/>
              </a:xfrm>
            </p:grpSpPr>
            <p:sp>
              <p:nvSpPr>
                <p:cNvPr id="142" name="Octagon 141"/>
                <p:cNvSpPr/>
                <p:nvPr/>
              </p:nvSpPr>
              <p:spPr>
                <a:xfrm>
                  <a:off x="5425051" y="2208509"/>
                  <a:ext cx="618614" cy="618614"/>
                </a:xfrm>
                <a:prstGeom prst="oc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" name="Decagon 142"/>
                <p:cNvSpPr/>
                <p:nvPr/>
              </p:nvSpPr>
              <p:spPr>
                <a:xfrm>
                  <a:off x="6978660" y="2208509"/>
                  <a:ext cx="618614" cy="618614"/>
                </a:xfrm>
                <a:prstGeom prst="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Dodecagon 143"/>
                <p:cNvSpPr/>
                <p:nvPr/>
              </p:nvSpPr>
              <p:spPr>
                <a:xfrm>
                  <a:off x="7705514" y="2206216"/>
                  <a:ext cx="620906" cy="620906"/>
                </a:xfrm>
                <a:prstGeom prst="dodec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45" name="Picture 4" descr="Image result for nonagon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2072" y="2208509"/>
                  <a:ext cx="678349" cy="678349"/>
                </a:xfrm>
                <a:prstGeom prst="rect">
                  <a:avLst/>
                </a:prstGeom>
                <a:noFill/>
                <a:ln w="19050"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16" name="Group 115"/>
              <p:cNvGrpSpPr/>
              <p:nvPr/>
            </p:nvGrpSpPr>
            <p:grpSpPr>
              <a:xfrm>
                <a:off x="5355690" y="456101"/>
                <a:ext cx="3895887" cy="624474"/>
                <a:chOff x="5366447" y="380302"/>
                <a:chExt cx="5509699" cy="883153"/>
              </a:xfrm>
            </p:grpSpPr>
            <p:sp>
              <p:nvSpPr>
                <p:cNvPr id="137" name="Regular Pentagon 136"/>
                <p:cNvSpPr/>
                <p:nvPr/>
              </p:nvSpPr>
              <p:spPr>
                <a:xfrm>
                  <a:off x="7735191" y="380302"/>
                  <a:ext cx="925457" cy="881387"/>
                </a:xfrm>
                <a:prstGeom prst="pen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" name="Hexagon 137"/>
                <p:cNvSpPr/>
                <p:nvPr/>
              </p:nvSpPr>
              <p:spPr>
                <a:xfrm>
                  <a:off x="8789788" y="380302"/>
                  <a:ext cx="1022408" cy="881387"/>
                </a:xfrm>
                <a:prstGeom prst="hex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" name="Heptagon 138"/>
                <p:cNvSpPr/>
                <p:nvPr/>
              </p:nvSpPr>
              <p:spPr>
                <a:xfrm>
                  <a:off x="9994759" y="380302"/>
                  <a:ext cx="881387" cy="881387"/>
                </a:xfrm>
                <a:prstGeom prst="heptagon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" name="Isosceles Triangle 139"/>
                <p:cNvSpPr/>
                <p:nvPr/>
              </p:nvSpPr>
              <p:spPr>
                <a:xfrm>
                  <a:off x="5366447" y="380303"/>
                  <a:ext cx="1024456" cy="883152"/>
                </a:xfrm>
                <a:prstGeom prst="triangl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6627246" y="380303"/>
                  <a:ext cx="881387" cy="8813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>
                <a:off x="5300842" y="1076240"/>
                <a:ext cx="8316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equilateral</a:t>
                </a:r>
              </a:p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triangle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6268231" y="1057385"/>
                <a:ext cx="589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square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6988088" y="1057384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pentagon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7820105" y="1082788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hexagon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8599593" y="1076240"/>
                <a:ext cx="763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heptagon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582251" y="2888860"/>
                <a:ext cx="681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octagon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617070" y="2888860"/>
                <a:ext cx="7232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nonagon</a:t>
                </a: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7542376" y="2914263"/>
                <a:ext cx="7024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decagon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8378718" y="2911983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SassoonPrimaryInfant" pitchFamily="2" charset="0"/>
                  </a:rPr>
                  <a:t>dodecagon</a:t>
                </a:r>
              </a:p>
            </p:txBody>
          </p:sp>
          <p:grpSp>
            <p:nvGrpSpPr>
              <p:cNvPr id="126" name="Group 125"/>
              <p:cNvGrpSpPr/>
              <p:nvPr/>
            </p:nvGrpSpPr>
            <p:grpSpPr>
              <a:xfrm>
                <a:off x="5553796" y="596726"/>
                <a:ext cx="3571927" cy="505686"/>
                <a:chOff x="5553796" y="596726"/>
                <a:chExt cx="3571927" cy="505686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5553796" y="70230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3</a:t>
                  </a:r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6402558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4</a:t>
                  </a: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194948" y="634185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5</a:t>
                  </a: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7974926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6</a:t>
                  </a:r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8799993" y="59672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7</a:t>
                  </a:r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5784640" y="2315118"/>
                <a:ext cx="3236651" cy="459640"/>
                <a:chOff x="5543331" y="677569"/>
                <a:chExt cx="3236651" cy="459640"/>
              </a:xfrm>
            </p:grpSpPr>
            <p:sp>
              <p:nvSpPr>
                <p:cNvPr id="128" name="TextBox 127"/>
                <p:cNvSpPr txBox="1"/>
                <p:nvPr/>
              </p:nvSpPr>
              <p:spPr>
                <a:xfrm>
                  <a:off x="5543331" y="67756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8</a:t>
                  </a: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6521578" y="737099"/>
                  <a:ext cx="3257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9</a:t>
                  </a:r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372365" y="719209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10</a:t>
                  </a: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8313187" y="707381"/>
                  <a:ext cx="4667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2000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12</a:t>
                  </a:r>
                </a:p>
              </p:txBody>
            </p:sp>
          </p:grpSp>
        </p:grpSp>
        <p:sp>
          <p:nvSpPr>
            <p:cNvPr id="114" name="Rectangle 113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Regular Polygons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2365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19488" y="187989"/>
            <a:ext cx="4505012" cy="3101515"/>
            <a:chOff x="119488" y="187989"/>
            <a:chExt cx="4505012" cy="3101515"/>
          </a:xfrm>
        </p:grpSpPr>
        <p:sp>
          <p:nvSpPr>
            <p:cNvPr id="3" name="Rectangle 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Averages – the Mean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7780" y="317078"/>
              <a:ext cx="4107635" cy="60016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SassoonPrimaryInfant" pitchFamily="2" charset="0"/>
                </a:rPr>
                <a:t>To find the mean average of a set of numbers, add them all together then divide by how many numbers there are.</a:t>
              </a:r>
            </a:p>
            <a:p>
              <a:pPr algn="ctr"/>
              <a:endParaRPr lang="en-GB" sz="1200" b="1" dirty="0">
                <a:latin typeface="SassoonPrimaryInfant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488" y="867934"/>
              <a:ext cx="4107635" cy="43858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4 people each bought a concert ticket.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  <p:pic>
          <p:nvPicPr>
            <p:cNvPr id="1026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80" y="128053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055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034" y="1282837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956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36452" y="2134373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04879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£36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73306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£40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1733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779" y="2527757"/>
              <a:ext cx="4107635" cy="76174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34 + 36 + 40 + 30 = 140</a:t>
              </a:r>
            </a:p>
            <a:p>
              <a:pPr algn="ctr"/>
              <a:r>
                <a:rPr lang="en-GB" sz="1050" dirty="0">
                  <a:latin typeface="SassoonPrimaryInfant" pitchFamily="2" charset="0"/>
                </a:rPr>
                <a:t>140 ÷ 4 = 35</a:t>
              </a:r>
            </a:p>
            <a:p>
              <a:pPr algn="ctr"/>
              <a:r>
                <a:rPr lang="en-GB" sz="1050" b="1" dirty="0">
                  <a:latin typeface="SassoonPrimaryInfant" pitchFamily="2" charset="0"/>
                </a:rPr>
                <a:t>On average, each person paid £35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74600" y="187989"/>
            <a:ext cx="4505012" cy="3101515"/>
            <a:chOff x="119488" y="187989"/>
            <a:chExt cx="4505012" cy="3101515"/>
          </a:xfrm>
        </p:grpSpPr>
        <p:sp>
          <p:nvSpPr>
            <p:cNvPr id="21" name="Rectangle 20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Averages – the Mean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780" y="317078"/>
              <a:ext cx="4107635" cy="60016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SassoonPrimaryInfant" pitchFamily="2" charset="0"/>
                </a:rPr>
                <a:t>To find the mean average of a set of numbers, add them all together then divide by how many numbers there are.</a:t>
              </a:r>
            </a:p>
            <a:p>
              <a:pPr algn="ctr"/>
              <a:endParaRPr lang="en-GB" sz="1200" b="1" dirty="0">
                <a:latin typeface="SassoonPrimaryInfant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9488" y="867934"/>
              <a:ext cx="4107635" cy="43858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4 people each bought a concert ticket.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  <p:pic>
          <p:nvPicPr>
            <p:cNvPr id="25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80" y="128053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055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034" y="1282837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956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436452" y="2134373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04879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£36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73306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£40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1733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7779" y="2527757"/>
              <a:ext cx="4107635" cy="76174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34 + 36 + 40 + 30 = 140</a:t>
              </a:r>
            </a:p>
            <a:p>
              <a:pPr algn="ctr"/>
              <a:r>
                <a:rPr lang="en-GB" sz="1050" dirty="0">
                  <a:latin typeface="SassoonPrimaryInfant" pitchFamily="2" charset="0"/>
                </a:rPr>
                <a:t>140 ÷ 4 = 35</a:t>
              </a:r>
            </a:p>
            <a:p>
              <a:pPr algn="ctr"/>
              <a:r>
                <a:rPr lang="en-GB" sz="1050" b="1" dirty="0">
                  <a:latin typeface="SassoonPrimaryInfant" pitchFamily="2" charset="0"/>
                </a:rPr>
                <a:t>On average, each person paid £35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9888" y="3588914"/>
            <a:ext cx="4505012" cy="3101515"/>
            <a:chOff x="119488" y="187989"/>
            <a:chExt cx="4505012" cy="3101515"/>
          </a:xfrm>
        </p:grpSpPr>
        <p:sp>
          <p:nvSpPr>
            <p:cNvPr id="35" name="Rectangle 34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Averages – the Mean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7780" y="317078"/>
              <a:ext cx="4107635" cy="60016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SassoonPrimaryInfant" pitchFamily="2" charset="0"/>
                </a:rPr>
                <a:t>To find the mean average of a set of numbers, add them all together then divide by how many numbers there are.</a:t>
              </a:r>
            </a:p>
            <a:p>
              <a:pPr algn="ctr"/>
              <a:endParaRPr lang="en-GB" sz="1200" b="1" dirty="0">
                <a:latin typeface="SassoonPrimaryInfant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488" y="867934"/>
              <a:ext cx="4107635" cy="43858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4 people each bought a concert ticket.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  <p:pic>
          <p:nvPicPr>
            <p:cNvPr id="38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80" y="128053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055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034" y="1282837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956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436452" y="2134373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£34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04879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£36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73306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£40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1733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7779" y="2527757"/>
              <a:ext cx="4107635" cy="76174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34 + 36 + 40 + 30 = 140</a:t>
              </a:r>
            </a:p>
            <a:p>
              <a:pPr algn="ctr"/>
              <a:r>
                <a:rPr lang="en-GB" sz="1050" dirty="0">
                  <a:latin typeface="SassoonPrimaryInfant" pitchFamily="2" charset="0"/>
                </a:rPr>
                <a:t>140 ÷ 4 = 35</a:t>
              </a:r>
            </a:p>
            <a:p>
              <a:pPr algn="ctr"/>
              <a:r>
                <a:rPr lang="en-GB" sz="1050" b="1" dirty="0">
                  <a:latin typeface="SassoonPrimaryInfant" pitchFamily="2" charset="0"/>
                </a:rPr>
                <a:t>On average, each person paid £35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76355" y="3593922"/>
            <a:ext cx="4505012" cy="3101515"/>
            <a:chOff x="119488" y="187989"/>
            <a:chExt cx="4505012" cy="3101515"/>
          </a:xfrm>
        </p:grpSpPr>
        <p:sp>
          <p:nvSpPr>
            <p:cNvPr id="48" name="Rectangle 47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Averages – the Mean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7780" y="317078"/>
              <a:ext cx="4107635" cy="60016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SassoonPrimaryInfant" pitchFamily="2" charset="0"/>
                </a:rPr>
                <a:t>To find the mean average of a set of numbers, add them all together then divide by how many numbers there are.</a:t>
              </a:r>
            </a:p>
            <a:p>
              <a:pPr algn="ctr"/>
              <a:endParaRPr lang="en-GB" sz="1200" b="1" dirty="0">
                <a:latin typeface="SassoonPrimaryInfant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9488" y="867934"/>
              <a:ext cx="4107635" cy="43858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4 people each bought a concert ticket.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  <p:pic>
          <p:nvPicPr>
            <p:cNvPr id="52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80" y="128053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055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034" y="1282837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Image result for stick man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956" y="1255663"/>
              <a:ext cx="336167" cy="762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ectangle 55"/>
            <p:cNvSpPr/>
            <p:nvPr/>
          </p:nvSpPr>
          <p:spPr>
            <a:xfrm>
              <a:off x="436452" y="2134373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£34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304879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£36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173306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£40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1733" y="2116654"/>
              <a:ext cx="657625" cy="3123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£30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7779" y="2527757"/>
              <a:ext cx="4107635" cy="76174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latin typeface="SassoonPrimaryInfant" pitchFamily="2" charset="0"/>
                </a:rPr>
                <a:t>34 + 36 + 40 + 30 = 140</a:t>
              </a:r>
            </a:p>
            <a:p>
              <a:pPr algn="ctr"/>
              <a:r>
                <a:rPr lang="en-GB" sz="1050" dirty="0">
                  <a:latin typeface="SassoonPrimaryInfant" pitchFamily="2" charset="0"/>
                </a:rPr>
                <a:t>140 ÷ 4 = 35</a:t>
              </a:r>
            </a:p>
            <a:p>
              <a:pPr algn="ctr"/>
              <a:r>
                <a:rPr lang="en-GB" sz="1050" b="1" dirty="0">
                  <a:latin typeface="SassoonPrimaryInfant" pitchFamily="2" charset="0"/>
                </a:rPr>
                <a:t>On average, each person paid £35</a:t>
              </a:r>
            </a:p>
            <a:p>
              <a:pPr algn="ctr"/>
              <a:endParaRPr lang="en-GB" sz="1200" dirty="0">
                <a:latin typeface="SassoonPrimaryInfa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358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120040" y="183281"/>
            <a:ext cx="4504461" cy="3029988"/>
            <a:chOff x="120040" y="183281"/>
            <a:chExt cx="4504461" cy="3029988"/>
          </a:xfrm>
        </p:grpSpPr>
        <p:sp>
          <p:nvSpPr>
            <p:cNvPr id="8" name="TextBox 7"/>
            <p:cNvSpPr txBox="1"/>
            <p:nvPr/>
          </p:nvSpPr>
          <p:spPr>
            <a:xfrm>
              <a:off x="187780" y="183281"/>
              <a:ext cx="4291290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u="sng" dirty="0">
                  <a:latin typeface="SassoonPrimaryInfant" pitchFamily="2" charset="0"/>
                </a:rPr>
                <a:t>Perimeter - </a:t>
              </a:r>
              <a:r>
                <a:rPr lang="en-GB" sz="1000" dirty="0">
                  <a:latin typeface="SassoonPrimaryInfant" pitchFamily="2" charset="0"/>
                </a:rPr>
                <a:t>The perimeter is the measurement all the way around a shape.</a:t>
              </a:r>
            </a:p>
            <a:p>
              <a:endParaRPr lang="en-GB" sz="1100" b="1" dirty="0">
                <a:latin typeface="SassoonPrimaryInfant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7258" y="505630"/>
              <a:ext cx="2739493" cy="70788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 of your shape</a:t>
              </a:r>
              <a:r>
                <a:rPr lang="en-GB" sz="1000" dirty="0">
                  <a:latin typeface="SassoonPrimaryInfant" pitchFamily="2" charset="0"/>
                </a:rPr>
                <a:t> using the information you have, and then add them all together.</a:t>
              </a:r>
            </a:p>
            <a:p>
              <a:r>
                <a:rPr lang="en-GB" sz="1000" b="1" dirty="0">
                  <a:latin typeface="SassoonPrimaryInfant" pitchFamily="2" charset="0"/>
                </a:rPr>
                <a:t>6m + 6m + 3m + 3m = 18m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20040" y="400050"/>
              <a:ext cx="1735038" cy="931249"/>
              <a:chOff x="95167" y="679747"/>
              <a:chExt cx="2127507" cy="11419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577475" y="904434"/>
                <a:ext cx="1162890" cy="5946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1922" y="679747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6m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28678" y="1054703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911922" y="1510295"/>
                <a:ext cx="53423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6m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5167" y="1083330"/>
                <a:ext cx="60786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3m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87780" y="1343721"/>
              <a:ext cx="3236828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SassoonPrimaryInfant" pitchFamily="2" charset="0"/>
                </a:rPr>
                <a:t>Some shapes you might need to separate into rectangles to help you </a:t>
              </a:r>
              <a:r>
                <a:rPr lang="en-GB" sz="1000" b="1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</a:t>
              </a:r>
              <a:r>
                <a:rPr lang="en-GB" sz="1000" b="1" dirty="0">
                  <a:latin typeface="SassoonPrimaryInfant" pitchFamily="2" charset="0"/>
                </a:rPr>
                <a:t>.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30655" y="1952756"/>
              <a:ext cx="1286158" cy="745857"/>
              <a:chOff x="194082" y="2245234"/>
              <a:chExt cx="1692441" cy="981464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41674" y="2245234"/>
                <a:ext cx="921091" cy="758954"/>
                <a:chOff x="978024" y="1476934"/>
                <a:chExt cx="1712217" cy="141082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978024" y="2102444"/>
                  <a:ext cx="1535769" cy="7853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886970" y="1476934"/>
                  <a:ext cx="803271" cy="141082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771885" y="2943198"/>
                <a:ext cx="524007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5m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6129" y="2352718"/>
                <a:ext cx="498498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81577" y="2502644"/>
                <a:ext cx="504946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4m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94082" y="2622228"/>
                <a:ext cx="499610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2m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1529902" y="1696747"/>
              <a:ext cx="1452534" cy="1229693"/>
              <a:chOff x="257933" y="1867261"/>
              <a:chExt cx="1452534" cy="122969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57933" y="1867261"/>
                <a:ext cx="1452534" cy="1054348"/>
                <a:chOff x="1692377" y="2011928"/>
                <a:chExt cx="1574589" cy="116374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000443" y="2212124"/>
                  <a:ext cx="921090" cy="758954"/>
                  <a:chOff x="844276" y="1403289"/>
                  <a:chExt cx="1712216" cy="1410820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844276" y="2028800"/>
                    <a:ext cx="1535769" cy="785309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1753220" y="1403289"/>
                    <a:ext cx="803272" cy="141082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</p:grpSp>
            <p:sp>
              <p:nvSpPr>
                <p:cNvPr id="29" name="TextBox 28"/>
                <p:cNvSpPr txBox="1"/>
                <p:nvPr/>
              </p:nvSpPr>
              <p:spPr>
                <a:xfrm>
                  <a:off x="2270180" y="2944840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5m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044423" y="235435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3m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864099" y="2421661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4m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692377" y="262386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2m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490782" y="2011928"/>
                  <a:ext cx="649982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solidFill>
                        <a:srgbClr val="FF0000"/>
                      </a:solidFill>
                      <a:latin typeface="Lucida Handwriting" panose="03010101010101010101" pitchFamily="66" charset="0"/>
                    </a:rPr>
                    <a:t>2m</a:t>
                  </a:r>
                  <a:endParaRPr lang="en-GB" sz="1050" b="1" dirty="0">
                    <a:solidFill>
                      <a:srgbClr val="FF0000"/>
                    </a:solidFill>
                    <a:latin typeface="Lucida Handwriting" panose="03010101010101010101" pitchFamily="66" charset="0"/>
                  </a:endParaRPr>
                </a:p>
              </p:txBody>
            </p: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2012467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2489411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2012467" y="2927184"/>
                  <a:ext cx="909066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TextBox 62"/>
              <p:cNvSpPr txBox="1"/>
              <p:nvPr/>
            </p:nvSpPr>
            <p:spPr>
              <a:xfrm>
                <a:off x="477074" y="2866122"/>
                <a:ext cx="1018202" cy="2308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5m – 3m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099878" y="1646877"/>
              <a:ext cx="1345924" cy="1238655"/>
              <a:chOff x="3030685" y="1984050"/>
              <a:chExt cx="1574589" cy="1389136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3338751" y="2184246"/>
                <a:ext cx="921090" cy="758954"/>
                <a:chOff x="844276" y="1403289"/>
                <a:chExt cx="1712216" cy="1410820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844276" y="2028800"/>
                  <a:ext cx="1535769" cy="78530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753220" y="1403289"/>
                  <a:ext cx="803272" cy="141082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3608488" y="2916962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5m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320200" y="2326417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3m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202407" y="2393783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4m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030685" y="2595989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2m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29090" y="1984050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latin typeface="Lucida Handwriting" panose="03010101010101010101" pitchFamily="66" charset="0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4191649" y="2190696"/>
                <a:ext cx="0" cy="7262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3924501" y="2184246"/>
                <a:ext cx="0" cy="33649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3924501" y="2520741"/>
                <a:ext cx="0" cy="39622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3254895" y="3114311"/>
                <a:ext cx="1103761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4m – 2m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424804" y="2143086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187780" y="187987"/>
              <a:ext cx="4423632" cy="11380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43222" y="2982437"/>
              <a:ext cx="2937943" cy="2308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B050"/>
                  </a:solidFill>
                  <a:latin typeface="SassoonPrimaryInfant" pitchFamily="2" charset="0"/>
                </a:rPr>
                <a:t>Perimeter = 2m + 2m + 4m + 5m + 2m + 3m = </a:t>
              </a:r>
              <a:r>
                <a:rPr lang="en-GB" sz="900" b="1" dirty="0">
                  <a:solidFill>
                    <a:srgbClr val="00B050"/>
                  </a:solidFill>
                  <a:latin typeface="SassoonPrimaryInfant" pitchFamily="2" charset="0"/>
                </a:rPr>
                <a:t>18m </a:t>
              </a:r>
              <a:endParaRPr lang="en-GB" sz="1050" b="1" dirty="0">
                <a:solidFill>
                  <a:srgbClr val="00B050"/>
                </a:solidFill>
                <a:latin typeface="SassoonPrimaryInfant" pitchFamily="2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2996740" y="1580146"/>
              <a:ext cx="3017518" cy="23777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SassoonPrimaryInfant" pitchFamily="2" charset="0"/>
                </a:rPr>
                <a:t>Perimeter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87780" y="187987"/>
              <a:ext cx="4436721" cy="30175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185020" y="183281"/>
            <a:ext cx="4504461" cy="3029988"/>
            <a:chOff x="120040" y="183281"/>
            <a:chExt cx="4504461" cy="3029988"/>
          </a:xfrm>
        </p:grpSpPr>
        <p:sp>
          <p:nvSpPr>
            <p:cNvPr id="73" name="TextBox 72"/>
            <p:cNvSpPr txBox="1"/>
            <p:nvPr/>
          </p:nvSpPr>
          <p:spPr>
            <a:xfrm>
              <a:off x="187780" y="183281"/>
              <a:ext cx="4291290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u="sng" dirty="0">
                  <a:latin typeface="SassoonPrimaryInfant" pitchFamily="2" charset="0"/>
                </a:rPr>
                <a:t>Perimeter - </a:t>
              </a:r>
              <a:r>
                <a:rPr lang="en-GB" sz="1000" dirty="0">
                  <a:latin typeface="SassoonPrimaryInfant" pitchFamily="2" charset="0"/>
                </a:rPr>
                <a:t>The perimeter is the measurement all the way around a shape.</a:t>
              </a:r>
            </a:p>
            <a:p>
              <a:endParaRPr lang="en-GB" sz="1100" b="1" dirty="0">
                <a:latin typeface="SassoonPrimaryInfant" pitchFamily="2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827258" y="505630"/>
              <a:ext cx="2739493" cy="70788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 of your shape</a:t>
              </a:r>
              <a:r>
                <a:rPr lang="en-GB" sz="1000" dirty="0">
                  <a:latin typeface="SassoonPrimaryInfant" pitchFamily="2" charset="0"/>
                </a:rPr>
                <a:t> using the information you have, and then add them all together.</a:t>
              </a:r>
            </a:p>
            <a:p>
              <a:r>
                <a:rPr lang="en-GB" sz="1000" b="1" dirty="0">
                  <a:latin typeface="SassoonPrimaryInfant" pitchFamily="2" charset="0"/>
                </a:rPr>
                <a:t>6m + 6m + 3m + 3m = 18m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120040" y="400050"/>
              <a:ext cx="1735038" cy="931249"/>
              <a:chOff x="95167" y="679747"/>
              <a:chExt cx="2127507" cy="114190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577475" y="904434"/>
                <a:ext cx="1162890" cy="5946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911922" y="679747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6m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28678" y="1054703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911922" y="1510295"/>
                <a:ext cx="53423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6m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95167" y="1083330"/>
                <a:ext cx="60786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3m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187780" y="1343721"/>
              <a:ext cx="3236828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SassoonPrimaryInfant" pitchFamily="2" charset="0"/>
                </a:rPr>
                <a:t>Some shapes you might need to separate into rectangles to help you </a:t>
              </a:r>
              <a:r>
                <a:rPr lang="en-GB" sz="1000" b="1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</a:t>
              </a:r>
              <a:r>
                <a:rPr lang="en-GB" sz="1000" b="1" dirty="0">
                  <a:latin typeface="SassoonPrimaryInfant" pitchFamily="2" charset="0"/>
                </a:rPr>
                <a:t>.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230655" y="1952756"/>
              <a:ext cx="1286158" cy="745857"/>
              <a:chOff x="194082" y="2245234"/>
              <a:chExt cx="1692441" cy="981464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541674" y="2245234"/>
                <a:ext cx="921091" cy="758954"/>
                <a:chOff x="978024" y="1476934"/>
                <a:chExt cx="1712217" cy="141082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78024" y="2102444"/>
                  <a:ext cx="1535769" cy="7853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1886970" y="1476934"/>
                  <a:ext cx="803271" cy="141082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</p:grpSp>
          <p:sp>
            <p:nvSpPr>
              <p:cNvPr id="111" name="TextBox 110"/>
              <p:cNvSpPr txBox="1"/>
              <p:nvPr/>
            </p:nvSpPr>
            <p:spPr>
              <a:xfrm>
                <a:off x="771885" y="2943198"/>
                <a:ext cx="524007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5m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46129" y="2352718"/>
                <a:ext cx="498498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1381577" y="2502644"/>
                <a:ext cx="504946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4m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94082" y="2622228"/>
                <a:ext cx="499610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2m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529902" y="1696747"/>
              <a:ext cx="1452534" cy="1229693"/>
              <a:chOff x="257933" y="1867261"/>
              <a:chExt cx="1452534" cy="1229693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57933" y="1867261"/>
                <a:ext cx="1452534" cy="1054348"/>
                <a:chOff x="1692377" y="2011928"/>
                <a:chExt cx="1574589" cy="1163744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2000443" y="2212124"/>
                  <a:ext cx="921090" cy="758954"/>
                  <a:chOff x="844276" y="1403289"/>
                  <a:chExt cx="1712216" cy="1410820"/>
                </a:xfrm>
              </p:grpSpPr>
              <p:sp>
                <p:nvSpPr>
                  <p:cNvPr id="108" name="Rectangle 107"/>
                  <p:cNvSpPr/>
                  <p:nvPr/>
                </p:nvSpPr>
                <p:spPr>
                  <a:xfrm>
                    <a:off x="844276" y="2028800"/>
                    <a:ext cx="1535769" cy="785309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1753220" y="1403289"/>
                    <a:ext cx="803272" cy="141082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</p:grpSp>
            <p:sp>
              <p:nvSpPr>
                <p:cNvPr id="100" name="TextBox 99"/>
                <p:cNvSpPr txBox="1"/>
                <p:nvPr/>
              </p:nvSpPr>
              <p:spPr>
                <a:xfrm>
                  <a:off x="2270180" y="2944840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5m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2044423" y="235435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3m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2864099" y="2421661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4m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1692377" y="262386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2m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2490782" y="2011928"/>
                  <a:ext cx="649982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solidFill>
                        <a:srgbClr val="FF0000"/>
                      </a:solidFill>
                      <a:latin typeface="Lucida Handwriting" panose="03010101010101010101" pitchFamily="66" charset="0"/>
                    </a:rPr>
                    <a:t>2m</a:t>
                  </a:r>
                  <a:endParaRPr lang="en-GB" sz="1050" b="1" dirty="0">
                    <a:solidFill>
                      <a:srgbClr val="FF0000"/>
                    </a:solidFill>
                    <a:latin typeface="Lucida Handwriting" panose="03010101010101010101" pitchFamily="66" charset="0"/>
                  </a:endParaRPr>
                </a:p>
              </p:txBody>
            </p:sp>
            <p:cxnSp>
              <p:nvCxnSpPr>
                <p:cNvPr id="105" name="Straight Arrow Connector 104"/>
                <p:cNvCxnSpPr/>
                <p:nvPr/>
              </p:nvCxnSpPr>
              <p:spPr>
                <a:xfrm>
                  <a:off x="2012467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/>
                <p:cNvCxnSpPr/>
                <p:nvPr/>
              </p:nvCxnSpPr>
              <p:spPr>
                <a:xfrm>
                  <a:off x="2489411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Arrow Connector 106"/>
                <p:cNvCxnSpPr/>
                <p:nvPr/>
              </p:nvCxnSpPr>
              <p:spPr>
                <a:xfrm>
                  <a:off x="2012467" y="2927184"/>
                  <a:ext cx="909066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TextBox 97"/>
              <p:cNvSpPr txBox="1"/>
              <p:nvPr/>
            </p:nvSpPr>
            <p:spPr>
              <a:xfrm>
                <a:off x="477074" y="2866122"/>
                <a:ext cx="1018202" cy="2308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5m – 3m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099878" y="1646877"/>
              <a:ext cx="1345924" cy="1238655"/>
              <a:chOff x="3030685" y="1984050"/>
              <a:chExt cx="1574589" cy="1389136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3338751" y="2184246"/>
                <a:ext cx="921090" cy="758954"/>
                <a:chOff x="844276" y="1403289"/>
                <a:chExt cx="1712216" cy="1410820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844276" y="2028800"/>
                  <a:ext cx="1535769" cy="78530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1753220" y="1403289"/>
                  <a:ext cx="803272" cy="141082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3608488" y="2916962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5m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320200" y="2326417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3m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202407" y="2393783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4m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030685" y="2595989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2m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829090" y="1984050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latin typeface="Lucida Handwriting" panose="03010101010101010101" pitchFamily="66" charset="0"/>
                </a:endParaRPr>
              </a:p>
            </p:txBody>
          </p:sp>
          <p:cxnSp>
            <p:nvCxnSpPr>
              <p:cNvPr id="90" name="Straight Arrow Connector 89"/>
              <p:cNvCxnSpPr/>
              <p:nvPr/>
            </p:nvCxnSpPr>
            <p:spPr>
              <a:xfrm>
                <a:off x="4191649" y="2190696"/>
                <a:ext cx="0" cy="7262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3924501" y="2184246"/>
                <a:ext cx="0" cy="33649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>
                <a:off x="3924501" y="2520741"/>
                <a:ext cx="0" cy="39622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3254895" y="3114311"/>
                <a:ext cx="1103761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4m – 2m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424804" y="2143086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187780" y="187987"/>
              <a:ext cx="4423632" cy="11380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43222" y="2982437"/>
              <a:ext cx="2937943" cy="2308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B050"/>
                  </a:solidFill>
                  <a:latin typeface="SassoonPrimaryInfant" pitchFamily="2" charset="0"/>
                </a:rPr>
                <a:t>Perimeter = 2m + 2m + 4m + 5m + 2m + 3m = </a:t>
              </a:r>
              <a:r>
                <a:rPr lang="en-GB" sz="900" b="1" dirty="0">
                  <a:solidFill>
                    <a:srgbClr val="00B050"/>
                  </a:solidFill>
                  <a:latin typeface="SassoonPrimaryInfant" pitchFamily="2" charset="0"/>
                </a:rPr>
                <a:t>18m </a:t>
              </a:r>
              <a:endParaRPr lang="en-GB" sz="1050" b="1" dirty="0">
                <a:solidFill>
                  <a:srgbClr val="00B050"/>
                </a:solidFill>
                <a:latin typeface="SassoonPrimaryInfant" pitchFamily="2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5400000">
              <a:off x="2996740" y="1580146"/>
              <a:ext cx="3017518" cy="23777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SassoonPrimaryInfant" pitchFamily="2" charset="0"/>
                </a:rPr>
                <a:t>Perimeter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87780" y="187987"/>
              <a:ext cx="4436721" cy="30175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20040" y="3430894"/>
            <a:ext cx="4504461" cy="3029988"/>
            <a:chOff x="120040" y="183281"/>
            <a:chExt cx="4504461" cy="3029988"/>
          </a:xfrm>
        </p:grpSpPr>
        <p:sp>
          <p:nvSpPr>
            <p:cNvPr id="123" name="TextBox 122"/>
            <p:cNvSpPr txBox="1"/>
            <p:nvPr/>
          </p:nvSpPr>
          <p:spPr>
            <a:xfrm>
              <a:off x="187780" y="183281"/>
              <a:ext cx="4291290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u="sng" dirty="0">
                  <a:latin typeface="SassoonPrimaryInfant" pitchFamily="2" charset="0"/>
                </a:rPr>
                <a:t>Perimeter - </a:t>
              </a:r>
              <a:r>
                <a:rPr lang="en-GB" sz="1000" dirty="0">
                  <a:latin typeface="SassoonPrimaryInfant" pitchFamily="2" charset="0"/>
                </a:rPr>
                <a:t>The perimeter is the measurement all the way around a shape.</a:t>
              </a:r>
            </a:p>
            <a:p>
              <a:endParaRPr lang="en-GB" sz="1100" b="1" dirty="0">
                <a:latin typeface="SassoonPrimaryInfant" pitchFamily="2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827258" y="505630"/>
              <a:ext cx="2739493" cy="70788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 of your shape</a:t>
              </a:r>
              <a:r>
                <a:rPr lang="en-GB" sz="1000" dirty="0">
                  <a:latin typeface="SassoonPrimaryInfant" pitchFamily="2" charset="0"/>
                </a:rPr>
                <a:t> using the information you have, and then add them all together.</a:t>
              </a:r>
            </a:p>
            <a:p>
              <a:r>
                <a:rPr lang="en-GB" sz="1000" b="1" dirty="0">
                  <a:latin typeface="SassoonPrimaryInfant" pitchFamily="2" charset="0"/>
                </a:rPr>
                <a:t>6m + 6m + 3m + 3m = 18m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120040" y="400050"/>
              <a:ext cx="1735038" cy="931249"/>
              <a:chOff x="95167" y="679747"/>
              <a:chExt cx="2127507" cy="1141900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577475" y="904434"/>
                <a:ext cx="1162890" cy="5946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11922" y="679747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6m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1728678" y="1054703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911922" y="1510295"/>
                <a:ext cx="53423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6m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95167" y="1083330"/>
                <a:ext cx="60786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3m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187780" y="1343721"/>
              <a:ext cx="3236828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SassoonPrimaryInfant" pitchFamily="2" charset="0"/>
                </a:rPr>
                <a:t>Some shapes you might need to separate into rectangles to help you </a:t>
              </a:r>
              <a:r>
                <a:rPr lang="en-GB" sz="1000" b="1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</a:t>
              </a:r>
              <a:r>
                <a:rPr lang="en-GB" sz="1000" b="1" dirty="0">
                  <a:latin typeface="SassoonPrimaryInfant" pitchFamily="2" charset="0"/>
                </a:rPr>
                <a:t>.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30655" y="1952756"/>
              <a:ext cx="1286158" cy="745857"/>
              <a:chOff x="194082" y="2245234"/>
              <a:chExt cx="1692441" cy="981464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541674" y="2245234"/>
                <a:ext cx="921091" cy="758954"/>
                <a:chOff x="978024" y="1476934"/>
                <a:chExt cx="1712217" cy="1410820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978024" y="2102444"/>
                  <a:ext cx="1535769" cy="7853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1886970" y="1476934"/>
                  <a:ext cx="803271" cy="141082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771885" y="2943198"/>
                <a:ext cx="524007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5m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546129" y="2352718"/>
                <a:ext cx="498498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381577" y="2502644"/>
                <a:ext cx="504946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4m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94082" y="2622228"/>
                <a:ext cx="499610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2m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529902" y="1696747"/>
              <a:ext cx="1452534" cy="1229693"/>
              <a:chOff x="257933" y="1867261"/>
              <a:chExt cx="1452534" cy="1229693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257933" y="1867261"/>
                <a:ext cx="1452534" cy="1054348"/>
                <a:chOff x="1692377" y="2011928"/>
                <a:chExt cx="1574589" cy="1163744"/>
              </a:xfrm>
            </p:grpSpPr>
            <p:grpSp>
              <p:nvGrpSpPr>
                <p:cNvPr id="149" name="Group 148"/>
                <p:cNvGrpSpPr/>
                <p:nvPr/>
              </p:nvGrpSpPr>
              <p:grpSpPr>
                <a:xfrm>
                  <a:off x="2000443" y="2212124"/>
                  <a:ext cx="921090" cy="758954"/>
                  <a:chOff x="844276" y="1403289"/>
                  <a:chExt cx="1712216" cy="141082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844276" y="2028800"/>
                    <a:ext cx="1535769" cy="785309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1753220" y="1403289"/>
                    <a:ext cx="803272" cy="141082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</p:grpSp>
            <p:sp>
              <p:nvSpPr>
                <p:cNvPr id="150" name="TextBox 149"/>
                <p:cNvSpPr txBox="1"/>
                <p:nvPr/>
              </p:nvSpPr>
              <p:spPr>
                <a:xfrm>
                  <a:off x="2270180" y="2944840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5m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2044423" y="235435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3m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2864099" y="2421661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4m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1692377" y="262386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2m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2490782" y="2011928"/>
                  <a:ext cx="649982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solidFill>
                        <a:srgbClr val="FF0000"/>
                      </a:solidFill>
                      <a:latin typeface="Lucida Handwriting" panose="03010101010101010101" pitchFamily="66" charset="0"/>
                    </a:rPr>
                    <a:t>2m</a:t>
                  </a:r>
                  <a:endParaRPr lang="en-GB" sz="1050" b="1" dirty="0">
                    <a:solidFill>
                      <a:srgbClr val="FF0000"/>
                    </a:solidFill>
                    <a:latin typeface="Lucida Handwriting" panose="03010101010101010101" pitchFamily="66" charset="0"/>
                  </a:endParaRPr>
                </a:p>
              </p:txBody>
            </p:sp>
            <p:cxnSp>
              <p:nvCxnSpPr>
                <p:cNvPr id="155" name="Straight Arrow Connector 154"/>
                <p:cNvCxnSpPr/>
                <p:nvPr/>
              </p:nvCxnSpPr>
              <p:spPr>
                <a:xfrm>
                  <a:off x="2012467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>
                  <a:off x="2489411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Arrow Connector 156"/>
                <p:cNvCxnSpPr/>
                <p:nvPr/>
              </p:nvCxnSpPr>
              <p:spPr>
                <a:xfrm>
                  <a:off x="2012467" y="2927184"/>
                  <a:ext cx="909066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8" name="TextBox 147"/>
              <p:cNvSpPr txBox="1"/>
              <p:nvPr/>
            </p:nvSpPr>
            <p:spPr>
              <a:xfrm>
                <a:off x="477074" y="2866122"/>
                <a:ext cx="1018202" cy="2308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5m – 3m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3099878" y="1646877"/>
              <a:ext cx="1345924" cy="1238655"/>
              <a:chOff x="3030685" y="1984050"/>
              <a:chExt cx="1574589" cy="1389136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3338751" y="2184246"/>
                <a:ext cx="921090" cy="758954"/>
                <a:chOff x="844276" y="1403289"/>
                <a:chExt cx="1712216" cy="1410820"/>
              </a:xfrm>
            </p:grpSpPr>
            <p:sp>
              <p:nvSpPr>
                <p:cNvPr id="145" name="Rectangle 144"/>
                <p:cNvSpPr/>
                <p:nvPr/>
              </p:nvSpPr>
              <p:spPr>
                <a:xfrm>
                  <a:off x="844276" y="2028800"/>
                  <a:ext cx="1535769" cy="78530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1753220" y="1403289"/>
                  <a:ext cx="803272" cy="141082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</p:grpSp>
          <p:sp>
            <p:nvSpPr>
              <p:cNvPr id="135" name="TextBox 134"/>
              <p:cNvSpPr txBox="1"/>
              <p:nvPr/>
            </p:nvSpPr>
            <p:spPr>
              <a:xfrm>
                <a:off x="3608488" y="2916962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5m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320200" y="2326417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3m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202407" y="2393783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4m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030685" y="2595989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2m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3829090" y="1984050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latin typeface="Lucida Handwriting" panose="03010101010101010101" pitchFamily="66" charset="0"/>
                </a:endParaRPr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>
              <a:xfrm>
                <a:off x="4191649" y="2190696"/>
                <a:ext cx="0" cy="7262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>
                <a:off x="3924501" y="2184246"/>
                <a:ext cx="0" cy="33649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3924501" y="2520741"/>
                <a:ext cx="0" cy="39622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/>
              <p:cNvSpPr txBox="1"/>
              <p:nvPr/>
            </p:nvSpPr>
            <p:spPr>
              <a:xfrm>
                <a:off x="3254895" y="3114311"/>
                <a:ext cx="1103761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4m – 2m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3424804" y="2143086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130" name="Rectangle 129"/>
            <p:cNvSpPr/>
            <p:nvPr/>
          </p:nvSpPr>
          <p:spPr>
            <a:xfrm>
              <a:off x="187780" y="187987"/>
              <a:ext cx="4423632" cy="11380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43222" y="2982437"/>
              <a:ext cx="2937943" cy="2308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B050"/>
                  </a:solidFill>
                  <a:latin typeface="SassoonPrimaryInfant" pitchFamily="2" charset="0"/>
                </a:rPr>
                <a:t>Perimeter = 2m + 2m + 4m + 5m + 2m + 3m = </a:t>
              </a:r>
              <a:r>
                <a:rPr lang="en-GB" sz="900" b="1" dirty="0">
                  <a:solidFill>
                    <a:srgbClr val="00B050"/>
                  </a:solidFill>
                  <a:latin typeface="SassoonPrimaryInfant" pitchFamily="2" charset="0"/>
                </a:rPr>
                <a:t>18m </a:t>
              </a:r>
              <a:endParaRPr lang="en-GB" sz="1050" b="1" dirty="0">
                <a:solidFill>
                  <a:srgbClr val="00B050"/>
                </a:solidFill>
                <a:latin typeface="SassoonPrimaryInfant" pitchFamily="2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 rot="5400000">
              <a:off x="2996740" y="1580146"/>
              <a:ext cx="3017518" cy="23777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SassoonPrimaryInfant" pitchFamily="2" charset="0"/>
                </a:rPr>
                <a:t>Perimeter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7780" y="187987"/>
              <a:ext cx="4436721" cy="30175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185020" y="3430894"/>
            <a:ext cx="4504461" cy="3029988"/>
            <a:chOff x="120040" y="183281"/>
            <a:chExt cx="4504461" cy="3029988"/>
          </a:xfrm>
        </p:grpSpPr>
        <p:sp>
          <p:nvSpPr>
            <p:cNvPr id="173" name="TextBox 172"/>
            <p:cNvSpPr txBox="1"/>
            <p:nvPr/>
          </p:nvSpPr>
          <p:spPr>
            <a:xfrm>
              <a:off x="187780" y="183281"/>
              <a:ext cx="4291290" cy="4154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u="sng" dirty="0">
                  <a:latin typeface="SassoonPrimaryInfant" pitchFamily="2" charset="0"/>
                </a:rPr>
                <a:t>Perimeter - </a:t>
              </a:r>
              <a:r>
                <a:rPr lang="en-GB" sz="1000" dirty="0">
                  <a:latin typeface="SassoonPrimaryInfant" pitchFamily="2" charset="0"/>
                </a:rPr>
                <a:t>The perimeter is the measurement all the way around a shape.</a:t>
              </a:r>
            </a:p>
            <a:p>
              <a:endParaRPr lang="en-GB" sz="1100" b="1" dirty="0">
                <a:latin typeface="SassoonPrimaryInfant" pitchFamily="2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827258" y="505630"/>
              <a:ext cx="2739493" cy="70788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 of your shape</a:t>
              </a:r>
              <a:r>
                <a:rPr lang="en-GB" sz="1000" dirty="0">
                  <a:latin typeface="SassoonPrimaryInfant" pitchFamily="2" charset="0"/>
                </a:rPr>
                <a:t> using the information you have, and then add them all together.</a:t>
              </a:r>
            </a:p>
            <a:p>
              <a:r>
                <a:rPr lang="en-GB" sz="1000" b="1" dirty="0">
                  <a:latin typeface="SassoonPrimaryInfant" pitchFamily="2" charset="0"/>
                </a:rPr>
                <a:t>6m + 6m + 3m + 3m = 18m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120040" y="400050"/>
              <a:ext cx="1735038" cy="931249"/>
              <a:chOff x="95167" y="679747"/>
              <a:chExt cx="2127507" cy="114190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577475" y="904434"/>
                <a:ext cx="1162890" cy="5946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911922" y="679747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6m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1728678" y="1054703"/>
                <a:ext cx="493996" cy="3019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911922" y="1510295"/>
                <a:ext cx="53423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6m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95167" y="1083330"/>
                <a:ext cx="607868" cy="31135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3m</a:t>
                </a:r>
                <a:endParaRPr lang="en-GB" sz="100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176" name="TextBox 175"/>
            <p:cNvSpPr txBox="1"/>
            <p:nvPr/>
          </p:nvSpPr>
          <p:spPr>
            <a:xfrm>
              <a:off x="187780" y="1343721"/>
              <a:ext cx="3236828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SassoonPrimaryInfant" pitchFamily="2" charset="0"/>
                </a:rPr>
                <a:t>Some shapes you might need to separate into rectangles to help you </a:t>
              </a:r>
              <a:r>
                <a:rPr lang="en-GB" sz="1000" b="1" dirty="0">
                  <a:solidFill>
                    <a:srgbClr val="FF0000"/>
                  </a:solidFill>
                  <a:latin typeface="SassoonPrimaryInfant" pitchFamily="2" charset="0"/>
                </a:rPr>
                <a:t>label all of the sides</a:t>
              </a:r>
              <a:r>
                <a:rPr lang="en-GB" sz="1000" b="1" dirty="0">
                  <a:latin typeface="SassoonPrimaryInfant" pitchFamily="2" charset="0"/>
                </a:rPr>
                <a:t>.</a:t>
              </a:r>
              <a:endParaRPr lang="en-GB" sz="1100" b="1" dirty="0">
                <a:latin typeface="SassoonPrimaryInfant" pitchFamily="2" charset="0"/>
              </a:endParaRPr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230655" y="1952756"/>
              <a:ext cx="1286158" cy="745857"/>
              <a:chOff x="194082" y="2245234"/>
              <a:chExt cx="1692441" cy="981464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541674" y="2245234"/>
                <a:ext cx="921091" cy="758954"/>
                <a:chOff x="978024" y="1476934"/>
                <a:chExt cx="1712217" cy="1410820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978024" y="2102444"/>
                  <a:ext cx="1535769" cy="78531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1886970" y="1476934"/>
                  <a:ext cx="803271" cy="141082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</p:grpSp>
          <p:sp>
            <p:nvSpPr>
              <p:cNvPr id="211" name="TextBox 210"/>
              <p:cNvSpPr txBox="1"/>
              <p:nvPr/>
            </p:nvSpPr>
            <p:spPr>
              <a:xfrm>
                <a:off x="771885" y="2943198"/>
                <a:ext cx="524007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5m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546129" y="2352718"/>
                <a:ext cx="498498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3m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1381577" y="2502644"/>
                <a:ext cx="504946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4m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94082" y="2622228"/>
                <a:ext cx="499610" cy="2835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SassoonPrimaryInfant" pitchFamily="2" charset="0"/>
                  </a:rPr>
                  <a:t>2m</a:t>
                </a:r>
                <a:endParaRPr lang="en-GB" sz="1000" b="1" dirty="0">
                  <a:latin typeface="SassoonPrimaryInfant" pitchFamily="2" charset="0"/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1529902" y="1696747"/>
              <a:ext cx="1452534" cy="1229693"/>
              <a:chOff x="257933" y="1867261"/>
              <a:chExt cx="1452534" cy="1229693"/>
            </a:xfrm>
          </p:grpSpPr>
          <p:grpSp>
            <p:nvGrpSpPr>
              <p:cNvPr id="197" name="Group 196"/>
              <p:cNvGrpSpPr/>
              <p:nvPr/>
            </p:nvGrpSpPr>
            <p:grpSpPr>
              <a:xfrm>
                <a:off x="257933" y="1867261"/>
                <a:ext cx="1452534" cy="1054348"/>
                <a:chOff x="1692377" y="2011928"/>
                <a:chExt cx="1574589" cy="1163744"/>
              </a:xfrm>
            </p:grpSpPr>
            <p:grpSp>
              <p:nvGrpSpPr>
                <p:cNvPr id="199" name="Group 198"/>
                <p:cNvGrpSpPr/>
                <p:nvPr/>
              </p:nvGrpSpPr>
              <p:grpSpPr>
                <a:xfrm>
                  <a:off x="2000443" y="2212124"/>
                  <a:ext cx="921090" cy="758954"/>
                  <a:chOff x="844276" y="1403289"/>
                  <a:chExt cx="1712216" cy="1410820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844276" y="2028800"/>
                    <a:ext cx="1535769" cy="785309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1753220" y="1403289"/>
                    <a:ext cx="803272" cy="141082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400"/>
                  </a:p>
                </p:txBody>
              </p:sp>
            </p:grpSp>
            <p:sp>
              <p:nvSpPr>
                <p:cNvPr id="200" name="TextBox 199"/>
                <p:cNvSpPr txBox="1"/>
                <p:nvPr/>
              </p:nvSpPr>
              <p:spPr>
                <a:xfrm>
                  <a:off x="2270180" y="2944840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5m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2044423" y="235435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3m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2864099" y="2421661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4m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1692377" y="2623868"/>
                  <a:ext cx="402867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latin typeface="SassoonPrimaryInfant" pitchFamily="2" charset="0"/>
                    </a:rPr>
                    <a:t>2m</a:t>
                  </a:r>
                  <a:endParaRPr lang="en-GB" sz="1050" b="1" dirty="0">
                    <a:latin typeface="SassoonPrimaryInfant" pitchFamily="2" charset="0"/>
                  </a:endParaRPr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2490782" y="2011928"/>
                  <a:ext cx="649982" cy="2308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900" dirty="0">
                      <a:solidFill>
                        <a:srgbClr val="FF0000"/>
                      </a:solidFill>
                      <a:latin typeface="Lucida Handwriting" panose="03010101010101010101" pitchFamily="66" charset="0"/>
                    </a:rPr>
                    <a:t>2m</a:t>
                  </a:r>
                  <a:endParaRPr lang="en-GB" sz="1050" b="1" dirty="0">
                    <a:solidFill>
                      <a:srgbClr val="FF0000"/>
                    </a:solidFill>
                    <a:latin typeface="Lucida Handwriting" panose="03010101010101010101" pitchFamily="66" charset="0"/>
                  </a:endParaRPr>
                </a:p>
              </p:txBody>
            </p:sp>
            <p:cxnSp>
              <p:nvCxnSpPr>
                <p:cNvPr id="205" name="Straight Arrow Connector 204"/>
                <p:cNvCxnSpPr/>
                <p:nvPr/>
              </p:nvCxnSpPr>
              <p:spPr>
                <a:xfrm>
                  <a:off x="2012467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Arrow Connector 205"/>
                <p:cNvCxnSpPr/>
                <p:nvPr/>
              </p:nvCxnSpPr>
              <p:spPr>
                <a:xfrm>
                  <a:off x="2489411" y="2800840"/>
                  <a:ext cx="444988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Arrow Connector 206"/>
                <p:cNvCxnSpPr/>
                <p:nvPr/>
              </p:nvCxnSpPr>
              <p:spPr>
                <a:xfrm>
                  <a:off x="2012467" y="2927184"/>
                  <a:ext cx="909066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8" name="TextBox 197"/>
              <p:cNvSpPr txBox="1"/>
              <p:nvPr/>
            </p:nvSpPr>
            <p:spPr>
              <a:xfrm>
                <a:off x="477074" y="2866122"/>
                <a:ext cx="1018202" cy="2308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5m – 3m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3099878" y="1646877"/>
              <a:ext cx="1345924" cy="1238655"/>
              <a:chOff x="3030685" y="1984050"/>
              <a:chExt cx="1574589" cy="1389136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3338751" y="2184246"/>
                <a:ext cx="921090" cy="758954"/>
                <a:chOff x="844276" y="1403289"/>
                <a:chExt cx="1712216" cy="1410820"/>
              </a:xfrm>
            </p:grpSpPr>
            <p:sp>
              <p:nvSpPr>
                <p:cNvPr id="195" name="Rectangle 194"/>
                <p:cNvSpPr/>
                <p:nvPr/>
              </p:nvSpPr>
              <p:spPr>
                <a:xfrm>
                  <a:off x="844276" y="2028800"/>
                  <a:ext cx="1535769" cy="78530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1753220" y="1403289"/>
                  <a:ext cx="803272" cy="141082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</p:grpSp>
          <p:sp>
            <p:nvSpPr>
              <p:cNvPr id="185" name="TextBox 184"/>
              <p:cNvSpPr txBox="1"/>
              <p:nvPr/>
            </p:nvSpPr>
            <p:spPr>
              <a:xfrm>
                <a:off x="3608488" y="2916962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5m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3320200" y="2326417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3m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4202407" y="2393783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4m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3030685" y="2595989"/>
                <a:ext cx="402867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SassoonPrimaryInfant" pitchFamily="2" charset="0"/>
                  </a:rPr>
                  <a:t>2m</a:t>
                </a:r>
                <a:endParaRPr lang="en-GB" sz="1050" b="1" dirty="0">
                  <a:latin typeface="SassoonPrimaryInfant" pitchFamily="2" charset="0"/>
                </a:endParaRP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3829090" y="1984050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latin typeface="Lucida Handwriting" panose="03010101010101010101" pitchFamily="66" charset="0"/>
                </a:endParaRPr>
              </a:p>
            </p:txBody>
          </p:sp>
          <p:cxnSp>
            <p:nvCxnSpPr>
              <p:cNvPr id="190" name="Straight Arrow Connector 189"/>
              <p:cNvCxnSpPr/>
              <p:nvPr/>
            </p:nvCxnSpPr>
            <p:spPr>
              <a:xfrm>
                <a:off x="4191649" y="2190696"/>
                <a:ext cx="0" cy="72626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>
              <a:xfrm>
                <a:off x="3924501" y="2184246"/>
                <a:ext cx="0" cy="33649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/>
              <p:cNvCxnSpPr/>
              <p:nvPr/>
            </p:nvCxnSpPr>
            <p:spPr>
              <a:xfrm>
                <a:off x="3924501" y="2520741"/>
                <a:ext cx="0" cy="39622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TextBox 192"/>
              <p:cNvSpPr txBox="1"/>
              <p:nvPr/>
            </p:nvSpPr>
            <p:spPr>
              <a:xfrm>
                <a:off x="3254895" y="3114311"/>
                <a:ext cx="1103761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SassoonPrimaryInfant" pitchFamily="2" charset="0"/>
                  </a:rPr>
                  <a:t>4m – 2m = 2m</a:t>
                </a:r>
                <a:endParaRPr lang="en-GB" sz="105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3424804" y="2143086"/>
                <a:ext cx="649982" cy="2588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FF0000"/>
                    </a:solidFill>
                    <a:latin typeface="Lucida Handwriting" panose="03010101010101010101" pitchFamily="66" charset="0"/>
                  </a:rPr>
                  <a:t>2m</a:t>
                </a:r>
                <a:endParaRPr lang="en-GB" sz="1050" b="1" dirty="0">
                  <a:solidFill>
                    <a:srgbClr val="FF0000"/>
                  </a:solidFill>
                  <a:latin typeface="Lucida Handwriting" panose="03010101010101010101" pitchFamily="66" charset="0"/>
                </a:endParaRPr>
              </a:p>
            </p:txBody>
          </p:sp>
        </p:grpSp>
        <p:sp>
          <p:nvSpPr>
            <p:cNvPr id="180" name="Rectangle 179"/>
            <p:cNvSpPr/>
            <p:nvPr/>
          </p:nvSpPr>
          <p:spPr>
            <a:xfrm>
              <a:off x="187780" y="187987"/>
              <a:ext cx="4423632" cy="11380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843222" y="2982437"/>
              <a:ext cx="2937943" cy="2308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B050"/>
                  </a:solidFill>
                  <a:latin typeface="SassoonPrimaryInfant" pitchFamily="2" charset="0"/>
                </a:rPr>
                <a:t>Perimeter = 2m + 2m + 4m + 5m + 2m + 3m = </a:t>
              </a:r>
              <a:r>
                <a:rPr lang="en-GB" sz="900" b="1" dirty="0">
                  <a:solidFill>
                    <a:srgbClr val="00B050"/>
                  </a:solidFill>
                  <a:latin typeface="SassoonPrimaryInfant" pitchFamily="2" charset="0"/>
                </a:rPr>
                <a:t>18m </a:t>
              </a:r>
              <a:endParaRPr lang="en-GB" sz="1050" b="1" dirty="0">
                <a:solidFill>
                  <a:srgbClr val="00B050"/>
                </a:solidFill>
                <a:latin typeface="SassoonPrimaryInfant" pitchFamily="2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5400000">
              <a:off x="2996740" y="1580146"/>
              <a:ext cx="3017518" cy="23777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SassoonPrimaryInfant" pitchFamily="2" charset="0"/>
                </a:rPr>
                <a:t>Perimeter</a:t>
              </a: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87780" y="187987"/>
              <a:ext cx="4436721" cy="30175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1128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63366"/>
              </p:ext>
            </p:extLst>
          </p:nvPr>
        </p:nvGraphicFramePr>
        <p:xfrm>
          <a:off x="187780" y="187987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5400000">
            <a:off x="2951199" y="1532205"/>
            <a:ext cx="3017518" cy="329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Square Numbers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61140"/>
              </p:ext>
            </p:extLst>
          </p:nvPr>
        </p:nvGraphicFramePr>
        <p:xfrm>
          <a:off x="5249065" y="187987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5400000">
            <a:off x="8012484" y="1532205"/>
            <a:ext cx="3017518" cy="329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Square Numbers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42813"/>
              </p:ext>
            </p:extLst>
          </p:nvPr>
        </p:nvGraphicFramePr>
        <p:xfrm>
          <a:off x="187780" y="3588914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 rot="5400000">
            <a:off x="2951199" y="4933132"/>
            <a:ext cx="3017518" cy="329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Square Numbers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24701"/>
              </p:ext>
            </p:extLst>
          </p:nvPr>
        </p:nvGraphicFramePr>
        <p:xfrm>
          <a:off x="5249065" y="3588914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 rot="5400000">
            <a:off x="8012484" y="4933132"/>
            <a:ext cx="3017518" cy="329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Square Numbers</a:t>
            </a:r>
          </a:p>
        </p:txBody>
      </p:sp>
    </p:spTree>
    <p:extLst>
      <p:ext uri="{BB962C8B-B14F-4D97-AF65-F5344CB8AC3E}">
        <p14:creationId xmlns:p14="http://schemas.microsoft.com/office/powerpoint/2010/main" val="1733578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 rot="5400000">
            <a:off x="2951199" y="1532205"/>
            <a:ext cx="3017518" cy="3290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Adding and subtracting decimals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8787" y="286754"/>
            <a:ext cx="338562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When adding and subtracting decimals, all of the columns must be lined up correctly.</a:t>
            </a:r>
            <a:endParaRPr lang="en-GB" sz="1100" b="1" dirty="0">
              <a:latin typeface="SassoonPrimaryInfant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47491"/>
              </p:ext>
            </p:extLst>
          </p:nvPr>
        </p:nvGraphicFramePr>
        <p:xfrm>
          <a:off x="548788" y="930782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9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458750" y="99855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58748" y="116813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13329" y="668556"/>
            <a:ext cx="3385621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124.09 +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2.4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58748" y="134330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48787" y="1626822"/>
            <a:ext cx="3264337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Put place holders in the decimals when adding or subtracting whole numbers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14 –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2.56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88923"/>
              </p:ext>
            </p:extLst>
          </p:nvPr>
        </p:nvGraphicFramePr>
        <p:xfrm>
          <a:off x="548788" y="2182852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5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6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2458750" y="22506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8748" y="24202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8748" y="25953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 rot="5400000">
            <a:off x="8012485" y="1532203"/>
            <a:ext cx="3017518" cy="3290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Adding and subtracting decimals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10073" y="286752"/>
            <a:ext cx="338562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When adding and subtracting decimals, all of the columns must be lined up correctly.</a:t>
            </a:r>
            <a:endParaRPr lang="en-GB" sz="1100" b="1" dirty="0">
              <a:latin typeface="SassoonPrimaryInfant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45519"/>
              </p:ext>
            </p:extLst>
          </p:nvPr>
        </p:nvGraphicFramePr>
        <p:xfrm>
          <a:off x="5610074" y="930780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9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Oval 24"/>
          <p:cNvSpPr/>
          <p:nvPr/>
        </p:nvSpPr>
        <p:spPr>
          <a:xfrm>
            <a:off x="7520036" y="99854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520034" y="11681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774615" y="668554"/>
            <a:ext cx="3385621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124.09 +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2.4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520034" y="13433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610073" y="1626820"/>
            <a:ext cx="3264337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Put place holders in the decimals when adding or subtracting whole numbers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14 –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2.56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91541"/>
              </p:ext>
            </p:extLst>
          </p:nvPr>
        </p:nvGraphicFramePr>
        <p:xfrm>
          <a:off x="5610074" y="2182850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5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6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Oval 30"/>
          <p:cNvSpPr/>
          <p:nvPr/>
        </p:nvSpPr>
        <p:spPr>
          <a:xfrm>
            <a:off x="7520036" y="225061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520034" y="242020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520034" y="25953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 rot="5400000">
            <a:off x="2951199" y="4931526"/>
            <a:ext cx="3017518" cy="3290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Adding and subtracting decimals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787" y="3686075"/>
            <a:ext cx="338562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When adding and subtracting decimals, all of the columns must be lined up correctly.</a:t>
            </a:r>
            <a:endParaRPr lang="en-GB" sz="1100" b="1" dirty="0">
              <a:latin typeface="SassoonPrimaryInfant" pitchFamily="2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13415"/>
              </p:ext>
            </p:extLst>
          </p:nvPr>
        </p:nvGraphicFramePr>
        <p:xfrm>
          <a:off x="548788" y="4330103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9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>
          <a:xfrm>
            <a:off x="2458750" y="439787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2458748" y="456745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13329" y="4067877"/>
            <a:ext cx="3385621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124.09 +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2.4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458748" y="474262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48787" y="5026143"/>
            <a:ext cx="3264337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Put place holders in the decimals when adding or subtracting whole numbers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14 –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2.56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62013"/>
              </p:ext>
            </p:extLst>
          </p:nvPr>
        </p:nvGraphicFramePr>
        <p:xfrm>
          <a:off x="548788" y="5582173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5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6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Oval 42"/>
          <p:cNvSpPr/>
          <p:nvPr/>
        </p:nvSpPr>
        <p:spPr>
          <a:xfrm>
            <a:off x="2458750" y="56499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2458748" y="581952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2458748" y="599469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 rot="5400000">
            <a:off x="8023891" y="4931526"/>
            <a:ext cx="3017518" cy="3290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Adding and subtracting decimals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21479" y="3686075"/>
            <a:ext cx="338562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When adding and subtracting decimals, all of the columns must be lined up correctly.</a:t>
            </a:r>
            <a:endParaRPr lang="en-GB" sz="1100" b="1" dirty="0">
              <a:latin typeface="SassoonPrimaryInfant" pitchFamily="2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68683"/>
              </p:ext>
            </p:extLst>
          </p:nvPr>
        </p:nvGraphicFramePr>
        <p:xfrm>
          <a:off x="5621480" y="4330103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9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" name="Oval 48"/>
          <p:cNvSpPr/>
          <p:nvPr/>
        </p:nvSpPr>
        <p:spPr>
          <a:xfrm>
            <a:off x="7531442" y="439787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7531440" y="456745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786021" y="4067877"/>
            <a:ext cx="3385621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124.09 +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2.4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531440" y="474262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621479" y="5026143"/>
            <a:ext cx="3264337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Put place holders in the decimals when adding or subtracting whole numbers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14 – </a:t>
            </a:r>
            <a:r>
              <a:rPr lang="en-GB" sz="1000" b="1" dirty="0">
                <a:solidFill>
                  <a:srgbClr val="5B9BD5"/>
                </a:solidFill>
                <a:latin typeface="SassoonPrimaryInfant" pitchFamily="2" charset="0"/>
              </a:rPr>
              <a:t>2.56</a:t>
            </a:r>
            <a:r>
              <a:rPr lang="en-GB" sz="1000" b="1" dirty="0">
                <a:solidFill>
                  <a:srgbClr val="FF0000"/>
                </a:solidFill>
                <a:latin typeface="SassoonPrimaryInfant" pitchFamily="2" charset="0"/>
              </a:rPr>
              <a:t> = </a:t>
            </a:r>
            <a:endParaRPr lang="en-GB" sz="11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78077"/>
              </p:ext>
            </p:extLst>
          </p:nvPr>
        </p:nvGraphicFramePr>
        <p:xfrm>
          <a:off x="5621480" y="5582173"/>
          <a:ext cx="3385620" cy="61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60">
                  <a:extLst>
                    <a:ext uri="{9D8B030D-6E8A-4147-A177-3AD203B41FA5}">
                      <a16:colId xmlns:a16="http://schemas.microsoft.com/office/drawing/2014/main" val="517041685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3797256507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188338162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55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O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h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err="1">
                          <a:latin typeface="Arial Rounded MT Bold" panose="020F0704030504030204" pitchFamily="34" charset="0"/>
                          <a:ea typeface="Imprima" charset="0"/>
                          <a:cs typeface="Imprima" charset="0"/>
                        </a:rPr>
                        <a:t>th</a:t>
                      </a:r>
                      <a:endParaRPr lang="en-US" sz="700" dirty="0"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1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2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5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latin typeface="SassoonPrimaryInfant" pitchFamily="2" charset="0"/>
                          <a:ea typeface="Imprima" charset="0"/>
                          <a:cs typeface="Imprima" charset="0"/>
                        </a:rPr>
                        <a:t>6</a:t>
                      </a: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SassoonPrimaryInfant" pitchFamily="2" charset="0"/>
                        <a:ea typeface="Imprima" charset="0"/>
                        <a:cs typeface="Imprima" charset="0"/>
                      </a:endParaRPr>
                    </a:p>
                  </a:txBody>
                  <a:tcPr marL="42007" marR="42007" marT="21004" marB="2100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Oval 55"/>
          <p:cNvSpPr/>
          <p:nvPr/>
        </p:nvSpPr>
        <p:spPr>
          <a:xfrm>
            <a:off x="7531442" y="56499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7531440" y="581952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531440" y="599469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2"/>
          <p:cNvGrpSpPr/>
          <p:nvPr/>
        </p:nvGrpSpPr>
        <p:grpSpPr>
          <a:xfrm>
            <a:off x="187778" y="187986"/>
            <a:ext cx="4436722" cy="3023970"/>
            <a:chOff x="187778" y="187986"/>
            <a:chExt cx="4436722" cy="3023970"/>
          </a:xfrm>
        </p:grpSpPr>
        <p:grpSp>
          <p:nvGrpSpPr>
            <p:cNvPr id="6" name="Group 5"/>
            <p:cNvGrpSpPr/>
            <p:nvPr/>
          </p:nvGrpSpPr>
          <p:grpSpPr>
            <a:xfrm>
              <a:off x="187778" y="195496"/>
              <a:ext cx="4107635" cy="773585"/>
              <a:chOff x="264287" y="353833"/>
              <a:chExt cx="4107635" cy="77358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64287" y="353833"/>
                <a:ext cx="4107635" cy="60016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Multiple</a:t>
                </a:r>
                <a:r>
                  <a:rPr lang="en-GB" sz="1050" b="1" dirty="0">
                    <a:latin typeface="SassoonPrimaryInfant" pitchFamily="2" charset="0"/>
                  </a:rPr>
                  <a:t> - A number that is the product of two other numbers</a:t>
                </a:r>
              </a:p>
              <a:p>
                <a:endParaRPr lang="en-GB" sz="1050" b="1" dirty="0">
                  <a:latin typeface="SassoonPrimaryInfant" pitchFamily="2" charset="0"/>
                </a:endParaRPr>
              </a:p>
              <a:p>
                <a:endParaRPr lang="en-GB" sz="1200" b="1" dirty="0">
                  <a:latin typeface="SassoonPrimaryInfant" pitchFamily="2" charset="0"/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402561" y="628656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4 x 5 = </a:t>
                </a:r>
                <a:r>
                  <a:rPr lang="en-GB" b="1" dirty="0">
                    <a:solidFill>
                      <a:srgbClr val="00B050"/>
                    </a:solidFill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07476" y="604198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20 is a multiple of both 4 and 5</a:t>
                </a:r>
              </a:p>
              <a:p>
                <a:pPr algn="ctr"/>
                <a:r>
                  <a:rPr lang="en-GB" sz="1400" b="1" dirty="0">
                    <a:solidFill>
                      <a:srgbClr val="00B050"/>
                    </a:solidFill>
                    <a:latin typeface="SassoonPrimaryInfant" pitchFamily="2" charset="0"/>
                  </a:rPr>
                  <a:t>It is in their times tables.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87778" y="1552816"/>
              <a:ext cx="4107635" cy="979492"/>
              <a:chOff x="187778" y="1552816"/>
              <a:chExt cx="4107635" cy="979492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87778" y="1552816"/>
                <a:ext cx="4107635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Factors</a:t>
                </a:r>
                <a:r>
                  <a:rPr lang="en-GB" sz="1050" b="1" dirty="0">
                    <a:latin typeface="SassoonPrimaryInfant" pitchFamily="2" charset="0"/>
                  </a:rPr>
                  <a:t> - Numbers that can be divided into another number       	   equally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57489" y="1885977"/>
                <a:ext cx="123303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20 ÷ 4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5</a:t>
                </a:r>
              </a:p>
              <a:p>
                <a:r>
                  <a:rPr lang="en-GB" b="1" dirty="0">
                    <a:latin typeface="SassoonPrimaryInfant" pitchFamily="2" charset="0"/>
                  </a:rPr>
                  <a:t>20 ÷ 5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69237" y="1855471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4 and 5 are factors of 20</a:t>
                </a:r>
              </a:p>
              <a:p>
                <a:pPr algn="ctr"/>
                <a:r>
                  <a:rPr lang="en-GB" sz="1400" b="1" dirty="0">
                    <a:solidFill>
                      <a:srgbClr val="00B0F0"/>
                    </a:solidFill>
                    <a:latin typeface="SassoonPrimaryInfant" pitchFamily="2" charset="0"/>
                  </a:rPr>
                  <a:t>20 can be divided by 5 and 4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87779" y="187986"/>
              <a:ext cx="4436721" cy="13849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Multiples and Factors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8877" y="961448"/>
              <a:ext cx="3878266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Write the times tables out – multiples of 4 </a:t>
              </a:r>
            </a:p>
            <a:p>
              <a:pPr algn="ctr"/>
              <a:r>
                <a:rPr lang="en-GB" sz="1400" dirty="0">
                  <a:latin typeface="SassoonPrimaryInfant" pitchFamily="2" charset="0"/>
                </a:rPr>
                <a:t>4, 8, 12, 16, 20, 24, 28, 32, 36, 40, 44, 48, 52…..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8013" y="2642275"/>
              <a:ext cx="185065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Use factor bugs to help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85419" y="2424730"/>
              <a:ext cx="1850657" cy="7386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801199" y="2560915"/>
              <a:ext cx="708917" cy="491501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13" name="Straight Connector 12"/>
            <p:cNvCxnSpPr>
              <a:stCxn id="7" idx="7"/>
            </p:cNvCxnSpPr>
            <p:nvPr/>
          </p:nvCxnSpPr>
          <p:spPr>
            <a:xfrm flipV="1">
              <a:off x="3406298" y="2546348"/>
              <a:ext cx="264553" cy="86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</p:cNvCxnSpPr>
            <p:nvPr/>
          </p:nvCxnSpPr>
          <p:spPr>
            <a:xfrm flipV="1">
              <a:off x="3510116" y="2788696"/>
              <a:ext cx="259339" cy="179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5"/>
            </p:cNvCxnSpPr>
            <p:nvPr/>
          </p:nvCxnSpPr>
          <p:spPr>
            <a:xfrm>
              <a:off x="3406298" y="2980437"/>
              <a:ext cx="233487" cy="35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554786" y="2806665"/>
              <a:ext cx="240329" cy="8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7" idx="3"/>
            </p:cNvCxnSpPr>
            <p:nvPr/>
          </p:nvCxnSpPr>
          <p:spPr>
            <a:xfrm flipV="1">
              <a:off x="2640464" y="2980437"/>
              <a:ext cx="264553" cy="61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7" idx="1"/>
            </p:cNvCxnSpPr>
            <p:nvPr/>
          </p:nvCxnSpPr>
          <p:spPr>
            <a:xfrm>
              <a:off x="2699951" y="2589621"/>
              <a:ext cx="205066" cy="43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2456025" y="2414274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625419" y="2378691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331624" y="263807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97569" y="2624725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10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68046" y="2904179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641274" y="2880536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5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49064" y="184762"/>
            <a:ext cx="4436722" cy="3023970"/>
            <a:chOff x="187778" y="187986"/>
            <a:chExt cx="4436722" cy="3023970"/>
          </a:xfrm>
        </p:grpSpPr>
        <p:grpSp>
          <p:nvGrpSpPr>
            <p:cNvPr id="46" name="Group 45"/>
            <p:cNvGrpSpPr/>
            <p:nvPr/>
          </p:nvGrpSpPr>
          <p:grpSpPr>
            <a:xfrm>
              <a:off x="187778" y="195496"/>
              <a:ext cx="4107635" cy="773585"/>
              <a:chOff x="264287" y="353833"/>
              <a:chExt cx="4107635" cy="773585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264287" y="353833"/>
                <a:ext cx="4107635" cy="60016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Multiple</a:t>
                </a:r>
                <a:r>
                  <a:rPr lang="en-GB" sz="1050" b="1" dirty="0">
                    <a:latin typeface="SassoonPrimaryInfant" pitchFamily="2" charset="0"/>
                  </a:rPr>
                  <a:t> - A number that is the product of two other numbers</a:t>
                </a:r>
              </a:p>
              <a:p>
                <a:endParaRPr lang="en-GB" sz="1050" b="1" dirty="0">
                  <a:latin typeface="SassoonPrimaryInfant" pitchFamily="2" charset="0"/>
                </a:endParaRPr>
              </a:p>
              <a:p>
                <a:endParaRPr lang="en-GB" sz="1200" b="1" dirty="0">
                  <a:latin typeface="SassoonPrimaryInfant" pitchFamily="2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02561" y="628656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4 x 5 = </a:t>
                </a:r>
                <a:r>
                  <a:rPr lang="en-GB" b="1" dirty="0">
                    <a:solidFill>
                      <a:srgbClr val="00B050"/>
                    </a:solidFill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07476" y="604198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20 is a multiple of both 4 and 5</a:t>
                </a:r>
              </a:p>
              <a:p>
                <a:pPr algn="ctr"/>
                <a:r>
                  <a:rPr lang="en-GB" sz="1400" b="1" dirty="0">
                    <a:solidFill>
                      <a:srgbClr val="00B050"/>
                    </a:solidFill>
                    <a:latin typeface="SassoonPrimaryInfant" pitchFamily="2" charset="0"/>
                  </a:rPr>
                  <a:t>It is in their times tables.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87778" y="1552816"/>
              <a:ext cx="4107635" cy="979492"/>
              <a:chOff x="187778" y="1552816"/>
              <a:chExt cx="4107635" cy="979492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87778" y="1552816"/>
                <a:ext cx="4107635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Factors</a:t>
                </a:r>
                <a:r>
                  <a:rPr lang="en-GB" sz="1050" b="1" dirty="0">
                    <a:latin typeface="SassoonPrimaryInfant" pitchFamily="2" charset="0"/>
                  </a:rPr>
                  <a:t> - Numbers that can be divided into another number       	   equally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7489" y="1885977"/>
                <a:ext cx="123303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20 ÷ 4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5</a:t>
                </a:r>
              </a:p>
              <a:p>
                <a:r>
                  <a:rPr lang="en-GB" b="1" dirty="0">
                    <a:latin typeface="SassoonPrimaryInfant" pitchFamily="2" charset="0"/>
                  </a:rPr>
                  <a:t>20 ÷ 5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669237" y="1855471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4 and 5 are factors of 20</a:t>
                </a:r>
              </a:p>
              <a:p>
                <a:pPr algn="ctr"/>
                <a:r>
                  <a:rPr lang="en-GB" sz="1400" b="1" dirty="0">
                    <a:solidFill>
                      <a:srgbClr val="00B0F0"/>
                    </a:solidFill>
                    <a:latin typeface="SassoonPrimaryInfant" pitchFamily="2" charset="0"/>
                  </a:rPr>
                  <a:t>20 can be divided by 5 and 4</a:t>
                </a:r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187779" y="187986"/>
              <a:ext cx="4436721" cy="13849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Multiples and Factors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877" y="961448"/>
              <a:ext cx="3878266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Write the times tables out – multiples of 4 </a:t>
              </a:r>
            </a:p>
            <a:p>
              <a:pPr algn="ctr"/>
              <a:r>
                <a:rPr lang="en-GB" sz="1400" dirty="0">
                  <a:latin typeface="SassoonPrimaryInfant" pitchFamily="2" charset="0"/>
                </a:rPr>
                <a:t>4, 8, 12, 16, 20, 24, 28, 32, 36, 40, 44, 48, 52…..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8013" y="2642275"/>
              <a:ext cx="185065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Use factor bugs to help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185419" y="2424730"/>
              <a:ext cx="1850657" cy="7386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801199" y="2560915"/>
              <a:ext cx="708917" cy="491501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55" name="Straight Connector 54"/>
            <p:cNvCxnSpPr>
              <a:stCxn id="54" idx="7"/>
            </p:cNvCxnSpPr>
            <p:nvPr/>
          </p:nvCxnSpPr>
          <p:spPr>
            <a:xfrm flipV="1">
              <a:off x="3406298" y="2546348"/>
              <a:ext cx="264553" cy="86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4" idx="6"/>
            </p:cNvCxnSpPr>
            <p:nvPr/>
          </p:nvCxnSpPr>
          <p:spPr>
            <a:xfrm flipV="1">
              <a:off x="3510116" y="2788696"/>
              <a:ext cx="259339" cy="179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4" idx="5"/>
            </p:cNvCxnSpPr>
            <p:nvPr/>
          </p:nvCxnSpPr>
          <p:spPr>
            <a:xfrm>
              <a:off x="3406298" y="2980437"/>
              <a:ext cx="233487" cy="35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554786" y="2806665"/>
              <a:ext cx="240329" cy="8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4" idx="3"/>
            </p:cNvCxnSpPr>
            <p:nvPr/>
          </p:nvCxnSpPr>
          <p:spPr>
            <a:xfrm flipV="1">
              <a:off x="2640464" y="2980437"/>
              <a:ext cx="264553" cy="61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4" idx="1"/>
            </p:cNvCxnSpPr>
            <p:nvPr/>
          </p:nvCxnSpPr>
          <p:spPr>
            <a:xfrm>
              <a:off x="2699951" y="2589621"/>
              <a:ext cx="205066" cy="43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456025" y="2414274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625419" y="2378691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20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331624" y="263807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697569" y="2624725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368046" y="2904179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4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41274" y="2880536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5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249064" y="3583398"/>
            <a:ext cx="4436722" cy="3023970"/>
            <a:chOff x="187778" y="187986"/>
            <a:chExt cx="4436722" cy="3023970"/>
          </a:xfrm>
        </p:grpSpPr>
        <p:grpSp>
          <p:nvGrpSpPr>
            <p:cNvPr id="74" name="Group 73"/>
            <p:cNvGrpSpPr/>
            <p:nvPr/>
          </p:nvGrpSpPr>
          <p:grpSpPr>
            <a:xfrm>
              <a:off x="187778" y="195496"/>
              <a:ext cx="4107635" cy="773585"/>
              <a:chOff x="264287" y="353833"/>
              <a:chExt cx="4107635" cy="773585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264287" y="353833"/>
                <a:ext cx="4107635" cy="60016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Multiple</a:t>
                </a:r>
                <a:r>
                  <a:rPr lang="en-GB" sz="1050" b="1" dirty="0">
                    <a:latin typeface="SassoonPrimaryInfant" pitchFamily="2" charset="0"/>
                  </a:rPr>
                  <a:t> - A number that is the product of two other numbers</a:t>
                </a:r>
              </a:p>
              <a:p>
                <a:endParaRPr lang="en-GB" sz="1050" b="1" dirty="0">
                  <a:latin typeface="SassoonPrimaryInfant" pitchFamily="2" charset="0"/>
                </a:endParaRPr>
              </a:p>
              <a:p>
                <a:endParaRPr lang="en-GB" sz="1200" b="1" dirty="0">
                  <a:latin typeface="SassoonPrimaryInfant" pitchFamily="2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02561" y="628656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4 x 5 = </a:t>
                </a:r>
                <a:r>
                  <a:rPr lang="en-GB" b="1" dirty="0">
                    <a:solidFill>
                      <a:srgbClr val="00B050"/>
                    </a:solidFill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607476" y="604198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20 is a multiple of both 4 and 5</a:t>
                </a:r>
              </a:p>
              <a:p>
                <a:pPr algn="ctr"/>
                <a:r>
                  <a:rPr lang="en-GB" sz="1400" b="1" dirty="0">
                    <a:solidFill>
                      <a:srgbClr val="00B050"/>
                    </a:solidFill>
                    <a:latin typeface="SassoonPrimaryInfant" pitchFamily="2" charset="0"/>
                  </a:rPr>
                  <a:t>It is in their times tables.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87778" y="1552816"/>
              <a:ext cx="4107635" cy="979492"/>
              <a:chOff x="187778" y="1552816"/>
              <a:chExt cx="4107635" cy="979492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187778" y="1552816"/>
                <a:ext cx="4107635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Factors</a:t>
                </a:r>
                <a:r>
                  <a:rPr lang="en-GB" sz="1050" b="1" dirty="0">
                    <a:latin typeface="SassoonPrimaryInfant" pitchFamily="2" charset="0"/>
                  </a:rPr>
                  <a:t> - Numbers that can be divided into another number       	   equally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57489" y="1885977"/>
                <a:ext cx="123303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20 ÷ 4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5</a:t>
                </a:r>
              </a:p>
              <a:p>
                <a:r>
                  <a:rPr lang="en-GB" b="1" dirty="0">
                    <a:latin typeface="SassoonPrimaryInfant" pitchFamily="2" charset="0"/>
                  </a:rPr>
                  <a:t>20 ÷ 5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669237" y="1855471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4 and 5 are factors of 20</a:t>
                </a:r>
              </a:p>
              <a:p>
                <a:pPr algn="ctr"/>
                <a:r>
                  <a:rPr lang="en-GB" sz="1400" b="1" dirty="0">
                    <a:solidFill>
                      <a:srgbClr val="00B0F0"/>
                    </a:solidFill>
                    <a:latin typeface="SassoonPrimaryInfant" pitchFamily="2" charset="0"/>
                  </a:rPr>
                  <a:t>20 can be divided by 5 and 4</a:t>
                </a: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187779" y="187986"/>
              <a:ext cx="4436721" cy="13849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Multiples and Factors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8877" y="961448"/>
              <a:ext cx="3878266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Write the times tables out – multiples of 4 </a:t>
              </a:r>
            </a:p>
            <a:p>
              <a:pPr algn="ctr"/>
              <a:r>
                <a:rPr lang="en-GB" sz="1400" dirty="0">
                  <a:latin typeface="SassoonPrimaryInfant" pitchFamily="2" charset="0"/>
                </a:rPr>
                <a:t>4, 8, 12, 16, 20, 24, 28, 32, 36, 40, 44, 48, 52…..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48013" y="2642275"/>
              <a:ext cx="185065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Use factor bugs to help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85419" y="2424730"/>
              <a:ext cx="1850657" cy="7386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801199" y="2560915"/>
              <a:ext cx="708917" cy="491501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82" name="Straight Connector 81"/>
            <p:cNvCxnSpPr>
              <a:stCxn id="81" idx="7"/>
            </p:cNvCxnSpPr>
            <p:nvPr/>
          </p:nvCxnSpPr>
          <p:spPr>
            <a:xfrm flipV="1">
              <a:off x="3406298" y="2546348"/>
              <a:ext cx="264553" cy="86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81" idx="6"/>
            </p:cNvCxnSpPr>
            <p:nvPr/>
          </p:nvCxnSpPr>
          <p:spPr>
            <a:xfrm flipV="1">
              <a:off x="3510116" y="2788696"/>
              <a:ext cx="259339" cy="179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1" idx="5"/>
            </p:cNvCxnSpPr>
            <p:nvPr/>
          </p:nvCxnSpPr>
          <p:spPr>
            <a:xfrm>
              <a:off x="3406298" y="2980437"/>
              <a:ext cx="233487" cy="35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554786" y="2806665"/>
              <a:ext cx="240329" cy="8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endCxn id="81" idx="3"/>
            </p:cNvCxnSpPr>
            <p:nvPr/>
          </p:nvCxnSpPr>
          <p:spPr>
            <a:xfrm flipV="1">
              <a:off x="2640464" y="2980437"/>
              <a:ext cx="264553" cy="61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81" idx="1"/>
            </p:cNvCxnSpPr>
            <p:nvPr/>
          </p:nvCxnSpPr>
          <p:spPr>
            <a:xfrm>
              <a:off x="2699951" y="2589621"/>
              <a:ext cx="205066" cy="43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456025" y="2414274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625419" y="2378691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20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331624" y="263807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697569" y="2624725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10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368046" y="2904179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4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41274" y="2880536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5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81696" y="3582173"/>
            <a:ext cx="4436722" cy="3023970"/>
            <a:chOff x="187778" y="187986"/>
            <a:chExt cx="4436722" cy="3023970"/>
          </a:xfrm>
        </p:grpSpPr>
        <p:grpSp>
          <p:nvGrpSpPr>
            <p:cNvPr id="101" name="Group 100"/>
            <p:cNvGrpSpPr/>
            <p:nvPr/>
          </p:nvGrpSpPr>
          <p:grpSpPr>
            <a:xfrm>
              <a:off x="187778" y="195496"/>
              <a:ext cx="4107635" cy="773585"/>
              <a:chOff x="264287" y="353833"/>
              <a:chExt cx="4107635" cy="773585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264287" y="353833"/>
                <a:ext cx="4107635" cy="60016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Multiple</a:t>
                </a:r>
                <a:r>
                  <a:rPr lang="en-GB" sz="1050" b="1" dirty="0">
                    <a:latin typeface="SassoonPrimaryInfant" pitchFamily="2" charset="0"/>
                  </a:rPr>
                  <a:t> - A number that is the product of two other numbers</a:t>
                </a:r>
              </a:p>
              <a:p>
                <a:endParaRPr lang="en-GB" sz="1050" b="1" dirty="0">
                  <a:latin typeface="SassoonPrimaryInfant" pitchFamily="2" charset="0"/>
                </a:endParaRPr>
              </a:p>
              <a:p>
                <a:endParaRPr lang="en-GB" sz="1200" b="1" dirty="0">
                  <a:latin typeface="SassoonPrimaryInfant" pitchFamily="2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02561" y="628656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4 x 5 = </a:t>
                </a:r>
                <a:r>
                  <a:rPr lang="en-GB" b="1" dirty="0">
                    <a:solidFill>
                      <a:srgbClr val="00B050"/>
                    </a:solidFill>
                    <a:latin typeface="SassoonPrimaryInfant" pitchFamily="2" charset="0"/>
                  </a:rPr>
                  <a:t>20</a:t>
                </a: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607476" y="604198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20 is a multiple of both 4 and 5</a:t>
                </a:r>
              </a:p>
              <a:p>
                <a:pPr algn="ctr"/>
                <a:r>
                  <a:rPr lang="en-GB" sz="1400" b="1" dirty="0">
                    <a:solidFill>
                      <a:srgbClr val="00B050"/>
                    </a:solidFill>
                    <a:latin typeface="SassoonPrimaryInfant" pitchFamily="2" charset="0"/>
                  </a:rPr>
                  <a:t>It is in their times tables.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87778" y="1552816"/>
              <a:ext cx="4107635" cy="979492"/>
              <a:chOff x="187778" y="1552816"/>
              <a:chExt cx="4107635" cy="979492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87778" y="1552816"/>
                <a:ext cx="4107635" cy="4154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b="1" u="sng" dirty="0">
                    <a:latin typeface="SassoonPrimaryInfant" pitchFamily="2" charset="0"/>
                  </a:rPr>
                  <a:t>Factors</a:t>
                </a:r>
                <a:r>
                  <a:rPr lang="en-GB" sz="1050" b="1" dirty="0">
                    <a:latin typeface="SassoonPrimaryInfant" pitchFamily="2" charset="0"/>
                  </a:rPr>
                  <a:t> - Numbers that can be divided into another number       	   equally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57489" y="1885977"/>
                <a:ext cx="123303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SassoonPrimaryInfant" pitchFamily="2" charset="0"/>
                  </a:rPr>
                  <a:t>20 ÷ 4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5</a:t>
                </a:r>
              </a:p>
              <a:p>
                <a:r>
                  <a:rPr lang="en-GB" b="1" dirty="0">
                    <a:latin typeface="SassoonPrimaryInfant" pitchFamily="2" charset="0"/>
                  </a:rPr>
                  <a:t>20 ÷ 5 = </a:t>
                </a:r>
                <a:r>
                  <a:rPr lang="en-GB" b="1" dirty="0">
                    <a:solidFill>
                      <a:srgbClr val="00B0F0"/>
                    </a:solidFill>
                    <a:latin typeface="SassoonPrimaryInfant" pitchFamily="2" charset="0"/>
                  </a:rPr>
                  <a:t>4</a:t>
                </a: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669237" y="1855471"/>
                <a:ext cx="26261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latin typeface="SassoonPrimaryInfant" pitchFamily="2" charset="0"/>
                  </a:rPr>
                  <a:t>4 and 5 are factors of 20</a:t>
                </a:r>
              </a:p>
              <a:p>
                <a:pPr algn="ctr"/>
                <a:r>
                  <a:rPr lang="en-GB" sz="1400" b="1" dirty="0">
                    <a:solidFill>
                      <a:srgbClr val="00B0F0"/>
                    </a:solidFill>
                    <a:latin typeface="SassoonPrimaryInfant" pitchFamily="2" charset="0"/>
                  </a:rPr>
                  <a:t>20 can be divided by 5 and 4</a:t>
                </a:r>
              </a:p>
            </p:txBody>
          </p:sp>
        </p:grpSp>
        <p:sp>
          <p:nvSpPr>
            <p:cNvPr id="103" name="Rectangle 102"/>
            <p:cNvSpPr/>
            <p:nvPr/>
          </p:nvSpPr>
          <p:spPr>
            <a:xfrm>
              <a:off x="187779" y="187986"/>
              <a:ext cx="4436721" cy="13849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Rectangle 103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SassoonPrimaryInfant" pitchFamily="2" charset="0"/>
                </a:rPr>
                <a:t>Multiples and Factors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78877" y="961448"/>
              <a:ext cx="3878266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Write the times tables out – multiples of 4 </a:t>
              </a:r>
            </a:p>
            <a:p>
              <a:pPr algn="ctr"/>
              <a:r>
                <a:rPr lang="en-GB" sz="1400" dirty="0">
                  <a:latin typeface="SassoonPrimaryInfant" pitchFamily="2" charset="0"/>
                </a:rPr>
                <a:t>4, 8, 12, 16, 20, 24, 28, 32, 36, 40, 44, 48, 52…..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48013" y="2642275"/>
              <a:ext cx="185065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Use factor bugs to help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85419" y="2424730"/>
              <a:ext cx="1850657" cy="7386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  <a:p>
              <a:pPr algn="ctr"/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2801199" y="2560915"/>
              <a:ext cx="708917" cy="491501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109" name="Straight Connector 108"/>
            <p:cNvCxnSpPr>
              <a:stCxn id="108" idx="7"/>
            </p:cNvCxnSpPr>
            <p:nvPr/>
          </p:nvCxnSpPr>
          <p:spPr>
            <a:xfrm flipV="1">
              <a:off x="3406298" y="2546348"/>
              <a:ext cx="264553" cy="86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8" idx="6"/>
            </p:cNvCxnSpPr>
            <p:nvPr/>
          </p:nvCxnSpPr>
          <p:spPr>
            <a:xfrm flipV="1">
              <a:off x="3510116" y="2788696"/>
              <a:ext cx="259339" cy="179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8" idx="5"/>
            </p:cNvCxnSpPr>
            <p:nvPr/>
          </p:nvCxnSpPr>
          <p:spPr>
            <a:xfrm>
              <a:off x="3406298" y="2980437"/>
              <a:ext cx="233487" cy="35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2554786" y="2806665"/>
              <a:ext cx="240329" cy="8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endCxn id="108" idx="3"/>
            </p:cNvCxnSpPr>
            <p:nvPr/>
          </p:nvCxnSpPr>
          <p:spPr>
            <a:xfrm flipV="1">
              <a:off x="2640464" y="2980437"/>
              <a:ext cx="264553" cy="61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endCxn id="108" idx="1"/>
            </p:cNvCxnSpPr>
            <p:nvPr/>
          </p:nvCxnSpPr>
          <p:spPr>
            <a:xfrm>
              <a:off x="2699951" y="2589621"/>
              <a:ext cx="205066" cy="43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2456025" y="2414274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625419" y="2378691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20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331624" y="263807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2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697569" y="2624725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10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368046" y="2904179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4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641274" y="2880536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725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8317" y="325046"/>
            <a:ext cx="4953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Scaling measurements</a:t>
            </a:r>
          </a:p>
          <a:p>
            <a:r>
              <a:rPr lang="en-GB" dirty="0"/>
              <a:t>Ordering fractions</a:t>
            </a:r>
          </a:p>
          <a:p>
            <a:r>
              <a:rPr lang="en-GB" dirty="0"/>
              <a:t>Area</a:t>
            </a:r>
          </a:p>
          <a:p>
            <a:r>
              <a:rPr lang="en-GB" dirty="0"/>
              <a:t>Roman Numerals</a:t>
            </a:r>
          </a:p>
          <a:p>
            <a:endParaRPr lang="en-GB" dirty="0"/>
          </a:p>
          <a:p>
            <a:r>
              <a:rPr lang="en-GB" dirty="0"/>
              <a:t>Adding decimals – place value</a:t>
            </a:r>
          </a:p>
          <a:p>
            <a:r>
              <a:rPr lang="en-GB" dirty="0"/>
              <a:t>Simplifying fractions and equivalent fractions</a:t>
            </a:r>
          </a:p>
          <a:p>
            <a:r>
              <a:rPr lang="en-GB" dirty="0"/>
              <a:t>Pie charts</a:t>
            </a:r>
          </a:p>
          <a:p>
            <a:r>
              <a:rPr lang="en-GB" dirty="0"/>
              <a:t>Bar graph</a:t>
            </a:r>
          </a:p>
          <a:p>
            <a:r>
              <a:rPr lang="en-GB" dirty="0"/>
              <a:t>Line graph</a:t>
            </a:r>
          </a:p>
        </p:txBody>
      </p:sp>
    </p:spTree>
    <p:extLst>
      <p:ext uri="{BB962C8B-B14F-4D97-AF65-F5344CB8AC3E}">
        <p14:creationId xmlns:p14="http://schemas.microsoft.com/office/powerpoint/2010/main" val="328145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20731"/>
              </p:ext>
            </p:extLst>
          </p:nvPr>
        </p:nvGraphicFramePr>
        <p:xfrm>
          <a:off x="187780" y="187987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1,331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1,728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5400000">
            <a:off x="2951199" y="1532205"/>
            <a:ext cx="3017518" cy="329085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Cube Numbers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76623"/>
              </p:ext>
            </p:extLst>
          </p:nvPr>
        </p:nvGraphicFramePr>
        <p:xfrm>
          <a:off x="5249065" y="187987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1,331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1,728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 rot="5400000">
            <a:off x="8012484" y="1532205"/>
            <a:ext cx="3017518" cy="329085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Cube Numbers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7296"/>
              </p:ext>
            </p:extLst>
          </p:nvPr>
        </p:nvGraphicFramePr>
        <p:xfrm>
          <a:off x="187780" y="3588914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1,331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1,728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 rot="5400000">
            <a:off x="2951199" y="4933132"/>
            <a:ext cx="3017518" cy="329085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Cube Numbers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05954"/>
              </p:ext>
            </p:extLst>
          </p:nvPr>
        </p:nvGraphicFramePr>
        <p:xfrm>
          <a:off x="5249065" y="3588914"/>
          <a:ext cx="38329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39">
                  <a:extLst>
                    <a:ext uri="{9D8B030D-6E8A-4147-A177-3AD203B41FA5}">
                      <a16:colId xmlns:a16="http://schemas.microsoft.com/office/drawing/2014/main" val="1118151316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2553337687"/>
                    </a:ext>
                  </a:extLst>
                </a:gridCol>
                <a:gridCol w="1277639">
                  <a:extLst>
                    <a:ext uri="{9D8B030D-6E8A-4147-A177-3AD203B41FA5}">
                      <a16:colId xmlns:a16="http://schemas.microsoft.com/office/drawing/2014/main" val="1558040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 x 1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 x 2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75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 x 3 x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3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 x 4 x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8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 x 5 x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6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 x 6 x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50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 x 7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2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x 8 x 8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 x 9 x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9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 x 10 x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1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 x 11 x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1,331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 x 12 x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1,728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0041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 rot="5400000">
            <a:off x="8012484" y="4933132"/>
            <a:ext cx="3017518" cy="329085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Cube Numbers</a:t>
            </a:r>
          </a:p>
        </p:txBody>
      </p:sp>
    </p:spTree>
    <p:extLst>
      <p:ext uri="{BB962C8B-B14F-4D97-AF65-F5344CB8AC3E}">
        <p14:creationId xmlns:p14="http://schemas.microsoft.com/office/powerpoint/2010/main" val="398372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2951198" y="1532204"/>
            <a:ext cx="3017520" cy="3290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Prime Numbers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413914"/>
              </p:ext>
            </p:extLst>
          </p:nvPr>
        </p:nvGraphicFramePr>
        <p:xfrm>
          <a:off x="212571" y="187986"/>
          <a:ext cx="40828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84">
                  <a:extLst>
                    <a:ext uri="{9D8B030D-6E8A-4147-A177-3AD203B41FA5}">
                      <a16:colId xmlns:a16="http://schemas.microsoft.com/office/drawing/2014/main" val="3404244056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152433958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132764521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487969725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15321570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831956071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411997691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6065960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35766263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04178893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5264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086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18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2872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0228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23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818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3073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206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88244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 rot="5400000">
            <a:off x="8012483" y="1532204"/>
            <a:ext cx="3017520" cy="3290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Prime Numbers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23824"/>
              </p:ext>
            </p:extLst>
          </p:nvPr>
        </p:nvGraphicFramePr>
        <p:xfrm>
          <a:off x="5273856" y="187986"/>
          <a:ext cx="40828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84">
                  <a:extLst>
                    <a:ext uri="{9D8B030D-6E8A-4147-A177-3AD203B41FA5}">
                      <a16:colId xmlns:a16="http://schemas.microsoft.com/office/drawing/2014/main" val="3404244056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152433958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132764521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487969725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15321570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831956071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411997691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6065960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35766263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04178893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5264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086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18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2872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0228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23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818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3073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206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88244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 rot="5400000">
            <a:off x="2951198" y="4933131"/>
            <a:ext cx="3017520" cy="3290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Prime Numbers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17912"/>
              </p:ext>
            </p:extLst>
          </p:nvPr>
        </p:nvGraphicFramePr>
        <p:xfrm>
          <a:off x="212571" y="3588913"/>
          <a:ext cx="40828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84">
                  <a:extLst>
                    <a:ext uri="{9D8B030D-6E8A-4147-A177-3AD203B41FA5}">
                      <a16:colId xmlns:a16="http://schemas.microsoft.com/office/drawing/2014/main" val="3404244056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152433958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132764521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487969725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15321570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831956071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411997691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6065960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35766263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04178893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5264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086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18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2872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0228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23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818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3073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206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88244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 rot="5400000">
            <a:off x="8012483" y="4933131"/>
            <a:ext cx="3017520" cy="3290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Prime Numbers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52781"/>
              </p:ext>
            </p:extLst>
          </p:nvPr>
        </p:nvGraphicFramePr>
        <p:xfrm>
          <a:off x="5273856" y="3588913"/>
          <a:ext cx="40828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84">
                  <a:extLst>
                    <a:ext uri="{9D8B030D-6E8A-4147-A177-3AD203B41FA5}">
                      <a16:colId xmlns:a16="http://schemas.microsoft.com/office/drawing/2014/main" val="3404244056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152433958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132764521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487969725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15321570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3831956071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4119976917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60659600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35766263"/>
                    </a:ext>
                  </a:extLst>
                </a:gridCol>
                <a:gridCol w="408284">
                  <a:extLst>
                    <a:ext uri="{9D8B030D-6E8A-4147-A177-3AD203B41FA5}">
                      <a16:colId xmlns:a16="http://schemas.microsoft.com/office/drawing/2014/main" val="2504178893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5264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086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18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2872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0228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239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818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3073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5206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8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5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60350" y="187987"/>
            <a:ext cx="4364150" cy="3017520"/>
            <a:chOff x="260350" y="187987"/>
            <a:chExt cx="4364150" cy="3017520"/>
          </a:xfrm>
        </p:grpSpPr>
        <p:sp>
          <p:nvSpPr>
            <p:cNvPr id="3" name="Rectangle 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BIDMAS</a:t>
              </a:r>
            </a:p>
          </p:txBody>
        </p:sp>
        <p:sp>
          <p:nvSpPr>
            <p:cNvPr id="6" name="Vertical Scroll 5"/>
            <p:cNvSpPr/>
            <p:nvPr/>
          </p:nvSpPr>
          <p:spPr>
            <a:xfrm>
              <a:off x="260350" y="699797"/>
              <a:ext cx="1860550" cy="1993900"/>
            </a:xfrm>
            <a:prstGeom prst="verticalScroll">
              <a:avLst>
                <a:gd name="adj" fmla="val 8611"/>
              </a:avLst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B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rackets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I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ndices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D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ivision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M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ultiplication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A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ddition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S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ubtraction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42670" y="187987"/>
              <a:ext cx="2099131" cy="29108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When a calculation has more than one type of operation in, you must follow BIDMAS.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This tells you what order to do it in.  Solve that part, then put it back in the calculation before you solve the next part.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3²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(20 ÷ 5)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3²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9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13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–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48 ÷ 6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</a:t>
              </a:r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–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8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52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39856" y="1816062"/>
              <a:ext cx="556087" cy="11862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e.g.1</a:t>
              </a: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 2</a:t>
              </a:r>
            </a:p>
            <a:p>
              <a:pPr algn="ctr"/>
              <a:endParaRPr lang="en-GB" sz="1050" dirty="0">
                <a:solidFill>
                  <a:srgbClr val="FF00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21636" y="187987"/>
            <a:ext cx="4364150" cy="3017520"/>
            <a:chOff x="260350" y="187987"/>
            <a:chExt cx="4364150" cy="3017520"/>
          </a:xfrm>
        </p:grpSpPr>
        <p:sp>
          <p:nvSpPr>
            <p:cNvPr id="33" name="Rectangle 3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BIDMAS</a:t>
              </a:r>
            </a:p>
          </p:txBody>
        </p:sp>
        <p:sp>
          <p:nvSpPr>
            <p:cNvPr id="34" name="Vertical Scroll 33"/>
            <p:cNvSpPr/>
            <p:nvPr/>
          </p:nvSpPr>
          <p:spPr>
            <a:xfrm>
              <a:off x="260350" y="699797"/>
              <a:ext cx="1860550" cy="1993900"/>
            </a:xfrm>
            <a:prstGeom prst="verticalScroll">
              <a:avLst>
                <a:gd name="adj" fmla="val 8611"/>
              </a:avLst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B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rackets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I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ndices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D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ivision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M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ultiplication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A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ddition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S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ubtraction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42670" y="187987"/>
              <a:ext cx="2099131" cy="29108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When a calculation has more than one type of operation in, you must follow BIDMAS.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This tells you what order to do it in.  Solve that part, then put it back in the calculation before you solve the next part.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3²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(20 ÷ 5)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3²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9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13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–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48 ÷ 6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</a:t>
              </a:r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–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8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52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39856" y="1816062"/>
              <a:ext cx="556087" cy="11862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e.g.1</a:t>
              </a: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 2</a:t>
              </a:r>
            </a:p>
            <a:p>
              <a:pPr algn="ctr"/>
              <a:endParaRPr lang="en-GB" sz="1050" dirty="0">
                <a:solidFill>
                  <a:srgbClr val="FF00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0350" y="3597911"/>
            <a:ext cx="4364150" cy="3017520"/>
            <a:chOff x="260350" y="187987"/>
            <a:chExt cx="4364150" cy="3017520"/>
          </a:xfrm>
        </p:grpSpPr>
        <p:sp>
          <p:nvSpPr>
            <p:cNvPr id="38" name="Rectangle 37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BIDMAS</a:t>
              </a:r>
            </a:p>
          </p:txBody>
        </p:sp>
        <p:sp>
          <p:nvSpPr>
            <p:cNvPr id="39" name="Vertical Scroll 38"/>
            <p:cNvSpPr/>
            <p:nvPr/>
          </p:nvSpPr>
          <p:spPr>
            <a:xfrm>
              <a:off x="260350" y="699797"/>
              <a:ext cx="1860550" cy="1993900"/>
            </a:xfrm>
            <a:prstGeom prst="verticalScroll">
              <a:avLst>
                <a:gd name="adj" fmla="val 8611"/>
              </a:avLst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B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rackets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I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ndices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D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ivision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M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ultiplication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A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ddition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S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ubtraction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42670" y="187987"/>
              <a:ext cx="2099131" cy="29108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When a calculation has more than one type of operation in, you must follow BIDMAS.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This tells you what order to do it in.  Solve that part, then put it back in the calculation before you solve the next part.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3²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(20 ÷ 5)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3²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9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13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–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48 ÷ 6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</a:t>
              </a:r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–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8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52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39856" y="1816062"/>
              <a:ext cx="556087" cy="11862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e.g.1</a:t>
              </a: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 2</a:t>
              </a:r>
            </a:p>
            <a:p>
              <a:pPr algn="ctr"/>
              <a:endParaRPr lang="en-GB" sz="1050" dirty="0">
                <a:solidFill>
                  <a:srgbClr val="FF0000"/>
                </a:solidFill>
                <a:latin typeface="SassoonPrimaryInfant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321636" y="3597911"/>
            <a:ext cx="4364150" cy="3017520"/>
            <a:chOff x="260350" y="187987"/>
            <a:chExt cx="4364150" cy="3017520"/>
          </a:xfrm>
        </p:grpSpPr>
        <p:sp>
          <p:nvSpPr>
            <p:cNvPr id="43" name="Rectangle 4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BIDMAS</a:t>
              </a:r>
            </a:p>
          </p:txBody>
        </p:sp>
        <p:sp>
          <p:nvSpPr>
            <p:cNvPr id="44" name="Vertical Scroll 43"/>
            <p:cNvSpPr/>
            <p:nvPr/>
          </p:nvSpPr>
          <p:spPr>
            <a:xfrm>
              <a:off x="260350" y="699797"/>
              <a:ext cx="1860550" cy="1993900"/>
            </a:xfrm>
            <a:prstGeom prst="verticalScroll">
              <a:avLst>
                <a:gd name="adj" fmla="val 8611"/>
              </a:avLst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B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rackets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I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ndices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D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ivision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M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ultiplication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A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ddition</a:t>
              </a:r>
            </a:p>
            <a:p>
              <a:r>
                <a:rPr lang="en-GB" sz="1600" b="1" dirty="0">
                  <a:solidFill>
                    <a:schemeClr val="tx1"/>
                  </a:solidFill>
                  <a:latin typeface="SassoonPrimaryInfant" pitchFamily="2" charset="0"/>
                </a:rPr>
                <a:t>S</a:t>
              </a:r>
              <a:r>
                <a:rPr lang="en-GB" sz="1600" b="1" dirty="0">
                  <a:solidFill>
                    <a:schemeClr val="bg1"/>
                  </a:solidFill>
                  <a:latin typeface="SassoonPrimaryInfant" pitchFamily="2" charset="0"/>
                </a:rPr>
                <a:t>ubtraction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42670" y="187987"/>
              <a:ext cx="2099131" cy="29108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When a calculation has more than one type of operation in, you must follow BIDMAS.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This tells you what order to do it in.  Solve that part, then put it back in the calculation before you solve the next part.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3²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(20 ÷ 5)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3²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</a:t>
              </a:r>
            </a:p>
            <a:p>
              <a:pPr algn="ctr"/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9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+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13</a:t>
              </a: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1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–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48 ÷ 6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60 </a:t>
              </a:r>
              <a:r>
                <a:rPr lang="en-GB" sz="1100" dirty="0">
                  <a:solidFill>
                    <a:srgbClr val="00B050"/>
                  </a:solidFill>
                  <a:latin typeface="SassoonPrimaryInfant" pitchFamily="2" charset="0"/>
                </a:rPr>
                <a:t>–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 </a:t>
              </a:r>
              <a:r>
                <a:rPr lang="en-GB" sz="1100" dirty="0">
                  <a:solidFill>
                    <a:srgbClr val="FF0000"/>
                  </a:solidFill>
                  <a:latin typeface="SassoonPrimaryInfant" pitchFamily="2" charset="0"/>
                </a:rPr>
                <a:t>8 </a:t>
              </a:r>
              <a:r>
                <a:rPr lang="en-GB" sz="1100" dirty="0">
                  <a:solidFill>
                    <a:schemeClr val="tx1"/>
                  </a:solidFill>
                  <a:latin typeface="SassoonPrimaryInfant" pitchFamily="2" charset="0"/>
                </a:rPr>
                <a:t>= 52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39856" y="1816062"/>
              <a:ext cx="556087" cy="11862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e.g.1</a:t>
              </a: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endParaRPr lang="en-GB" sz="105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  <a:latin typeface="SassoonPrimaryInfant" pitchFamily="2" charset="0"/>
                </a:rPr>
                <a:t>e.g. 2</a:t>
              </a:r>
            </a:p>
            <a:p>
              <a:pPr algn="ctr"/>
              <a:endParaRPr lang="en-GB" sz="1050" dirty="0">
                <a:solidFill>
                  <a:srgbClr val="FF0000"/>
                </a:solidFill>
                <a:latin typeface="SassoonPrimaryInfa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11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239733" y="1162039"/>
            <a:ext cx="4455383" cy="372937"/>
            <a:chOff x="5239734" y="693728"/>
            <a:chExt cx="4455383" cy="372937"/>
          </a:xfrm>
        </p:grpSpPr>
        <p:grpSp>
          <p:nvGrpSpPr>
            <p:cNvPr id="95" name="Group 94"/>
            <p:cNvGrpSpPr/>
            <p:nvPr/>
          </p:nvGrpSpPr>
          <p:grpSpPr>
            <a:xfrm>
              <a:off x="5239734" y="695901"/>
              <a:ext cx="2207299" cy="370764"/>
              <a:chOff x="64350" y="861019"/>
              <a:chExt cx="2105110" cy="370764"/>
            </a:xfrm>
          </p:grpSpPr>
          <p:sp>
            <p:nvSpPr>
              <p:cNvPr id="96" name="Pentagon 95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1kg</a:t>
                </a:r>
              </a:p>
            </p:txBody>
          </p:sp>
          <p:sp>
            <p:nvSpPr>
              <p:cNvPr id="97" name="Chevron 96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98" name="Chevron 97"/>
              <p:cNvSpPr/>
              <p:nvPr/>
            </p:nvSpPr>
            <p:spPr>
              <a:xfrm>
                <a:off x="1085403" y="861019"/>
                <a:ext cx="1084057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1000g</a:t>
                </a: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flipH="1">
              <a:off x="7475495" y="693728"/>
              <a:ext cx="2219622" cy="370764"/>
              <a:chOff x="64350" y="861019"/>
              <a:chExt cx="2147497" cy="370764"/>
            </a:xfrm>
          </p:grpSpPr>
          <p:sp>
            <p:nvSpPr>
              <p:cNvPr id="133" name="Pentagon 132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1g</a:t>
                </a:r>
              </a:p>
            </p:txBody>
          </p:sp>
          <p:sp>
            <p:nvSpPr>
              <p:cNvPr id="134" name="Chevron 133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35" name="Chevron 134"/>
              <p:cNvSpPr/>
              <p:nvPr/>
            </p:nvSpPr>
            <p:spPr>
              <a:xfrm>
                <a:off x="1085405" y="861019"/>
                <a:ext cx="1126442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0.001kg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249065" y="630790"/>
            <a:ext cx="4448918" cy="370764"/>
            <a:chOff x="5236868" y="195446"/>
            <a:chExt cx="4448918" cy="370764"/>
          </a:xfrm>
        </p:grpSpPr>
        <p:grpSp>
          <p:nvGrpSpPr>
            <p:cNvPr id="16" name="Group 15"/>
            <p:cNvGrpSpPr/>
            <p:nvPr/>
          </p:nvGrpSpPr>
          <p:grpSpPr>
            <a:xfrm>
              <a:off x="5236868" y="195446"/>
              <a:ext cx="2123089" cy="370764"/>
              <a:chOff x="5242935" y="322755"/>
              <a:chExt cx="2123089" cy="370764"/>
            </a:xfrm>
          </p:grpSpPr>
          <p:sp>
            <p:nvSpPr>
              <p:cNvPr id="99" name="Pentagon 98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1l</a:t>
                </a:r>
              </a:p>
            </p:txBody>
          </p:sp>
          <p:sp>
            <p:nvSpPr>
              <p:cNvPr id="100" name="Chevron 99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01" name="Chevron 100"/>
              <p:cNvSpPr/>
              <p:nvPr/>
            </p:nvSpPr>
            <p:spPr>
              <a:xfrm>
                <a:off x="6221661" y="322755"/>
                <a:ext cx="1144363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1000ml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flipH="1">
              <a:off x="7492430" y="195446"/>
              <a:ext cx="2193356" cy="370764"/>
              <a:chOff x="5242935" y="322755"/>
              <a:chExt cx="1918652" cy="370764"/>
            </a:xfrm>
          </p:grpSpPr>
          <p:sp>
            <p:nvSpPr>
              <p:cNvPr id="137" name="Pentagon 136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1ml</a:t>
                </a:r>
              </a:p>
            </p:txBody>
          </p:sp>
          <p:sp>
            <p:nvSpPr>
              <p:cNvPr id="138" name="Chevron 137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39" name="Chevron 138"/>
              <p:cNvSpPr/>
              <p:nvPr/>
            </p:nvSpPr>
            <p:spPr>
              <a:xfrm>
                <a:off x="6221661" y="322755"/>
                <a:ext cx="939926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0.001l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245476" y="1677898"/>
            <a:ext cx="4443898" cy="370764"/>
            <a:chOff x="5245667" y="1297416"/>
            <a:chExt cx="4443898" cy="370764"/>
          </a:xfrm>
        </p:grpSpPr>
        <p:grpSp>
          <p:nvGrpSpPr>
            <p:cNvPr id="120" name="Group 119"/>
            <p:cNvGrpSpPr/>
            <p:nvPr/>
          </p:nvGrpSpPr>
          <p:grpSpPr>
            <a:xfrm>
              <a:off x="5245667" y="1297416"/>
              <a:ext cx="2137827" cy="370764"/>
              <a:chOff x="52479" y="861019"/>
              <a:chExt cx="2038855" cy="370764"/>
            </a:xfrm>
          </p:grpSpPr>
          <p:sp>
            <p:nvSpPr>
              <p:cNvPr id="121" name="Pentagon 120"/>
              <p:cNvSpPr/>
              <p:nvPr/>
            </p:nvSpPr>
            <p:spPr>
              <a:xfrm>
                <a:off x="52479" y="861019"/>
                <a:ext cx="55967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1km</a:t>
                </a:r>
              </a:p>
            </p:txBody>
          </p:sp>
          <p:sp>
            <p:nvSpPr>
              <p:cNvPr id="122" name="Chevron 121"/>
              <p:cNvSpPr/>
              <p:nvPr/>
            </p:nvSpPr>
            <p:spPr>
              <a:xfrm>
                <a:off x="562468" y="861019"/>
                <a:ext cx="50540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23" name="Chevron 122"/>
              <p:cNvSpPr/>
              <p:nvPr/>
            </p:nvSpPr>
            <p:spPr>
              <a:xfrm>
                <a:off x="1024806" y="861019"/>
                <a:ext cx="1066528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 flipH="1">
              <a:off x="7519203" y="1297416"/>
              <a:ext cx="2170362" cy="370764"/>
              <a:chOff x="142692" y="861019"/>
              <a:chExt cx="1984715" cy="370764"/>
            </a:xfrm>
          </p:grpSpPr>
          <p:sp>
            <p:nvSpPr>
              <p:cNvPr id="141" name="Pentagon 140"/>
              <p:cNvSpPr/>
              <p:nvPr/>
            </p:nvSpPr>
            <p:spPr>
              <a:xfrm>
                <a:off x="142692" y="861019"/>
                <a:ext cx="469466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142" name="Chevron 141"/>
              <p:cNvSpPr/>
              <p:nvPr/>
            </p:nvSpPr>
            <p:spPr>
              <a:xfrm>
                <a:off x="552878" y="861019"/>
                <a:ext cx="496429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43" name="Chevron 142"/>
              <p:cNvSpPr/>
              <p:nvPr/>
            </p:nvSpPr>
            <p:spPr>
              <a:xfrm>
                <a:off x="979626" y="861019"/>
                <a:ext cx="1147781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0.001km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5242180" y="2192078"/>
            <a:ext cx="4444919" cy="372682"/>
            <a:chOff x="5243200" y="1931982"/>
            <a:chExt cx="4444919" cy="372682"/>
          </a:xfrm>
        </p:grpSpPr>
        <p:grpSp>
          <p:nvGrpSpPr>
            <p:cNvPr id="124" name="Group 123"/>
            <p:cNvGrpSpPr/>
            <p:nvPr/>
          </p:nvGrpSpPr>
          <p:grpSpPr>
            <a:xfrm>
              <a:off x="5243200" y="1933900"/>
              <a:ext cx="2140293" cy="370764"/>
              <a:chOff x="81239" y="861019"/>
              <a:chExt cx="1991700" cy="370764"/>
            </a:xfrm>
          </p:grpSpPr>
          <p:sp>
            <p:nvSpPr>
              <p:cNvPr id="125" name="Pentagon 124"/>
              <p:cNvSpPr/>
              <p:nvPr/>
            </p:nvSpPr>
            <p:spPr>
              <a:xfrm>
                <a:off x="81239" y="861019"/>
                <a:ext cx="53091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126" name="Chevron 125"/>
              <p:cNvSpPr/>
              <p:nvPr/>
            </p:nvSpPr>
            <p:spPr>
              <a:xfrm>
                <a:off x="562468" y="861019"/>
                <a:ext cx="51848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27" name="Chevron 126"/>
              <p:cNvSpPr/>
              <p:nvPr/>
            </p:nvSpPr>
            <p:spPr>
              <a:xfrm>
                <a:off x="1025679" y="861019"/>
                <a:ext cx="1047260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100cm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flipH="1">
              <a:off x="7519202" y="1931982"/>
              <a:ext cx="2168917" cy="370764"/>
              <a:chOff x="-34779" y="861019"/>
              <a:chExt cx="2241266" cy="370764"/>
            </a:xfrm>
          </p:grpSpPr>
          <p:sp>
            <p:nvSpPr>
              <p:cNvPr id="145" name="Pentagon 144"/>
              <p:cNvSpPr/>
              <p:nvPr/>
            </p:nvSpPr>
            <p:spPr>
              <a:xfrm>
                <a:off x="-34779" y="861019"/>
                <a:ext cx="646938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146" name="Chevron 145"/>
              <p:cNvSpPr/>
              <p:nvPr/>
            </p:nvSpPr>
            <p:spPr>
              <a:xfrm>
                <a:off x="543956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47" name="Chevron 146"/>
              <p:cNvSpPr/>
              <p:nvPr/>
            </p:nvSpPr>
            <p:spPr>
              <a:xfrm>
                <a:off x="1039963" y="861019"/>
                <a:ext cx="1166524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0.01m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5241974" y="2714309"/>
            <a:ext cx="4443812" cy="376898"/>
            <a:chOff x="5241973" y="2483418"/>
            <a:chExt cx="4443812" cy="376898"/>
          </a:xfrm>
        </p:grpSpPr>
        <p:grpSp>
          <p:nvGrpSpPr>
            <p:cNvPr id="128" name="Group 127"/>
            <p:cNvGrpSpPr/>
            <p:nvPr/>
          </p:nvGrpSpPr>
          <p:grpSpPr>
            <a:xfrm>
              <a:off x="5241973" y="2489552"/>
              <a:ext cx="2141519" cy="370764"/>
              <a:chOff x="45025" y="861019"/>
              <a:chExt cx="1935260" cy="370764"/>
            </a:xfrm>
          </p:grpSpPr>
          <p:sp>
            <p:nvSpPr>
              <p:cNvPr id="129" name="Pentagon 128"/>
              <p:cNvSpPr/>
              <p:nvPr/>
            </p:nvSpPr>
            <p:spPr>
              <a:xfrm>
                <a:off x="45025" y="861019"/>
                <a:ext cx="567133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130" name="Chevron 129"/>
              <p:cNvSpPr/>
              <p:nvPr/>
            </p:nvSpPr>
            <p:spPr>
              <a:xfrm>
                <a:off x="562468" y="861019"/>
                <a:ext cx="483442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31" name="Chevron 130"/>
              <p:cNvSpPr/>
              <p:nvPr/>
            </p:nvSpPr>
            <p:spPr>
              <a:xfrm>
                <a:off x="974609" y="861019"/>
                <a:ext cx="1005676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10mm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flipH="1">
              <a:off x="7519202" y="2483418"/>
              <a:ext cx="2166583" cy="370764"/>
              <a:chOff x="-63138" y="861019"/>
              <a:chExt cx="2191597" cy="370764"/>
            </a:xfrm>
          </p:grpSpPr>
          <p:sp>
            <p:nvSpPr>
              <p:cNvPr id="149" name="Pentagon 148"/>
              <p:cNvSpPr/>
              <p:nvPr/>
            </p:nvSpPr>
            <p:spPr>
              <a:xfrm>
                <a:off x="-63138" y="861019"/>
                <a:ext cx="675297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1mm</a:t>
                </a:r>
              </a:p>
            </p:txBody>
          </p:sp>
          <p:sp>
            <p:nvSpPr>
              <p:cNvPr id="150" name="Chevron 149"/>
              <p:cNvSpPr/>
              <p:nvPr/>
            </p:nvSpPr>
            <p:spPr>
              <a:xfrm>
                <a:off x="537940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51" name="Chevron 150"/>
              <p:cNvSpPr/>
              <p:nvPr/>
            </p:nvSpPr>
            <p:spPr>
              <a:xfrm>
                <a:off x="1040530" y="861019"/>
                <a:ext cx="1087929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0.1cm</a:t>
                </a:r>
              </a:p>
            </p:txBody>
          </p:sp>
        </p:grpSp>
      </p:grpSp>
      <p:sp>
        <p:nvSpPr>
          <p:cNvPr id="152" name="Rectangle 151"/>
          <p:cNvSpPr/>
          <p:nvPr/>
        </p:nvSpPr>
        <p:spPr>
          <a:xfrm>
            <a:off x="5254674" y="187987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5239733" y="4566363"/>
            <a:ext cx="4455383" cy="372937"/>
            <a:chOff x="5239734" y="693728"/>
            <a:chExt cx="4455383" cy="372937"/>
          </a:xfrm>
        </p:grpSpPr>
        <p:grpSp>
          <p:nvGrpSpPr>
            <p:cNvPr id="189" name="Group 188"/>
            <p:cNvGrpSpPr/>
            <p:nvPr/>
          </p:nvGrpSpPr>
          <p:grpSpPr>
            <a:xfrm>
              <a:off x="5239734" y="695901"/>
              <a:ext cx="2207299" cy="370764"/>
              <a:chOff x="64350" y="861019"/>
              <a:chExt cx="2105110" cy="370764"/>
            </a:xfrm>
          </p:grpSpPr>
          <p:sp>
            <p:nvSpPr>
              <p:cNvPr id="194" name="Pentagon 193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1kg</a:t>
                </a:r>
              </a:p>
            </p:txBody>
          </p:sp>
          <p:sp>
            <p:nvSpPr>
              <p:cNvPr id="195" name="Chevron 194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96" name="Chevron 195"/>
              <p:cNvSpPr/>
              <p:nvPr/>
            </p:nvSpPr>
            <p:spPr>
              <a:xfrm>
                <a:off x="1085403" y="861019"/>
                <a:ext cx="1084057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1000g</a:t>
                </a: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 flipH="1">
              <a:off x="7475495" y="693728"/>
              <a:ext cx="2219622" cy="370764"/>
              <a:chOff x="64350" y="861019"/>
              <a:chExt cx="2147497" cy="370764"/>
            </a:xfrm>
          </p:grpSpPr>
          <p:sp>
            <p:nvSpPr>
              <p:cNvPr id="191" name="Pentagon 190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1g</a:t>
                </a:r>
              </a:p>
            </p:txBody>
          </p:sp>
          <p:sp>
            <p:nvSpPr>
              <p:cNvPr id="192" name="Chevron 191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193" name="Chevron 192"/>
              <p:cNvSpPr/>
              <p:nvPr/>
            </p:nvSpPr>
            <p:spPr>
              <a:xfrm>
                <a:off x="1085405" y="861019"/>
                <a:ext cx="1126442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0.001kg</a:t>
                </a:r>
              </a:p>
            </p:txBody>
          </p:sp>
        </p:grpSp>
      </p:grpSp>
      <p:grpSp>
        <p:nvGrpSpPr>
          <p:cNvPr id="197" name="Group 196"/>
          <p:cNvGrpSpPr/>
          <p:nvPr/>
        </p:nvGrpSpPr>
        <p:grpSpPr>
          <a:xfrm>
            <a:off x="5249065" y="4035114"/>
            <a:ext cx="4448918" cy="370764"/>
            <a:chOff x="5236868" y="195446"/>
            <a:chExt cx="4448918" cy="370764"/>
          </a:xfrm>
        </p:grpSpPr>
        <p:grpSp>
          <p:nvGrpSpPr>
            <p:cNvPr id="198" name="Group 197"/>
            <p:cNvGrpSpPr/>
            <p:nvPr/>
          </p:nvGrpSpPr>
          <p:grpSpPr>
            <a:xfrm>
              <a:off x="5236868" y="195446"/>
              <a:ext cx="2123089" cy="370764"/>
              <a:chOff x="5242935" y="322755"/>
              <a:chExt cx="2123089" cy="370764"/>
            </a:xfrm>
          </p:grpSpPr>
          <p:sp>
            <p:nvSpPr>
              <p:cNvPr id="203" name="Pentagon 202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1l</a:t>
                </a:r>
              </a:p>
            </p:txBody>
          </p:sp>
          <p:sp>
            <p:nvSpPr>
              <p:cNvPr id="204" name="Chevron 203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05" name="Chevron 204"/>
              <p:cNvSpPr/>
              <p:nvPr/>
            </p:nvSpPr>
            <p:spPr>
              <a:xfrm>
                <a:off x="6221661" y="322755"/>
                <a:ext cx="1144363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1000ml</a:t>
                </a: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 flipH="1">
              <a:off x="7492430" y="195446"/>
              <a:ext cx="2193356" cy="370764"/>
              <a:chOff x="5242935" y="322755"/>
              <a:chExt cx="1918652" cy="370764"/>
            </a:xfrm>
          </p:grpSpPr>
          <p:sp>
            <p:nvSpPr>
              <p:cNvPr id="200" name="Pentagon 199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1ml</a:t>
                </a:r>
              </a:p>
            </p:txBody>
          </p:sp>
          <p:sp>
            <p:nvSpPr>
              <p:cNvPr id="201" name="Chevron 200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02" name="Chevron 201"/>
              <p:cNvSpPr/>
              <p:nvPr/>
            </p:nvSpPr>
            <p:spPr>
              <a:xfrm>
                <a:off x="6221661" y="322755"/>
                <a:ext cx="939926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0.001l</a:t>
                </a:r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5245476" y="5082222"/>
            <a:ext cx="4443898" cy="370764"/>
            <a:chOff x="5245667" y="1297416"/>
            <a:chExt cx="4443898" cy="370764"/>
          </a:xfrm>
        </p:grpSpPr>
        <p:grpSp>
          <p:nvGrpSpPr>
            <p:cNvPr id="207" name="Group 206"/>
            <p:cNvGrpSpPr/>
            <p:nvPr/>
          </p:nvGrpSpPr>
          <p:grpSpPr>
            <a:xfrm>
              <a:off x="5245667" y="1297416"/>
              <a:ext cx="2137827" cy="370764"/>
              <a:chOff x="52479" y="861019"/>
              <a:chExt cx="2038855" cy="370764"/>
            </a:xfrm>
          </p:grpSpPr>
          <p:sp>
            <p:nvSpPr>
              <p:cNvPr id="212" name="Pentagon 211"/>
              <p:cNvSpPr/>
              <p:nvPr/>
            </p:nvSpPr>
            <p:spPr>
              <a:xfrm>
                <a:off x="52479" y="861019"/>
                <a:ext cx="55967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1km</a:t>
                </a:r>
              </a:p>
            </p:txBody>
          </p:sp>
          <p:sp>
            <p:nvSpPr>
              <p:cNvPr id="213" name="Chevron 212"/>
              <p:cNvSpPr/>
              <p:nvPr/>
            </p:nvSpPr>
            <p:spPr>
              <a:xfrm>
                <a:off x="562468" y="861019"/>
                <a:ext cx="50540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14" name="Chevron 213"/>
              <p:cNvSpPr/>
              <p:nvPr/>
            </p:nvSpPr>
            <p:spPr>
              <a:xfrm>
                <a:off x="1024806" y="861019"/>
                <a:ext cx="1066528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</a:t>
                </a:r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 flipH="1">
              <a:off x="7519203" y="1297416"/>
              <a:ext cx="2170362" cy="370764"/>
              <a:chOff x="142692" y="861019"/>
              <a:chExt cx="1984715" cy="370764"/>
            </a:xfrm>
          </p:grpSpPr>
          <p:sp>
            <p:nvSpPr>
              <p:cNvPr id="209" name="Pentagon 208"/>
              <p:cNvSpPr/>
              <p:nvPr/>
            </p:nvSpPr>
            <p:spPr>
              <a:xfrm>
                <a:off x="142692" y="861019"/>
                <a:ext cx="469466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210" name="Chevron 209"/>
              <p:cNvSpPr/>
              <p:nvPr/>
            </p:nvSpPr>
            <p:spPr>
              <a:xfrm>
                <a:off x="552878" y="861019"/>
                <a:ext cx="496429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11" name="Chevron 210"/>
              <p:cNvSpPr/>
              <p:nvPr/>
            </p:nvSpPr>
            <p:spPr>
              <a:xfrm>
                <a:off x="979626" y="861019"/>
                <a:ext cx="1147781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0.001km</a:t>
                </a:r>
              </a:p>
            </p:txBody>
          </p:sp>
        </p:grpSp>
      </p:grpSp>
      <p:grpSp>
        <p:nvGrpSpPr>
          <p:cNvPr id="215" name="Group 214"/>
          <p:cNvGrpSpPr/>
          <p:nvPr/>
        </p:nvGrpSpPr>
        <p:grpSpPr>
          <a:xfrm>
            <a:off x="5242180" y="5596402"/>
            <a:ext cx="4444919" cy="372682"/>
            <a:chOff x="5243200" y="1931982"/>
            <a:chExt cx="4444919" cy="372682"/>
          </a:xfrm>
        </p:grpSpPr>
        <p:grpSp>
          <p:nvGrpSpPr>
            <p:cNvPr id="216" name="Group 215"/>
            <p:cNvGrpSpPr/>
            <p:nvPr/>
          </p:nvGrpSpPr>
          <p:grpSpPr>
            <a:xfrm>
              <a:off x="5243200" y="1933900"/>
              <a:ext cx="2140293" cy="370764"/>
              <a:chOff x="81239" y="861019"/>
              <a:chExt cx="1991700" cy="370764"/>
            </a:xfrm>
          </p:grpSpPr>
          <p:sp>
            <p:nvSpPr>
              <p:cNvPr id="221" name="Pentagon 220"/>
              <p:cNvSpPr/>
              <p:nvPr/>
            </p:nvSpPr>
            <p:spPr>
              <a:xfrm>
                <a:off x="81239" y="861019"/>
                <a:ext cx="53091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222" name="Chevron 221"/>
              <p:cNvSpPr/>
              <p:nvPr/>
            </p:nvSpPr>
            <p:spPr>
              <a:xfrm>
                <a:off x="562468" y="861019"/>
                <a:ext cx="51848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23" name="Chevron 222"/>
              <p:cNvSpPr/>
              <p:nvPr/>
            </p:nvSpPr>
            <p:spPr>
              <a:xfrm>
                <a:off x="1025679" y="861019"/>
                <a:ext cx="1047260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100cm</a:t>
                </a: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 flipH="1">
              <a:off x="7519202" y="1931982"/>
              <a:ext cx="2168917" cy="370764"/>
              <a:chOff x="-34779" y="861019"/>
              <a:chExt cx="2241266" cy="370764"/>
            </a:xfrm>
          </p:grpSpPr>
          <p:sp>
            <p:nvSpPr>
              <p:cNvPr id="218" name="Pentagon 217"/>
              <p:cNvSpPr/>
              <p:nvPr/>
            </p:nvSpPr>
            <p:spPr>
              <a:xfrm>
                <a:off x="-34779" y="861019"/>
                <a:ext cx="646938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219" name="Chevron 218"/>
              <p:cNvSpPr/>
              <p:nvPr/>
            </p:nvSpPr>
            <p:spPr>
              <a:xfrm>
                <a:off x="543956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20" name="Chevron 219"/>
              <p:cNvSpPr/>
              <p:nvPr/>
            </p:nvSpPr>
            <p:spPr>
              <a:xfrm>
                <a:off x="1039963" y="861019"/>
                <a:ext cx="1166524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0.01m</a:t>
                </a:r>
              </a:p>
            </p:txBody>
          </p:sp>
        </p:grpSp>
      </p:grpSp>
      <p:grpSp>
        <p:nvGrpSpPr>
          <p:cNvPr id="224" name="Group 223"/>
          <p:cNvGrpSpPr/>
          <p:nvPr/>
        </p:nvGrpSpPr>
        <p:grpSpPr>
          <a:xfrm>
            <a:off x="5241974" y="6118633"/>
            <a:ext cx="4443812" cy="376898"/>
            <a:chOff x="5241973" y="2483418"/>
            <a:chExt cx="4443812" cy="376898"/>
          </a:xfrm>
        </p:grpSpPr>
        <p:grpSp>
          <p:nvGrpSpPr>
            <p:cNvPr id="225" name="Group 224"/>
            <p:cNvGrpSpPr/>
            <p:nvPr/>
          </p:nvGrpSpPr>
          <p:grpSpPr>
            <a:xfrm>
              <a:off x="5241973" y="2489552"/>
              <a:ext cx="2141519" cy="370764"/>
              <a:chOff x="45025" y="861019"/>
              <a:chExt cx="1935260" cy="370764"/>
            </a:xfrm>
          </p:grpSpPr>
          <p:sp>
            <p:nvSpPr>
              <p:cNvPr id="230" name="Pentagon 229"/>
              <p:cNvSpPr/>
              <p:nvPr/>
            </p:nvSpPr>
            <p:spPr>
              <a:xfrm>
                <a:off x="45025" y="861019"/>
                <a:ext cx="567133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231" name="Chevron 230"/>
              <p:cNvSpPr/>
              <p:nvPr/>
            </p:nvSpPr>
            <p:spPr>
              <a:xfrm>
                <a:off x="562468" y="861019"/>
                <a:ext cx="483442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32" name="Chevron 231"/>
              <p:cNvSpPr/>
              <p:nvPr/>
            </p:nvSpPr>
            <p:spPr>
              <a:xfrm>
                <a:off x="974609" y="861019"/>
                <a:ext cx="1005676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10mm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 flipH="1">
              <a:off x="7519202" y="2483418"/>
              <a:ext cx="2166583" cy="370764"/>
              <a:chOff x="-63138" y="861019"/>
              <a:chExt cx="2191597" cy="370764"/>
            </a:xfrm>
          </p:grpSpPr>
          <p:sp>
            <p:nvSpPr>
              <p:cNvPr id="227" name="Pentagon 226"/>
              <p:cNvSpPr/>
              <p:nvPr/>
            </p:nvSpPr>
            <p:spPr>
              <a:xfrm>
                <a:off x="-63138" y="861019"/>
                <a:ext cx="675297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1mm</a:t>
                </a:r>
              </a:p>
            </p:txBody>
          </p:sp>
          <p:sp>
            <p:nvSpPr>
              <p:cNvPr id="228" name="Chevron 227"/>
              <p:cNvSpPr/>
              <p:nvPr/>
            </p:nvSpPr>
            <p:spPr>
              <a:xfrm>
                <a:off x="537940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29" name="Chevron 228"/>
              <p:cNvSpPr/>
              <p:nvPr/>
            </p:nvSpPr>
            <p:spPr>
              <a:xfrm>
                <a:off x="1040530" y="861019"/>
                <a:ext cx="1087929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0.1cm</a:t>
                </a:r>
              </a:p>
            </p:txBody>
          </p:sp>
        </p:grpSp>
      </p:grpSp>
      <p:sp>
        <p:nvSpPr>
          <p:cNvPr id="233" name="Rectangle 232"/>
          <p:cNvSpPr/>
          <p:nvPr/>
        </p:nvSpPr>
        <p:spPr>
          <a:xfrm>
            <a:off x="5254674" y="3592311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grpSp>
        <p:nvGrpSpPr>
          <p:cNvPr id="234" name="Group 233"/>
          <p:cNvGrpSpPr/>
          <p:nvPr/>
        </p:nvGrpSpPr>
        <p:grpSpPr>
          <a:xfrm>
            <a:off x="178991" y="1162039"/>
            <a:ext cx="4455383" cy="372937"/>
            <a:chOff x="5239734" y="693728"/>
            <a:chExt cx="4455383" cy="372937"/>
          </a:xfrm>
        </p:grpSpPr>
        <p:grpSp>
          <p:nvGrpSpPr>
            <p:cNvPr id="235" name="Group 234"/>
            <p:cNvGrpSpPr/>
            <p:nvPr/>
          </p:nvGrpSpPr>
          <p:grpSpPr>
            <a:xfrm>
              <a:off x="5239734" y="695901"/>
              <a:ext cx="2207299" cy="370764"/>
              <a:chOff x="64350" y="861019"/>
              <a:chExt cx="2105110" cy="370764"/>
            </a:xfrm>
          </p:grpSpPr>
          <p:sp>
            <p:nvSpPr>
              <p:cNvPr id="240" name="Pentagon 239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1kg</a:t>
                </a:r>
              </a:p>
            </p:txBody>
          </p:sp>
          <p:sp>
            <p:nvSpPr>
              <p:cNvPr id="241" name="Chevron 240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42" name="Chevron 241"/>
              <p:cNvSpPr/>
              <p:nvPr/>
            </p:nvSpPr>
            <p:spPr>
              <a:xfrm>
                <a:off x="1085403" y="861019"/>
                <a:ext cx="1084057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1000g</a:t>
                </a: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 flipH="1">
              <a:off x="7475495" y="693728"/>
              <a:ext cx="2219622" cy="370764"/>
              <a:chOff x="64350" y="861019"/>
              <a:chExt cx="2147497" cy="370764"/>
            </a:xfrm>
          </p:grpSpPr>
          <p:sp>
            <p:nvSpPr>
              <p:cNvPr id="237" name="Pentagon 236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1g</a:t>
                </a:r>
              </a:p>
            </p:txBody>
          </p:sp>
          <p:sp>
            <p:nvSpPr>
              <p:cNvPr id="238" name="Chevron 237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39" name="Chevron 238"/>
              <p:cNvSpPr/>
              <p:nvPr/>
            </p:nvSpPr>
            <p:spPr>
              <a:xfrm>
                <a:off x="1085405" y="861019"/>
                <a:ext cx="1126442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0.001kg</a:t>
                </a:r>
              </a:p>
            </p:txBody>
          </p:sp>
        </p:grpSp>
      </p:grpSp>
      <p:grpSp>
        <p:nvGrpSpPr>
          <p:cNvPr id="243" name="Group 242"/>
          <p:cNvGrpSpPr/>
          <p:nvPr/>
        </p:nvGrpSpPr>
        <p:grpSpPr>
          <a:xfrm>
            <a:off x="188323" y="630790"/>
            <a:ext cx="4448918" cy="370764"/>
            <a:chOff x="5236868" y="195446"/>
            <a:chExt cx="4448918" cy="370764"/>
          </a:xfrm>
        </p:grpSpPr>
        <p:grpSp>
          <p:nvGrpSpPr>
            <p:cNvPr id="244" name="Group 243"/>
            <p:cNvGrpSpPr/>
            <p:nvPr/>
          </p:nvGrpSpPr>
          <p:grpSpPr>
            <a:xfrm>
              <a:off x="5236868" y="195446"/>
              <a:ext cx="2123089" cy="370764"/>
              <a:chOff x="5242935" y="322755"/>
              <a:chExt cx="2123089" cy="370764"/>
            </a:xfrm>
          </p:grpSpPr>
          <p:sp>
            <p:nvSpPr>
              <p:cNvPr id="249" name="Pentagon 248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1l</a:t>
                </a:r>
              </a:p>
            </p:txBody>
          </p:sp>
          <p:sp>
            <p:nvSpPr>
              <p:cNvPr id="250" name="Chevron 249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51" name="Chevron 250"/>
              <p:cNvSpPr/>
              <p:nvPr/>
            </p:nvSpPr>
            <p:spPr>
              <a:xfrm>
                <a:off x="6221661" y="322755"/>
                <a:ext cx="1144363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1000ml</a:t>
                </a: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 flipH="1">
              <a:off x="7492430" y="195446"/>
              <a:ext cx="2193356" cy="370764"/>
              <a:chOff x="5242935" y="322755"/>
              <a:chExt cx="1918652" cy="370764"/>
            </a:xfrm>
          </p:grpSpPr>
          <p:sp>
            <p:nvSpPr>
              <p:cNvPr id="246" name="Pentagon 245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1ml</a:t>
                </a:r>
              </a:p>
            </p:txBody>
          </p:sp>
          <p:sp>
            <p:nvSpPr>
              <p:cNvPr id="247" name="Chevron 246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48" name="Chevron 247"/>
              <p:cNvSpPr/>
              <p:nvPr/>
            </p:nvSpPr>
            <p:spPr>
              <a:xfrm>
                <a:off x="6221661" y="322755"/>
                <a:ext cx="939926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0.001l</a:t>
                </a: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184734" y="1677898"/>
            <a:ext cx="4443898" cy="370764"/>
            <a:chOff x="5245667" y="1297416"/>
            <a:chExt cx="4443898" cy="370764"/>
          </a:xfrm>
        </p:grpSpPr>
        <p:grpSp>
          <p:nvGrpSpPr>
            <p:cNvPr id="253" name="Group 252"/>
            <p:cNvGrpSpPr/>
            <p:nvPr/>
          </p:nvGrpSpPr>
          <p:grpSpPr>
            <a:xfrm>
              <a:off x="5245667" y="1297416"/>
              <a:ext cx="2137827" cy="370764"/>
              <a:chOff x="52479" y="861019"/>
              <a:chExt cx="2038855" cy="370764"/>
            </a:xfrm>
          </p:grpSpPr>
          <p:sp>
            <p:nvSpPr>
              <p:cNvPr id="258" name="Pentagon 257"/>
              <p:cNvSpPr/>
              <p:nvPr/>
            </p:nvSpPr>
            <p:spPr>
              <a:xfrm>
                <a:off x="52479" y="861019"/>
                <a:ext cx="55967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1km</a:t>
                </a:r>
              </a:p>
            </p:txBody>
          </p:sp>
          <p:sp>
            <p:nvSpPr>
              <p:cNvPr id="259" name="Chevron 258"/>
              <p:cNvSpPr/>
              <p:nvPr/>
            </p:nvSpPr>
            <p:spPr>
              <a:xfrm>
                <a:off x="562468" y="861019"/>
                <a:ext cx="50540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60" name="Chevron 259"/>
              <p:cNvSpPr/>
              <p:nvPr/>
            </p:nvSpPr>
            <p:spPr>
              <a:xfrm>
                <a:off x="1024806" y="861019"/>
                <a:ext cx="1066528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</a:t>
                </a: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flipH="1">
              <a:off x="7519203" y="1297416"/>
              <a:ext cx="2170362" cy="370764"/>
              <a:chOff x="142692" y="861019"/>
              <a:chExt cx="1984715" cy="370764"/>
            </a:xfrm>
          </p:grpSpPr>
          <p:sp>
            <p:nvSpPr>
              <p:cNvPr id="255" name="Pentagon 254"/>
              <p:cNvSpPr/>
              <p:nvPr/>
            </p:nvSpPr>
            <p:spPr>
              <a:xfrm>
                <a:off x="142692" y="861019"/>
                <a:ext cx="469466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256" name="Chevron 255"/>
              <p:cNvSpPr/>
              <p:nvPr/>
            </p:nvSpPr>
            <p:spPr>
              <a:xfrm>
                <a:off x="552878" y="861019"/>
                <a:ext cx="496429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57" name="Chevron 256"/>
              <p:cNvSpPr/>
              <p:nvPr/>
            </p:nvSpPr>
            <p:spPr>
              <a:xfrm>
                <a:off x="979626" y="861019"/>
                <a:ext cx="1147781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0.001km</a:t>
                </a:r>
              </a:p>
            </p:txBody>
          </p:sp>
        </p:grpSp>
      </p:grpSp>
      <p:grpSp>
        <p:nvGrpSpPr>
          <p:cNvPr id="261" name="Group 260"/>
          <p:cNvGrpSpPr/>
          <p:nvPr/>
        </p:nvGrpSpPr>
        <p:grpSpPr>
          <a:xfrm>
            <a:off x="181438" y="2192078"/>
            <a:ext cx="4444919" cy="372682"/>
            <a:chOff x="5243200" y="1931982"/>
            <a:chExt cx="4444919" cy="372682"/>
          </a:xfrm>
        </p:grpSpPr>
        <p:grpSp>
          <p:nvGrpSpPr>
            <p:cNvPr id="262" name="Group 261"/>
            <p:cNvGrpSpPr/>
            <p:nvPr/>
          </p:nvGrpSpPr>
          <p:grpSpPr>
            <a:xfrm>
              <a:off x="5243200" y="1933900"/>
              <a:ext cx="2140293" cy="370764"/>
              <a:chOff x="81239" y="861019"/>
              <a:chExt cx="1991700" cy="370764"/>
            </a:xfrm>
          </p:grpSpPr>
          <p:sp>
            <p:nvSpPr>
              <p:cNvPr id="267" name="Pentagon 266"/>
              <p:cNvSpPr/>
              <p:nvPr/>
            </p:nvSpPr>
            <p:spPr>
              <a:xfrm>
                <a:off x="81239" y="861019"/>
                <a:ext cx="53091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268" name="Chevron 267"/>
              <p:cNvSpPr/>
              <p:nvPr/>
            </p:nvSpPr>
            <p:spPr>
              <a:xfrm>
                <a:off x="562468" y="861019"/>
                <a:ext cx="51848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69" name="Chevron 268"/>
              <p:cNvSpPr/>
              <p:nvPr/>
            </p:nvSpPr>
            <p:spPr>
              <a:xfrm>
                <a:off x="1025679" y="861019"/>
                <a:ext cx="1047260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100cm</a:t>
                </a: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 flipH="1">
              <a:off x="7519202" y="1931982"/>
              <a:ext cx="2168917" cy="370764"/>
              <a:chOff x="-34779" y="861019"/>
              <a:chExt cx="2241266" cy="370764"/>
            </a:xfrm>
          </p:grpSpPr>
          <p:sp>
            <p:nvSpPr>
              <p:cNvPr id="264" name="Pentagon 263"/>
              <p:cNvSpPr/>
              <p:nvPr/>
            </p:nvSpPr>
            <p:spPr>
              <a:xfrm>
                <a:off x="-34779" y="861019"/>
                <a:ext cx="646938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265" name="Chevron 264"/>
              <p:cNvSpPr/>
              <p:nvPr/>
            </p:nvSpPr>
            <p:spPr>
              <a:xfrm>
                <a:off x="543956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66" name="Chevron 265"/>
              <p:cNvSpPr/>
              <p:nvPr/>
            </p:nvSpPr>
            <p:spPr>
              <a:xfrm>
                <a:off x="1039963" y="861019"/>
                <a:ext cx="1166524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0.01m</a:t>
                </a:r>
              </a:p>
            </p:txBody>
          </p:sp>
        </p:grpSp>
      </p:grpSp>
      <p:grpSp>
        <p:nvGrpSpPr>
          <p:cNvPr id="270" name="Group 269"/>
          <p:cNvGrpSpPr/>
          <p:nvPr/>
        </p:nvGrpSpPr>
        <p:grpSpPr>
          <a:xfrm>
            <a:off x="181232" y="2714309"/>
            <a:ext cx="4443812" cy="376898"/>
            <a:chOff x="5241973" y="2483418"/>
            <a:chExt cx="4443812" cy="376898"/>
          </a:xfrm>
        </p:grpSpPr>
        <p:grpSp>
          <p:nvGrpSpPr>
            <p:cNvPr id="271" name="Group 270"/>
            <p:cNvGrpSpPr/>
            <p:nvPr/>
          </p:nvGrpSpPr>
          <p:grpSpPr>
            <a:xfrm>
              <a:off x="5241973" y="2489552"/>
              <a:ext cx="2141519" cy="370764"/>
              <a:chOff x="45025" y="861019"/>
              <a:chExt cx="1935260" cy="370764"/>
            </a:xfrm>
          </p:grpSpPr>
          <p:sp>
            <p:nvSpPr>
              <p:cNvPr id="276" name="Pentagon 275"/>
              <p:cNvSpPr/>
              <p:nvPr/>
            </p:nvSpPr>
            <p:spPr>
              <a:xfrm>
                <a:off x="45025" y="861019"/>
                <a:ext cx="567133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277" name="Chevron 276"/>
              <p:cNvSpPr/>
              <p:nvPr/>
            </p:nvSpPr>
            <p:spPr>
              <a:xfrm>
                <a:off x="562468" y="861019"/>
                <a:ext cx="483442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78" name="Chevron 277"/>
              <p:cNvSpPr/>
              <p:nvPr/>
            </p:nvSpPr>
            <p:spPr>
              <a:xfrm>
                <a:off x="974609" y="861019"/>
                <a:ext cx="1005676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10mm</a:t>
                </a: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 flipH="1">
              <a:off x="7519202" y="2483418"/>
              <a:ext cx="2166583" cy="370764"/>
              <a:chOff x="-63138" y="861019"/>
              <a:chExt cx="2191597" cy="370764"/>
            </a:xfrm>
          </p:grpSpPr>
          <p:sp>
            <p:nvSpPr>
              <p:cNvPr id="273" name="Pentagon 272"/>
              <p:cNvSpPr/>
              <p:nvPr/>
            </p:nvSpPr>
            <p:spPr>
              <a:xfrm>
                <a:off x="-63138" y="861019"/>
                <a:ext cx="675297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1mm</a:t>
                </a:r>
              </a:p>
            </p:txBody>
          </p:sp>
          <p:sp>
            <p:nvSpPr>
              <p:cNvPr id="274" name="Chevron 273"/>
              <p:cNvSpPr/>
              <p:nvPr/>
            </p:nvSpPr>
            <p:spPr>
              <a:xfrm>
                <a:off x="537940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75" name="Chevron 274"/>
              <p:cNvSpPr/>
              <p:nvPr/>
            </p:nvSpPr>
            <p:spPr>
              <a:xfrm>
                <a:off x="1040530" y="861019"/>
                <a:ext cx="1087929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0.1cm</a:t>
                </a:r>
              </a:p>
            </p:txBody>
          </p:sp>
        </p:grpSp>
      </p:grpSp>
      <p:sp>
        <p:nvSpPr>
          <p:cNvPr id="279" name="Rectangle 278"/>
          <p:cNvSpPr/>
          <p:nvPr/>
        </p:nvSpPr>
        <p:spPr>
          <a:xfrm>
            <a:off x="193932" y="187987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grpSp>
        <p:nvGrpSpPr>
          <p:cNvPr id="280" name="Group 279"/>
          <p:cNvGrpSpPr/>
          <p:nvPr/>
        </p:nvGrpSpPr>
        <p:grpSpPr>
          <a:xfrm>
            <a:off x="178991" y="4566363"/>
            <a:ext cx="4455383" cy="372937"/>
            <a:chOff x="5239734" y="693728"/>
            <a:chExt cx="4455383" cy="372937"/>
          </a:xfrm>
        </p:grpSpPr>
        <p:grpSp>
          <p:nvGrpSpPr>
            <p:cNvPr id="281" name="Group 280"/>
            <p:cNvGrpSpPr/>
            <p:nvPr/>
          </p:nvGrpSpPr>
          <p:grpSpPr>
            <a:xfrm>
              <a:off x="5239734" y="695901"/>
              <a:ext cx="2207299" cy="370764"/>
              <a:chOff x="64350" y="861019"/>
              <a:chExt cx="2105110" cy="370764"/>
            </a:xfrm>
          </p:grpSpPr>
          <p:sp>
            <p:nvSpPr>
              <p:cNvPr id="286" name="Pentagon 285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1kg</a:t>
                </a:r>
              </a:p>
            </p:txBody>
          </p:sp>
          <p:sp>
            <p:nvSpPr>
              <p:cNvPr id="287" name="Chevron 286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88" name="Chevron 287"/>
              <p:cNvSpPr/>
              <p:nvPr/>
            </p:nvSpPr>
            <p:spPr>
              <a:xfrm>
                <a:off x="1085403" y="861019"/>
                <a:ext cx="1084057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1000g</a:t>
                </a:r>
              </a:p>
            </p:txBody>
          </p:sp>
        </p:grpSp>
        <p:grpSp>
          <p:nvGrpSpPr>
            <p:cNvPr id="282" name="Group 281"/>
            <p:cNvGrpSpPr/>
            <p:nvPr/>
          </p:nvGrpSpPr>
          <p:grpSpPr>
            <a:xfrm flipH="1">
              <a:off x="7475495" y="693728"/>
              <a:ext cx="2219622" cy="370764"/>
              <a:chOff x="64350" y="861019"/>
              <a:chExt cx="2147497" cy="370764"/>
            </a:xfrm>
          </p:grpSpPr>
          <p:sp>
            <p:nvSpPr>
              <p:cNvPr id="283" name="Pentagon 282"/>
              <p:cNvSpPr/>
              <p:nvPr/>
            </p:nvSpPr>
            <p:spPr>
              <a:xfrm>
                <a:off x="64350" y="861019"/>
                <a:ext cx="547808" cy="370764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1g</a:t>
                </a:r>
              </a:p>
            </p:txBody>
          </p:sp>
          <p:sp>
            <p:nvSpPr>
              <p:cNvPr id="284" name="Chevron 283"/>
              <p:cNvSpPr/>
              <p:nvPr/>
            </p:nvSpPr>
            <p:spPr>
              <a:xfrm>
                <a:off x="562468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85" name="Chevron 284"/>
              <p:cNvSpPr/>
              <p:nvPr/>
            </p:nvSpPr>
            <p:spPr>
              <a:xfrm>
                <a:off x="1085405" y="861019"/>
                <a:ext cx="1126442" cy="370764"/>
              </a:xfrm>
              <a:prstGeom prst="chevron">
                <a:avLst>
                  <a:gd name="adj" fmla="val 5062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0.001kg</a:t>
                </a:r>
              </a:p>
            </p:txBody>
          </p:sp>
        </p:grpSp>
      </p:grpSp>
      <p:grpSp>
        <p:nvGrpSpPr>
          <p:cNvPr id="289" name="Group 288"/>
          <p:cNvGrpSpPr/>
          <p:nvPr/>
        </p:nvGrpSpPr>
        <p:grpSpPr>
          <a:xfrm>
            <a:off x="188323" y="4035114"/>
            <a:ext cx="4448918" cy="370764"/>
            <a:chOff x="5236868" y="195446"/>
            <a:chExt cx="4448918" cy="370764"/>
          </a:xfrm>
        </p:grpSpPr>
        <p:grpSp>
          <p:nvGrpSpPr>
            <p:cNvPr id="290" name="Group 289"/>
            <p:cNvGrpSpPr/>
            <p:nvPr/>
          </p:nvGrpSpPr>
          <p:grpSpPr>
            <a:xfrm>
              <a:off x="5236868" y="195446"/>
              <a:ext cx="2123089" cy="370764"/>
              <a:chOff x="5242935" y="322755"/>
              <a:chExt cx="2123089" cy="370764"/>
            </a:xfrm>
          </p:grpSpPr>
          <p:sp>
            <p:nvSpPr>
              <p:cNvPr id="295" name="Pentagon 294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1l</a:t>
                </a:r>
              </a:p>
            </p:txBody>
          </p:sp>
          <p:sp>
            <p:nvSpPr>
              <p:cNvPr id="296" name="Chevron 295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97" name="Chevron 296"/>
              <p:cNvSpPr/>
              <p:nvPr/>
            </p:nvSpPr>
            <p:spPr>
              <a:xfrm>
                <a:off x="6221661" y="322755"/>
                <a:ext cx="1144363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1000ml</a:t>
                </a:r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 flipH="1">
              <a:off x="7492430" y="195446"/>
              <a:ext cx="2193356" cy="370764"/>
              <a:chOff x="5242935" y="322755"/>
              <a:chExt cx="1918652" cy="370764"/>
            </a:xfrm>
          </p:grpSpPr>
          <p:sp>
            <p:nvSpPr>
              <p:cNvPr id="292" name="Pentagon 291"/>
              <p:cNvSpPr/>
              <p:nvPr/>
            </p:nvSpPr>
            <p:spPr>
              <a:xfrm>
                <a:off x="5242935" y="322755"/>
                <a:ext cx="547808" cy="370764"/>
              </a:xfrm>
              <a:prstGeom prst="homePlat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1ml</a:t>
                </a:r>
              </a:p>
            </p:txBody>
          </p:sp>
          <p:sp>
            <p:nvSpPr>
              <p:cNvPr id="293" name="Chevron 292"/>
              <p:cNvSpPr/>
              <p:nvPr/>
            </p:nvSpPr>
            <p:spPr>
              <a:xfrm>
                <a:off x="5741054" y="322755"/>
                <a:ext cx="547808" cy="370764"/>
              </a:xfrm>
              <a:prstGeom prst="chevron">
                <a:avLst>
                  <a:gd name="adj" fmla="val 50876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294" name="Chevron 293"/>
              <p:cNvSpPr/>
              <p:nvPr/>
            </p:nvSpPr>
            <p:spPr>
              <a:xfrm>
                <a:off x="6221661" y="322755"/>
                <a:ext cx="939926" cy="370764"/>
              </a:xfrm>
              <a:prstGeom prst="chevron">
                <a:avLst>
                  <a:gd name="adj" fmla="val 50625"/>
                </a:avLst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0.001l</a:t>
                </a:r>
              </a:p>
            </p:txBody>
          </p:sp>
        </p:grpSp>
      </p:grpSp>
      <p:grpSp>
        <p:nvGrpSpPr>
          <p:cNvPr id="298" name="Group 297"/>
          <p:cNvGrpSpPr/>
          <p:nvPr/>
        </p:nvGrpSpPr>
        <p:grpSpPr>
          <a:xfrm>
            <a:off x="184734" y="5082222"/>
            <a:ext cx="4443898" cy="370764"/>
            <a:chOff x="5245667" y="1297416"/>
            <a:chExt cx="4443898" cy="370764"/>
          </a:xfrm>
        </p:grpSpPr>
        <p:grpSp>
          <p:nvGrpSpPr>
            <p:cNvPr id="299" name="Group 298"/>
            <p:cNvGrpSpPr/>
            <p:nvPr/>
          </p:nvGrpSpPr>
          <p:grpSpPr>
            <a:xfrm>
              <a:off x="5245667" y="1297416"/>
              <a:ext cx="2137827" cy="370764"/>
              <a:chOff x="52479" y="861019"/>
              <a:chExt cx="2038855" cy="370764"/>
            </a:xfrm>
          </p:grpSpPr>
          <p:sp>
            <p:nvSpPr>
              <p:cNvPr id="304" name="Pentagon 303"/>
              <p:cNvSpPr/>
              <p:nvPr/>
            </p:nvSpPr>
            <p:spPr>
              <a:xfrm>
                <a:off x="52479" y="861019"/>
                <a:ext cx="55967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1km</a:t>
                </a:r>
              </a:p>
            </p:txBody>
          </p:sp>
          <p:sp>
            <p:nvSpPr>
              <p:cNvPr id="305" name="Chevron 304"/>
              <p:cNvSpPr/>
              <p:nvPr/>
            </p:nvSpPr>
            <p:spPr>
              <a:xfrm>
                <a:off x="562468" y="861019"/>
                <a:ext cx="50540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306" name="Chevron 305"/>
              <p:cNvSpPr/>
              <p:nvPr/>
            </p:nvSpPr>
            <p:spPr>
              <a:xfrm>
                <a:off x="1024806" y="861019"/>
                <a:ext cx="1066528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1000m</a:t>
                </a:r>
              </a:p>
            </p:txBody>
          </p:sp>
        </p:grpSp>
        <p:grpSp>
          <p:nvGrpSpPr>
            <p:cNvPr id="300" name="Group 299"/>
            <p:cNvGrpSpPr/>
            <p:nvPr/>
          </p:nvGrpSpPr>
          <p:grpSpPr>
            <a:xfrm flipH="1">
              <a:off x="7519203" y="1297416"/>
              <a:ext cx="2170362" cy="370764"/>
              <a:chOff x="142692" y="861019"/>
              <a:chExt cx="1984715" cy="370764"/>
            </a:xfrm>
          </p:grpSpPr>
          <p:sp>
            <p:nvSpPr>
              <p:cNvPr id="301" name="Pentagon 300"/>
              <p:cNvSpPr/>
              <p:nvPr/>
            </p:nvSpPr>
            <p:spPr>
              <a:xfrm>
                <a:off x="142692" y="861019"/>
                <a:ext cx="469466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302" name="Chevron 301"/>
              <p:cNvSpPr/>
              <p:nvPr/>
            </p:nvSpPr>
            <p:spPr>
              <a:xfrm>
                <a:off x="552878" y="861019"/>
                <a:ext cx="496429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303" name="Chevron 302"/>
              <p:cNvSpPr/>
              <p:nvPr/>
            </p:nvSpPr>
            <p:spPr>
              <a:xfrm>
                <a:off x="979626" y="861019"/>
                <a:ext cx="1147781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0.001km</a:t>
                </a:r>
              </a:p>
            </p:txBody>
          </p:sp>
        </p:grpSp>
      </p:grpSp>
      <p:grpSp>
        <p:nvGrpSpPr>
          <p:cNvPr id="307" name="Group 306"/>
          <p:cNvGrpSpPr/>
          <p:nvPr/>
        </p:nvGrpSpPr>
        <p:grpSpPr>
          <a:xfrm>
            <a:off x="181438" y="5596402"/>
            <a:ext cx="4444919" cy="372682"/>
            <a:chOff x="5243200" y="1931982"/>
            <a:chExt cx="4444919" cy="372682"/>
          </a:xfrm>
        </p:grpSpPr>
        <p:grpSp>
          <p:nvGrpSpPr>
            <p:cNvPr id="308" name="Group 307"/>
            <p:cNvGrpSpPr/>
            <p:nvPr/>
          </p:nvGrpSpPr>
          <p:grpSpPr>
            <a:xfrm>
              <a:off x="5243200" y="1933900"/>
              <a:ext cx="2140293" cy="370764"/>
              <a:chOff x="81239" y="861019"/>
              <a:chExt cx="1991700" cy="370764"/>
            </a:xfrm>
          </p:grpSpPr>
          <p:sp>
            <p:nvSpPr>
              <p:cNvPr id="313" name="Pentagon 312"/>
              <p:cNvSpPr/>
              <p:nvPr/>
            </p:nvSpPr>
            <p:spPr>
              <a:xfrm>
                <a:off x="81239" y="861019"/>
                <a:ext cx="530919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</a:t>
                </a:r>
              </a:p>
            </p:txBody>
          </p:sp>
          <p:sp>
            <p:nvSpPr>
              <p:cNvPr id="314" name="Chevron 313"/>
              <p:cNvSpPr/>
              <p:nvPr/>
            </p:nvSpPr>
            <p:spPr>
              <a:xfrm>
                <a:off x="562468" y="861019"/>
                <a:ext cx="518486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315" name="Chevron 314"/>
              <p:cNvSpPr/>
              <p:nvPr/>
            </p:nvSpPr>
            <p:spPr>
              <a:xfrm>
                <a:off x="1025679" y="861019"/>
                <a:ext cx="1047260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100cm</a:t>
                </a:r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 flipH="1">
              <a:off x="7519202" y="1931982"/>
              <a:ext cx="2168917" cy="370764"/>
              <a:chOff x="-34779" y="861019"/>
              <a:chExt cx="2241266" cy="370764"/>
            </a:xfrm>
          </p:grpSpPr>
          <p:sp>
            <p:nvSpPr>
              <p:cNvPr id="310" name="Pentagon 309"/>
              <p:cNvSpPr/>
              <p:nvPr/>
            </p:nvSpPr>
            <p:spPr>
              <a:xfrm>
                <a:off x="-34779" y="861019"/>
                <a:ext cx="646938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311" name="Chevron 310"/>
              <p:cNvSpPr/>
              <p:nvPr/>
            </p:nvSpPr>
            <p:spPr>
              <a:xfrm>
                <a:off x="543956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312" name="Chevron 311"/>
              <p:cNvSpPr/>
              <p:nvPr/>
            </p:nvSpPr>
            <p:spPr>
              <a:xfrm>
                <a:off x="1039963" y="861019"/>
                <a:ext cx="1166524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0.01m</a:t>
                </a:r>
              </a:p>
            </p:txBody>
          </p:sp>
        </p:grpSp>
      </p:grpSp>
      <p:grpSp>
        <p:nvGrpSpPr>
          <p:cNvPr id="316" name="Group 315"/>
          <p:cNvGrpSpPr/>
          <p:nvPr/>
        </p:nvGrpSpPr>
        <p:grpSpPr>
          <a:xfrm>
            <a:off x="181232" y="6118633"/>
            <a:ext cx="4443812" cy="376898"/>
            <a:chOff x="5241973" y="2483418"/>
            <a:chExt cx="4443812" cy="376898"/>
          </a:xfrm>
        </p:grpSpPr>
        <p:grpSp>
          <p:nvGrpSpPr>
            <p:cNvPr id="317" name="Group 316"/>
            <p:cNvGrpSpPr/>
            <p:nvPr/>
          </p:nvGrpSpPr>
          <p:grpSpPr>
            <a:xfrm>
              <a:off x="5241973" y="2489552"/>
              <a:ext cx="2141519" cy="370764"/>
              <a:chOff x="45025" y="861019"/>
              <a:chExt cx="1935260" cy="370764"/>
            </a:xfrm>
          </p:grpSpPr>
          <p:sp>
            <p:nvSpPr>
              <p:cNvPr id="322" name="Pentagon 321"/>
              <p:cNvSpPr/>
              <p:nvPr/>
            </p:nvSpPr>
            <p:spPr>
              <a:xfrm>
                <a:off x="45025" y="861019"/>
                <a:ext cx="567133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1cm</a:t>
                </a:r>
              </a:p>
            </p:txBody>
          </p:sp>
          <p:sp>
            <p:nvSpPr>
              <p:cNvPr id="323" name="Chevron 322"/>
              <p:cNvSpPr/>
              <p:nvPr/>
            </p:nvSpPr>
            <p:spPr>
              <a:xfrm>
                <a:off x="562468" y="861019"/>
                <a:ext cx="483442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324" name="Chevron 323"/>
              <p:cNvSpPr/>
              <p:nvPr/>
            </p:nvSpPr>
            <p:spPr>
              <a:xfrm>
                <a:off x="974609" y="861019"/>
                <a:ext cx="1005676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10mm</a:t>
                </a: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 flipH="1">
              <a:off x="7519202" y="2483418"/>
              <a:ext cx="2166583" cy="370764"/>
              <a:chOff x="-63138" y="861019"/>
              <a:chExt cx="2191597" cy="370764"/>
            </a:xfrm>
          </p:grpSpPr>
          <p:sp>
            <p:nvSpPr>
              <p:cNvPr id="319" name="Pentagon 318"/>
              <p:cNvSpPr/>
              <p:nvPr/>
            </p:nvSpPr>
            <p:spPr>
              <a:xfrm>
                <a:off x="-63138" y="861019"/>
                <a:ext cx="675297" cy="370764"/>
              </a:xfrm>
              <a:prstGeom prst="homePlat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1mm</a:t>
                </a:r>
              </a:p>
            </p:txBody>
          </p:sp>
          <p:sp>
            <p:nvSpPr>
              <p:cNvPr id="320" name="Chevron 319"/>
              <p:cNvSpPr/>
              <p:nvPr/>
            </p:nvSpPr>
            <p:spPr>
              <a:xfrm>
                <a:off x="537940" y="861019"/>
                <a:ext cx="566031" cy="370764"/>
              </a:xfrm>
              <a:prstGeom prst="chevron">
                <a:avLst>
                  <a:gd name="adj" fmla="val 50876"/>
                </a:avLst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321" name="Chevron 320"/>
              <p:cNvSpPr/>
              <p:nvPr/>
            </p:nvSpPr>
            <p:spPr>
              <a:xfrm>
                <a:off x="1040530" y="861019"/>
                <a:ext cx="1087929" cy="370764"/>
              </a:xfrm>
              <a:prstGeom prst="chevron">
                <a:avLst>
                  <a:gd name="adj" fmla="val 5062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SassoonPrimaryInfant" pitchFamily="2" charset="0"/>
                  </a:rPr>
                  <a:t>0.1cm</a:t>
                </a:r>
              </a:p>
            </p:txBody>
          </p:sp>
        </p:grpSp>
      </p:grpSp>
      <p:sp>
        <p:nvSpPr>
          <p:cNvPr id="325" name="Rectangle 324"/>
          <p:cNvSpPr/>
          <p:nvPr/>
        </p:nvSpPr>
        <p:spPr>
          <a:xfrm>
            <a:off x="193932" y="3592311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</p:spTree>
    <p:extLst>
      <p:ext uri="{BB962C8B-B14F-4D97-AF65-F5344CB8AC3E}">
        <p14:creationId xmlns:p14="http://schemas.microsoft.com/office/powerpoint/2010/main" val="152930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87779" y="187987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sp>
        <p:nvSpPr>
          <p:cNvPr id="57" name="Pentagon 56"/>
          <p:cNvSpPr/>
          <p:nvPr/>
        </p:nvSpPr>
        <p:spPr>
          <a:xfrm>
            <a:off x="185557" y="2385114"/>
            <a:ext cx="547808" cy="370764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km</a:t>
            </a:r>
          </a:p>
        </p:txBody>
      </p:sp>
      <p:sp>
        <p:nvSpPr>
          <p:cNvPr id="58" name="Chevron 57"/>
          <p:cNvSpPr/>
          <p:nvPr/>
        </p:nvSpPr>
        <p:spPr>
          <a:xfrm>
            <a:off x="683676" y="2385114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Chevron 58"/>
          <p:cNvSpPr/>
          <p:nvPr/>
        </p:nvSpPr>
        <p:spPr>
          <a:xfrm>
            <a:off x="1079461" y="2385114"/>
            <a:ext cx="679936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</a:t>
            </a:r>
          </a:p>
        </p:txBody>
      </p:sp>
      <p:sp>
        <p:nvSpPr>
          <p:cNvPr id="60" name="Chevron 59"/>
          <p:cNvSpPr/>
          <p:nvPr/>
        </p:nvSpPr>
        <p:spPr>
          <a:xfrm>
            <a:off x="1704813" y="2385114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2100599" y="2385114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cm</a:t>
            </a:r>
          </a:p>
        </p:txBody>
      </p:sp>
      <p:sp>
        <p:nvSpPr>
          <p:cNvPr id="62" name="Chevron 61"/>
          <p:cNvSpPr/>
          <p:nvPr/>
        </p:nvSpPr>
        <p:spPr>
          <a:xfrm>
            <a:off x="2906003" y="2385114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3" name="Chevron 62"/>
          <p:cNvSpPr/>
          <p:nvPr/>
        </p:nvSpPr>
        <p:spPr>
          <a:xfrm>
            <a:off x="3301791" y="2385114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54172" y="978067"/>
            <a:ext cx="1573840" cy="370764"/>
            <a:chOff x="191499" y="861019"/>
            <a:chExt cx="1573840" cy="370764"/>
          </a:xfrm>
        </p:grpSpPr>
        <p:sp>
          <p:nvSpPr>
            <p:cNvPr id="64" name="Pentagon 63"/>
            <p:cNvSpPr/>
            <p:nvPr/>
          </p:nvSpPr>
          <p:spPr>
            <a:xfrm>
              <a:off x="191499" y="861019"/>
              <a:ext cx="547808" cy="37076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kg</a:t>
              </a:r>
            </a:p>
          </p:txBody>
        </p:sp>
        <p:sp>
          <p:nvSpPr>
            <p:cNvPr id="65" name="Chevron 64"/>
            <p:cNvSpPr/>
            <p:nvPr/>
          </p:nvSpPr>
          <p:spPr>
            <a:xfrm>
              <a:off x="689618" y="861019"/>
              <a:ext cx="451156" cy="370764"/>
            </a:xfrm>
            <a:prstGeom prst="chevron">
              <a:avLst>
                <a:gd name="adj" fmla="val 50876"/>
              </a:avLst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1085403" y="861019"/>
              <a:ext cx="679936" cy="370764"/>
            </a:xfrm>
            <a:prstGeom prst="chevron">
              <a:avLst>
                <a:gd name="adj" fmla="val 50625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g</a:t>
              </a:r>
            </a:p>
          </p:txBody>
        </p:sp>
      </p:grpSp>
      <p:sp>
        <p:nvSpPr>
          <p:cNvPr id="67" name="Pentagon 66"/>
          <p:cNvSpPr/>
          <p:nvPr/>
        </p:nvSpPr>
        <p:spPr>
          <a:xfrm>
            <a:off x="184987" y="974511"/>
            <a:ext cx="547808" cy="370764"/>
          </a:xfrm>
          <a:prstGeom prst="homePlat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l</a:t>
            </a:r>
          </a:p>
        </p:txBody>
      </p:sp>
      <p:sp>
        <p:nvSpPr>
          <p:cNvPr id="68" name="Chevron 67"/>
          <p:cNvSpPr/>
          <p:nvPr/>
        </p:nvSpPr>
        <p:spPr>
          <a:xfrm>
            <a:off x="683106" y="974511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9" name="Chevron 68"/>
          <p:cNvSpPr/>
          <p:nvPr/>
        </p:nvSpPr>
        <p:spPr>
          <a:xfrm>
            <a:off x="1078890" y="974511"/>
            <a:ext cx="778829" cy="370764"/>
          </a:xfrm>
          <a:prstGeom prst="chevron">
            <a:avLst>
              <a:gd name="adj" fmla="val 5062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4293" y="51958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5108" y="50813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82116" y="2936338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04113" y="2929931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76823" y="2936338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</a:t>
            </a:r>
          </a:p>
        </p:txBody>
      </p:sp>
      <p:sp>
        <p:nvSpPr>
          <p:cNvPr id="13" name="Curved Down Arrow 12"/>
          <p:cNvSpPr/>
          <p:nvPr/>
        </p:nvSpPr>
        <p:spPr>
          <a:xfrm rot="10800000">
            <a:off x="2862766" y="136553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Curved Down Arrow 73"/>
          <p:cNvSpPr/>
          <p:nvPr/>
        </p:nvSpPr>
        <p:spPr>
          <a:xfrm rot="10800000">
            <a:off x="392779" y="1364504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Curved Down Arrow 74"/>
          <p:cNvSpPr/>
          <p:nvPr/>
        </p:nvSpPr>
        <p:spPr>
          <a:xfrm>
            <a:off x="2887136" y="781834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Curved Down Arrow 75"/>
          <p:cNvSpPr/>
          <p:nvPr/>
        </p:nvSpPr>
        <p:spPr>
          <a:xfrm>
            <a:off x="417149" y="78080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68272" y="1559804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99087" y="1548357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79" name="Curved Down Arrow 78"/>
          <p:cNvSpPr/>
          <p:nvPr/>
        </p:nvSpPr>
        <p:spPr>
          <a:xfrm rot="10800000">
            <a:off x="2606738" y="275587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Curved Down Arrow 79"/>
          <p:cNvSpPr/>
          <p:nvPr/>
        </p:nvSpPr>
        <p:spPr>
          <a:xfrm rot="10800000">
            <a:off x="1438237" y="275587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Curved Down Arrow 80"/>
          <p:cNvSpPr/>
          <p:nvPr/>
        </p:nvSpPr>
        <p:spPr>
          <a:xfrm rot="10800000">
            <a:off x="307030" y="275587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Curved Down Arrow 81"/>
          <p:cNvSpPr/>
          <p:nvPr/>
        </p:nvSpPr>
        <p:spPr>
          <a:xfrm>
            <a:off x="2641472" y="218597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Curved Down Arrow 82"/>
          <p:cNvSpPr/>
          <p:nvPr/>
        </p:nvSpPr>
        <p:spPr>
          <a:xfrm>
            <a:off x="1472971" y="218597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Curved Down Arrow 83"/>
          <p:cNvSpPr/>
          <p:nvPr/>
        </p:nvSpPr>
        <p:spPr>
          <a:xfrm>
            <a:off x="341764" y="218597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2105" y="1907386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44102" y="1900979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16812" y="1907386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187779" y="3592311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sp>
        <p:nvSpPr>
          <p:cNvPr id="154" name="Pentagon 153"/>
          <p:cNvSpPr/>
          <p:nvPr/>
        </p:nvSpPr>
        <p:spPr>
          <a:xfrm>
            <a:off x="185557" y="5789438"/>
            <a:ext cx="547808" cy="370764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km</a:t>
            </a:r>
          </a:p>
        </p:txBody>
      </p:sp>
      <p:sp>
        <p:nvSpPr>
          <p:cNvPr id="155" name="Chevron 154"/>
          <p:cNvSpPr/>
          <p:nvPr/>
        </p:nvSpPr>
        <p:spPr>
          <a:xfrm>
            <a:off x="683676" y="5789438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6" name="Chevron 155"/>
          <p:cNvSpPr/>
          <p:nvPr/>
        </p:nvSpPr>
        <p:spPr>
          <a:xfrm>
            <a:off x="1079461" y="5789438"/>
            <a:ext cx="679936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</a:t>
            </a:r>
          </a:p>
        </p:txBody>
      </p:sp>
      <p:sp>
        <p:nvSpPr>
          <p:cNvPr id="157" name="Chevron 156"/>
          <p:cNvSpPr/>
          <p:nvPr/>
        </p:nvSpPr>
        <p:spPr>
          <a:xfrm>
            <a:off x="1704813" y="5789438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8" name="Chevron 157"/>
          <p:cNvSpPr/>
          <p:nvPr/>
        </p:nvSpPr>
        <p:spPr>
          <a:xfrm>
            <a:off x="2100599" y="5789438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cm</a:t>
            </a:r>
          </a:p>
        </p:txBody>
      </p:sp>
      <p:sp>
        <p:nvSpPr>
          <p:cNvPr id="159" name="Chevron 158"/>
          <p:cNvSpPr/>
          <p:nvPr/>
        </p:nvSpPr>
        <p:spPr>
          <a:xfrm>
            <a:off x="2906003" y="5789438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0" name="Chevron 159"/>
          <p:cNvSpPr/>
          <p:nvPr/>
        </p:nvSpPr>
        <p:spPr>
          <a:xfrm>
            <a:off x="3301791" y="5789438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mm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654172" y="4382391"/>
            <a:ext cx="1573840" cy="370764"/>
            <a:chOff x="191499" y="861019"/>
            <a:chExt cx="1573840" cy="370764"/>
          </a:xfrm>
        </p:grpSpPr>
        <p:sp>
          <p:nvSpPr>
            <p:cNvPr id="162" name="Pentagon 161"/>
            <p:cNvSpPr/>
            <p:nvPr/>
          </p:nvSpPr>
          <p:spPr>
            <a:xfrm>
              <a:off x="191499" y="861019"/>
              <a:ext cx="547808" cy="37076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kg</a:t>
              </a:r>
            </a:p>
          </p:txBody>
        </p:sp>
        <p:sp>
          <p:nvSpPr>
            <p:cNvPr id="163" name="Chevron 162"/>
            <p:cNvSpPr/>
            <p:nvPr/>
          </p:nvSpPr>
          <p:spPr>
            <a:xfrm>
              <a:off x="689618" y="861019"/>
              <a:ext cx="451156" cy="370764"/>
            </a:xfrm>
            <a:prstGeom prst="chevron">
              <a:avLst>
                <a:gd name="adj" fmla="val 50876"/>
              </a:avLst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4" name="Chevron 163"/>
            <p:cNvSpPr/>
            <p:nvPr/>
          </p:nvSpPr>
          <p:spPr>
            <a:xfrm>
              <a:off x="1085403" y="861019"/>
              <a:ext cx="679936" cy="370764"/>
            </a:xfrm>
            <a:prstGeom prst="chevron">
              <a:avLst>
                <a:gd name="adj" fmla="val 50625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g</a:t>
              </a:r>
            </a:p>
          </p:txBody>
        </p:sp>
      </p:grpSp>
      <p:sp>
        <p:nvSpPr>
          <p:cNvPr id="165" name="Pentagon 164"/>
          <p:cNvSpPr/>
          <p:nvPr/>
        </p:nvSpPr>
        <p:spPr>
          <a:xfrm>
            <a:off x="184987" y="4378835"/>
            <a:ext cx="547808" cy="370764"/>
          </a:xfrm>
          <a:prstGeom prst="homePlat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l</a:t>
            </a:r>
          </a:p>
        </p:txBody>
      </p:sp>
      <p:sp>
        <p:nvSpPr>
          <p:cNvPr id="166" name="Chevron 165"/>
          <p:cNvSpPr/>
          <p:nvPr/>
        </p:nvSpPr>
        <p:spPr>
          <a:xfrm>
            <a:off x="683106" y="4378835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7" name="Chevron 166"/>
          <p:cNvSpPr/>
          <p:nvPr/>
        </p:nvSpPr>
        <p:spPr>
          <a:xfrm>
            <a:off x="1078890" y="4378835"/>
            <a:ext cx="778829" cy="370764"/>
          </a:xfrm>
          <a:prstGeom prst="chevron">
            <a:avLst>
              <a:gd name="adj" fmla="val 5062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ml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944293" y="3923908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75108" y="3912461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82116" y="6340662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604113" y="6334255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876823" y="6340662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</a:t>
            </a:r>
          </a:p>
        </p:txBody>
      </p:sp>
      <p:sp>
        <p:nvSpPr>
          <p:cNvPr id="173" name="Curved Down Arrow 172"/>
          <p:cNvSpPr/>
          <p:nvPr/>
        </p:nvSpPr>
        <p:spPr>
          <a:xfrm rot="10800000">
            <a:off x="2862766" y="476985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4" name="Curved Down Arrow 173"/>
          <p:cNvSpPr/>
          <p:nvPr/>
        </p:nvSpPr>
        <p:spPr>
          <a:xfrm rot="10800000">
            <a:off x="392779" y="476882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5" name="Curved Down Arrow 174"/>
          <p:cNvSpPr/>
          <p:nvPr/>
        </p:nvSpPr>
        <p:spPr>
          <a:xfrm>
            <a:off x="2887136" y="418615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6" name="Curved Down Arrow 175"/>
          <p:cNvSpPr/>
          <p:nvPr/>
        </p:nvSpPr>
        <p:spPr>
          <a:xfrm>
            <a:off x="417149" y="418513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968272" y="4964128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99087" y="4952681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179" name="Curved Down Arrow 178"/>
          <p:cNvSpPr/>
          <p:nvPr/>
        </p:nvSpPr>
        <p:spPr>
          <a:xfrm rot="10800000">
            <a:off x="2606738" y="616020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0" name="Curved Down Arrow 179"/>
          <p:cNvSpPr/>
          <p:nvPr/>
        </p:nvSpPr>
        <p:spPr>
          <a:xfrm rot="10800000">
            <a:off x="1438237" y="616020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1" name="Curved Down Arrow 180"/>
          <p:cNvSpPr/>
          <p:nvPr/>
        </p:nvSpPr>
        <p:spPr>
          <a:xfrm rot="10800000">
            <a:off x="307030" y="616020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2" name="Curved Down Arrow 181"/>
          <p:cNvSpPr/>
          <p:nvPr/>
        </p:nvSpPr>
        <p:spPr>
          <a:xfrm>
            <a:off x="2641472" y="559030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3" name="Curved Down Arrow 182"/>
          <p:cNvSpPr/>
          <p:nvPr/>
        </p:nvSpPr>
        <p:spPr>
          <a:xfrm>
            <a:off x="1472971" y="559030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4" name="Curved Down Arrow 183"/>
          <p:cNvSpPr/>
          <p:nvPr/>
        </p:nvSpPr>
        <p:spPr>
          <a:xfrm>
            <a:off x="341764" y="559030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22105" y="531171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1544102" y="5305303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2816812" y="531171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5249064" y="187987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sp>
        <p:nvSpPr>
          <p:cNvPr id="235" name="Pentagon 234"/>
          <p:cNvSpPr/>
          <p:nvPr/>
        </p:nvSpPr>
        <p:spPr>
          <a:xfrm>
            <a:off x="5246842" y="2385114"/>
            <a:ext cx="547808" cy="370764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km</a:t>
            </a:r>
          </a:p>
        </p:txBody>
      </p:sp>
      <p:sp>
        <p:nvSpPr>
          <p:cNvPr id="236" name="Chevron 235"/>
          <p:cNvSpPr/>
          <p:nvPr/>
        </p:nvSpPr>
        <p:spPr>
          <a:xfrm>
            <a:off x="5744961" y="2385114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7" name="Chevron 236"/>
          <p:cNvSpPr/>
          <p:nvPr/>
        </p:nvSpPr>
        <p:spPr>
          <a:xfrm>
            <a:off x="6140746" y="2385114"/>
            <a:ext cx="679936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</a:t>
            </a:r>
          </a:p>
        </p:txBody>
      </p:sp>
      <p:sp>
        <p:nvSpPr>
          <p:cNvPr id="238" name="Chevron 237"/>
          <p:cNvSpPr/>
          <p:nvPr/>
        </p:nvSpPr>
        <p:spPr>
          <a:xfrm>
            <a:off x="6766098" y="2385114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39" name="Chevron 238"/>
          <p:cNvSpPr/>
          <p:nvPr/>
        </p:nvSpPr>
        <p:spPr>
          <a:xfrm>
            <a:off x="7161884" y="2385114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cm</a:t>
            </a:r>
          </a:p>
        </p:txBody>
      </p:sp>
      <p:sp>
        <p:nvSpPr>
          <p:cNvPr id="240" name="Chevron 239"/>
          <p:cNvSpPr/>
          <p:nvPr/>
        </p:nvSpPr>
        <p:spPr>
          <a:xfrm>
            <a:off x="7967288" y="2385114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41" name="Chevron 240"/>
          <p:cNvSpPr/>
          <p:nvPr/>
        </p:nvSpPr>
        <p:spPr>
          <a:xfrm>
            <a:off x="8363076" y="2385114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mm</a:t>
            </a:r>
          </a:p>
        </p:txBody>
      </p:sp>
      <p:grpSp>
        <p:nvGrpSpPr>
          <p:cNvPr id="242" name="Group 241"/>
          <p:cNvGrpSpPr/>
          <p:nvPr/>
        </p:nvGrpSpPr>
        <p:grpSpPr>
          <a:xfrm>
            <a:off x="7715457" y="978067"/>
            <a:ext cx="1573840" cy="370764"/>
            <a:chOff x="191499" y="861019"/>
            <a:chExt cx="1573840" cy="370764"/>
          </a:xfrm>
        </p:grpSpPr>
        <p:sp>
          <p:nvSpPr>
            <p:cNvPr id="243" name="Pentagon 242"/>
            <p:cNvSpPr/>
            <p:nvPr/>
          </p:nvSpPr>
          <p:spPr>
            <a:xfrm>
              <a:off x="191499" y="861019"/>
              <a:ext cx="547808" cy="37076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kg</a:t>
              </a:r>
            </a:p>
          </p:txBody>
        </p:sp>
        <p:sp>
          <p:nvSpPr>
            <p:cNvPr id="244" name="Chevron 243"/>
            <p:cNvSpPr/>
            <p:nvPr/>
          </p:nvSpPr>
          <p:spPr>
            <a:xfrm>
              <a:off x="689618" y="861019"/>
              <a:ext cx="451156" cy="370764"/>
            </a:xfrm>
            <a:prstGeom prst="chevron">
              <a:avLst>
                <a:gd name="adj" fmla="val 50876"/>
              </a:avLst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45" name="Chevron 244"/>
            <p:cNvSpPr/>
            <p:nvPr/>
          </p:nvSpPr>
          <p:spPr>
            <a:xfrm>
              <a:off x="1085403" y="861019"/>
              <a:ext cx="679936" cy="370764"/>
            </a:xfrm>
            <a:prstGeom prst="chevron">
              <a:avLst>
                <a:gd name="adj" fmla="val 50625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g</a:t>
              </a:r>
            </a:p>
          </p:txBody>
        </p:sp>
      </p:grpSp>
      <p:sp>
        <p:nvSpPr>
          <p:cNvPr id="246" name="Pentagon 245"/>
          <p:cNvSpPr/>
          <p:nvPr/>
        </p:nvSpPr>
        <p:spPr>
          <a:xfrm>
            <a:off x="5246272" y="974511"/>
            <a:ext cx="547808" cy="370764"/>
          </a:xfrm>
          <a:prstGeom prst="homePlat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l</a:t>
            </a:r>
          </a:p>
        </p:txBody>
      </p:sp>
      <p:sp>
        <p:nvSpPr>
          <p:cNvPr id="247" name="Chevron 246"/>
          <p:cNvSpPr/>
          <p:nvPr/>
        </p:nvSpPr>
        <p:spPr>
          <a:xfrm>
            <a:off x="5744391" y="974511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8" name="Chevron 247"/>
          <p:cNvSpPr/>
          <p:nvPr/>
        </p:nvSpPr>
        <p:spPr>
          <a:xfrm>
            <a:off x="6140175" y="974511"/>
            <a:ext cx="778829" cy="370764"/>
          </a:xfrm>
          <a:prstGeom prst="chevron">
            <a:avLst>
              <a:gd name="adj" fmla="val 5062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ml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05578" y="51958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5536393" y="50813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5443401" y="2936338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6665398" y="2929931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7938108" y="2936338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</a:t>
            </a:r>
          </a:p>
        </p:txBody>
      </p:sp>
      <p:sp>
        <p:nvSpPr>
          <p:cNvPr id="254" name="Curved Down Arrow 253"/>
          <p:cNvSpPr/>
          <p:nvPr/>
        </p:nvSpPr>
        <p:spPr>
          <a:xfrm rot="10800000">
            <a:off x="7924051" y="136553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5" name="Curved Down Arrow 254"/>
          <p:cNvSpPr/>
          <p:nvPr/>
        </p:nvSpPr>
        <p:spPr>
          <a:xfrm rot="10800000">
            <a:off x="5454064" y="1364504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6" name="Curved Down Arrow 255"/>
          <p:cNvSpPr/>
          <p:nvPr/>
        </p:nvSpPr>
        <p:spPr>
          <a:xfrm>
            <a:off x="7948421" y="781834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7" name="Curved Down Arrow 256"/>
          <p:cNvSpPr/>
          <p:nvPr/>
        </p:nvSpPr>
        <p:spPr>
          <a:xfrm>
            <a:off x="5478434" y="78080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8029557" y="1559804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560372" y="1548357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260" name="Curved Down Arrow 259"/>
          <p:cNvSpPr/>
          <p:nvPr/>
        </p:nvSpPr>
        <p:spPr>
          <a:xfrm rot="10800000">
            <a:off x="7668023" y="275587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1" name="Curved Down Arrow 260"/>
          <p:cNvSpPr/>
          <p:nvPr/>
        </p:nvSpPr>
        <p:spPr>
          <a:xfrm rot="10800000">
            <a:off x="6499522" y="275587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2" name="Curved Down Arrow 261"/>
          <p:cNvSpPr/>
          <p:nvPr/>
        </p:nvSpPr>
        <p:spPr>
          <a:xfrm rot="10800000">
            <a:off x="5368315" y="275587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3" name="Curved Down Arrow 262"/>
          <p:cNvSpPr/>
          <p:nvPr/>
        </p:nvSpPr>
        <p:spPr>
          <a:xfrm>
            <a:off x="7702757" y="218597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4" name="Curved Down Arrow 263"/>
          <p:cNvSpPr/>
          <p:nvPr/>
        </p:nvSpPr>
        <p:spPr>
          <a:xfrm>
            <a:off x="6534256" y="218597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5" name="Curved Down Arrow 264"/>
          <p:cNvSpPr/>
          <p:nvPr/>
        </p:nvSpPr>
        <p:spPr>
          <a:xfrm>
            <a:off x="5403049" y="218597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5383390" y="1907386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6605387" y="1900979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7878097" y="1907386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5249064" y="3592311"/>
            <a:ext cx="4436721" cy="3290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Converting Measurements</a:t>
            </a:r>
          </a:p>
        </p:txBody>
      </p:sp>
      <p:sp>
        <p:nvSpPr>
          <p:cNvPr id="270" name="Pentagon 269"/>
          <p:cNvSpPr/>
          <p:nvPr/>
        </p:nvSpPr>
        <p:spPr>
          <a:xfrm>
            <a:off x="5246842" y="5789438"/>
            <a:ext cx="547808" cy="370764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km</a:t>
            </a:r>
          </a:p>
        </p:txBody>
      </p:sp>
      <p:sp>
        <p:nvSpPr>
          <p:cNvPr id="271" name="Chevron 270"/>
          <p:cNvSpPr/>
          <p:nvPr/>
        </p:nvSpPr>
        <p:spPr>
          <a:xfrm>
            <a:off x="5744961" y="5789438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2" name="Chevron 271"/>
          <p:cNvSpPr/>
          <p:nvPr/>
        </p:nvSpPr>
        <p:spPr>
          <a:xfrm>
            <a:off x="6140746" y="5789438"/>
            <a:ext cx="679936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</a:t>
            </a:r>
          </a:p>
        </p:txBody>
      </p:sp>
      <p:sp>
        <p:nvSpPr>
          <p:cNvPr id="273" name="Chevron 272"/>
          <p:cNvSpPr/>
          <p:nvPr/>
        </p:nvSpPr>
        <p:spPr>
          <a:xfrm>
            <a:off x="6766098" y="5789438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74" name="Chevron 273"/>
          <p:cNvSpPr/>
          <p:nvPr/>
        </p:nvSpPr>
        <p:spPr>
          <a:xfrm>
            <a:off x="7161884" y="5789438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cm</a:t>
            </a:r>
          </a:p>
        </p:txBody>
      </p:sp>
      <p:sp>
        <p:nvSpPr>
          <p:cNvPr id="275" name="Chevron 274"/>
          <p:cNvSpPr/>
          <p:nvPr/>
        </p:nvSpPr>
        <p:spPr>
          <a:xfrm>
            <a:off x="7967288" y="5789438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76" name="Chevron 275"/>
          <p:cNvSpPr/>
          <p:nvPr/>
        </p:nvSpPr>
        <p:spPr>
          <a:xfrm>
            <a:off x="8363076" y="5789438"/>
            <a:ext cx="897787" cy="370764"/>
          </a:xfrm>
          <a:prstGeom prst="chevron">
            <a:avLst>
              <a:gd name="adj" fmla="val 5062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mm</a:t>
            </a:r>
          </a:p>
        </p:txBody>
      </p:sp>
      <p:grpSp>
        <p:nvGrpSpPr>
          <p:cNvPr id="277" name="Group 276"/>
          <p:cNvGrpSpPr/>
          <p:nvPr/>
        </p:nvGrpSpPr>
        <p:grpSpPr>
          <a:xfrm>
            <a:off x="7715457" y="4382391"/>
            <a:ext cx="1573840" cy="370764"/>
            <a:chOff x="191499" y="861019"/>
            <a:chExt cx="1573840" cy="370764"/>
          </a:xfrm>
        </p:grpSpPr>
        <p:sp>
          <p:nvSpPr>
            <p:cNvPr id="278" name="Pentagon 277"/>
            <p:cNvSpPr/>
            <p:nvPr/>
          </p:nvSpPr>
          <p:spPr>
            <a:xfrm>
              <a:off x="191499" y="861019"/>
              <a:ext cx="547808" cy="37076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kg</a:t>
              </a:r>
            </a:p>
          </p:txBody>
        </p:sp>
        <p:sp>
          <p:nvSpPr>
            <p:cNvPr id="279" name="Chevron 278"/>
            <p:cNvSpPr/>
            <p:nvPr/>
          </p:nvSpPr>
          <p:spPr>
            <a:xfrm>
              <a:off x="689618" y="861019"/>
              <a:ext cx="451156" cy="370764"/>
            </a:xfrm>
            <a:prstGeom prst="chevron">
              <a:avLst>
                <a:gd name="adj" fmla="val 50876"/>
              </a:avLst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0" name="Chevron 279"/>
            <p:cNvSpPr/>
            <p:nvPr/>
          </p:nvSpPr>
          <p:spPr>
            <a:xfrm>
              <a:off x="1085403" y="861019"/>
              <a:ext cx="679936" cy="370764"/>
            </a:xfrm>
            <a:prstGeom prst="chevron">
              <a:avLst>
                <a:gd name="adj" fmla="val 50625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SassoonPrimaryInfant" pitchFamily="2" charset="0"/>
                </a:rPr>
                <a:t>g</a:t>
              </a:r>
            </a:p>
          </p:txBody>
        </p:sp>
      </p:grpSp>
      <p:sp>
        <p:nvSpPr>
          <p:cNvPr id="281" name="Pentagon 280"/>
          <p:cNvSpPr/>
          <p:nvPr/>
        </p:nvSpPr>
        <p:spPr>
          <a:xfrm>
            <a:off x="5246272" y="4378835"/>
            <a:ext cx="547808" cy="370764"/>
          </a:xfrm>
          <a:prstGeom prst="homePlat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l</a:t>
            </a:r>
          </a:p>
        </p:txBody>
      </p:sp>
      <p:sp>
        <p:nvSpPr>
          <p:cNvPr id="282" name="Chevron 281"/>
          <p:cNvSpPr/>
          <p:nvPr/>
        </p:nvSpPr>
        <p:spPr>
          <a:xfrm>
            <a:off x="5744391" y="4378835"/>
            <a:ext cx="451156" cy="370764"/>
          </a:xfrm>
          <a:prstGeom prst="chevron">
            <a:avLst>
              <a:gd name="adj" fmla="val 50876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3" name="Chevron 282"/>
          <p:cNvSpPr/>
          <p:nvPr/>
        </p:nvSpPr>
        <p:spPr>
          <a:xfrm>
            <a:off x="6140175" y="4378835"/>
            <a:ext cx="778829" cy="370764"/>
          </a:xfrm>
          <a:prstGeom prst="chevron">
            <a:avLst>
              <a:gd name="adj" fmla="val 5062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SassoonPrimaryInfant" pitchFamily="2" charset="0"/>
              </a:rPr>
              <a:t>ml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8005578" y="3923908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5536393" y="3912461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5443401" y="6340662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6665398" y="6334255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7938108" y="6340662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</a:t>
            </a:r>
          </a:p>
        </p:txBody>
      </p:sp>
      <p:sp>
        <p:nvSpPr>
          <p:cNvPr id="289" name="Curved Down Arrow 288"/>
          <p:cNvSpPr/>
          <p:nvPr/>
        </p:nvSpPr>
        <p:spPr>
          <a:xfrm rot="10800000">
            <a:off x="7924051" y="4769856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0" name="Curved Down Arrow 289"/>
          <p:cNvSpPr/>
          <p:nvPr/>
        </p:nvSpPr>
        <p:spPr>
          <a:xfrm rot="10800000">
            <a:off x="5454064" y="476882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1" name="Curved Down Arrow 290"/>
          <p:cNvSpPr/>
          <p:nvPr/>
        </p:nvSpPr>
        <p:spPr>
          <a:xfrm>
            <a:off x="7948421" y="4186158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2" name="Curved Down Arrow 291"/>
          <p:cNvSpPr/>
          <p:nvPr/>
        </p:nvSpPr>
        <p:spPr>
          <a:xfrm>
            <a:off x="5478434" y="418513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8029557" y="4964128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5560372" y="4952681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÷ 1000</a:t>
            </a:r>
          </a:p>
        </p:txBody>
      </p:sp>
      <p:sp>
        <p:nvSpPr>
          <p:cNvPr id="295" name="Curved Down Arrow 294"/>
          <p:cNvSpPr/>
          <p:nvPr/>
        </p:nvSpPr>
        <p:spPr>
          <a:xfrm rot="10800000">
            <a:off x="7668023" y="616020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6" name="Curved Down Arrow 295"/>
          <p:cNvSpPr/>
          <p:nvPr/>
        </p:nvSpPr>
        <p:spPr>
          <a:xfrm rot="10800000">
            <a:off x="6499522" y="616020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7" name="Curved Down Arrow 296"/>
          <p:cNvSpPr/>
          <p:nvPr/>
        </p:nvSpPr>
        <p:spPr>
          <a:xfrm rot="10800000">
            <a:off x="5368315" y="6160202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8" name="Curved Down Arrow 297"/>
          <p:cNvSpPr/>
          <p:nvPr/>
        </p:nvSpPr>
        <p:spPr>
          <a:xfrm>
            <a:off x="7702757" y="559030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9" name="Curved Down Arrow 298"/>
          <p:cNvSpPr/>
          <p:nvPr/>
        </p:nvSpPr>
        <p:spPr>
          <a:xfrm>
            <a:off x="6534256" y="559030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0" name="Curved Down Arrow 299"/>
          <p:cNvSpPr/>
          <p:nvPr/>
        </p:nvSpPr>
        <p:spPr>
          <a:xfrm>
            <a:off x="5403049" y="5590300"/>
            <a:ext cx="905367" cy="1966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383390" y="531171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1000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6605387" y="5305303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100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7878097" y="531171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ssoonPrimaryInfant" pitchFamily="2" charset="0"/>
              </a:rPr>
              <a:t>x 10</a:t>
            </a:r>
          </a:p>
        </p:txBody>
      </p:sp>
    </p:spTree>
    <p:extLst>
      <p:ext uri="{BB962C8B-B14F-4D97-AF65-F5344CB8AC3E}">
        <p14:creationId xmlns:p14="http://schemas.microsoft.com/office/powerpoint/2010/main" val="123077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184345" y="160684"/>
            <a:ext cx="4440155" cy="3044823"/>
            <a:chOff x="184345" y="160684"/>
            <a:chExt cx="4440155" cy="3044823"/>
          </a:xfrm>
        </p:grpSpPr>
        <p:sp>
          <p:nvSpPr>
            <p:cNvPr id="3" name="Rectangle 2"/>
            <p:cNvSpPr/>
            <p:nvPr/>
          </p:nvSpPr>
          <p:spPr>
            <a:xfrm rot="5400000">
              <a:off x="2951199" y="1532205"/>
              <a:ext cx="3017518" cy="32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Angles – Types of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46969" y="160684"/>
              <a:ext cx="1137315" cy="1396672"/>
              <a:chOff x="278584" y="10259"/>
              <a:chExt cx="1137315" cy="139667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78584" y="10259"/>
                <a:ext cx="1137315" cy="1396672"/>
                <a:chOff x="3099120" y="3533173"/>
                <a:chExt cx="2207907" cy="2711403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3099120" y="3970898"/>
                  <a:ext cx="2207907" cy="2273678"/>
                  <a:chOff x="3232473" y="3525525"/>
                  <a:chExt cx="2733750" cy="2815185"/>
                </a:xfrm>
              </p:grpSpPr>
              <p:sp>
                <p:nvSpPr>
                  <p:cNvPr id="31" name="Oval 30"/>
                  <p:cNvSpPr/>
                  <p:nvPr/>
                </p:nvSpPr>
                <p:spPr>
                  <a:xfrm>
                    <a:off x="3232473" y="3611077"/>
                    <a:ext cx="2729635" cy="272963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4518999" y="4897606"/>
                    <a:ext cx="273279" cy="27327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grpSp>
                <p:nvGrpSpPr>
                  <p:cNvPr id="48" name="Group 47"/>
                  <p:cNvGrpSpPr/>
                  <p:nvPr/>
                </p:nvGrpSpPr>
                <p:grpSpPr>
                  <a:xfrm>
                    <a:off x="4046592" y="3525525"/>
                    <a:ext cx="1919631" cy="1813117"/>
                    <a:chOff x="3114180" y="4384044"/>
                    <a:chExt cx="2010830" cy="1899256"/>
                  </a:xfrm>
                </p:grpSpPr>
                <p:sp>
                  <p:nvSpPr>
                    <p:cNvPr id="50" name="Oval 49"/>
                    <p:cNvSpPr/>
                    <p:nvPr/>
                  </p:nvSpPr>
                  <p:spPr>
                    <a:xfrm>
                      <a:off x="3576110" y="5785174"/>
                      <a:ext cx="286262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50" dirty="0"/>
                    </a:p>
                  </p:txBody>
                </p:sp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3632922" y="4384044"/>
                      <a:ext cx="1492088" cy="1685528"/>
                      <a:chOff x="-2017485" y="2046514"/>
                      <a:chExt cx="1824495" cy="2061029"/>
                    </a:xfrm>
                  </p:grpSpPr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flipV="1">
                        <a:off x="-2017485" y="2912984"/>
                        <a:ext cx="1824495" cy="119455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 flipV="1">
                        <a:off x="-1988457" y="2046514"/>
                        <a:ext cx="0" cy="20610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2" name="Flowchart: Process 51"/>
                    <p:cNvSpPr/>
                    <p:nvPr/>
                  </p:nvSpPr>
                  <p:spPr>
                    <a:xfrm rot="19660100">
                      <a:off x="3684954" y="5813042"/>
                      <a:ext cx="1099462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50" dirty="0"/>
                    </a:p>
                  </p:txBody>
                </p:sp>
                <p:sp>
                  <p:nvSpPr>
                    <p:cNvPr id="53" name="Flowchart: Process 52"/>
                    <p:cNvSpPr/>
                    <p:nvPr/>
                  </p:nvSpPr>
                  <p:spPr>
                    <a:xfrm rot="16200000">
                      <a:off x="2799578" y="5434678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50" dirty="0"/>
                    </a:p>
                  </p:txBody>
                </p:sp>
              </p:grpSp>
              <p:sp>
                <p:nvSpPr>
                  <p:cNvPr id="49" name="Curved Left Arrow 48"/>
                  <p:cNvSpPr/>
                  <p:nvPr/>
                </p:nvSpPr>
                <p:spPr>
                  <a:xfrm rot="18627105">
                    <a:off x="4971820" y="3757018"/>
                    <a:ext cx="314960" cy="745204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3665731" y="3533173"/>
                  <a:ext cx="1077362" cy="50787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Acute</a:t>
                  </a:r>
                  <a:endParaRPr lang="en-GB" sz="1200" b="1" dirty="0">
                    <a:solidFill>
                      <a:srgbClr val="FF0000"/>
                    </a:solidFill>
                    <a:latin typeface="SassoonPrimaryInfant" pitchFamily="2" charset="0"/>
                  </a:endParaRPr>
                </a:p>
              </p:txBody>
            </p:sp>
          </p:grpSp>
          <p:sp>
            <p:nvSpPr>
              <p:cNvPr id="136" name="TextBox 135"/>
              <p:cNvSpPr txBox="1"/>
              <p:nvPr/>
            </p:nvSpPr>
            <p:spPr>
              <a:xfrm>
                <a:off x="385855" y="1005918"/>
                <a:ext cx="987667" cy="24622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Less than 90˚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691323" y="194154"/>
              <a:ext cx="1187543" cy="1382986"/>
              <a:chOff x="1683902" y="20561"/>
              <a:chExt cx="1187543" cy="1382986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683902" y="20561"/>
                <a:ext cx="1187543" cy="1382986"/>
                <a:chOff x="41353" y="2142575"/>
                <a:chExt cx="2305415" cy="2684834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41353" y="2560297"/>
                  <a:ext cx="2305415" cy="2267112"/>
                  <a:chOff x="164489" y="3565617"/>
                  <a:chExt cx="2854482" cy="2807056"/>
                </a:xfrm>
              </p:grpSpPr>
              <p:sp>
                <p:nvSpPr>
                  <p:cNvPr id="59" name="Oval 58"/>
                  <p:cNvSpPr/>
                  <p:nvPr/>
                </p:nvSpPr>
                <p:spPr>
                  <a:xfrm>
                    <a:off x="164489" y="3643039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1451387" y="3565617"/>
                    <a:ext cx="1567584" cy="1548316"/>
                    <a:chOff x="899886" y="4450347"/>
                    <a:chExt cx="1642057" cy="1621874"/>
                  </a:xfrm>
                </p:grpSpPr>
                <p:sp>
                  <p:nvSpPr>
                    <p:cNvPr id="62" name="Flowchart: Process 61"/>
                    <p:cNvSpPr/>
                    <p:nvPr/>
                  </p:nvSpPr>
                  <p:spPr>
                    <a:xfrm>
                      <a:off x="922086" y="5815671"/>
                      <a:ext cx="239964" cy="253624"/>
                    </a:xfrm>
                    <a:prstGeom prst="flowChartProcess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899886" y="4450347"/>
                      <a:ext cx="1642057" cy="1621874"/>
                      <a:chOff x="-2017485" y="2124350"/>
                      <a:chExt cx="2007874" cy="1983194"/>
                    </a:xfrm>
                  </p:grpSpPr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-2017485" y="4107543"/>
                        <a:ext cx="2007874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Straight Connector 64"/>
                      <p:cNvCxnSpPr/>
                      <p:nvPr/>
                    </p:nvCxnSpPr>
                    <p:spPr>
                      <a:xfrm flipV="1">
                        <a:off x="-1988457" y="2124350"/>
                        <a:ext cx="0" cy="1983194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61" name="Curved Left Arrow 60"/>
                  <p:cNvSpPr/>
                  <p:nvPr/>
                </p:nvSpPr>
                <p:spPr>
                  <a:xfrm rot="19389129">
                    <a:off x="1971534" y="3853859"/>
                    <a:ext cx="455337" cy="1077340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219460" y="2142575"/>
                  <a:ext cx="1848363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Right Angle</a:t>
                  </a:r>
                </a:p>
              </p:txBody>
            </p:sp>
          </p:grpSp>
          <p:sp>
            <p:nvSpPr>
              <p:cNvPr id="137" name="TextBox 136"/>
              <p:cNvSpPr txBox="1"/>
              <p:nvPr/>
            </p:nvSpPr>
            <p:spPr>
              <a:xfrm>
                <a:off x="1815184" y="992749"/>
                <a:ext cx="839883" cy="24622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Exactly 90˚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031380" y="181917"/>
              <a:ext cx="1202924" cy="1411851"/>
              <a:chOff x="3023959" y="8324"/>
              <a:chExt cx="1202924" cy="1411851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053417" y="8324"/>
                <a:ext cx="1173466" cy="1411851"/>
                <a:chOff x="5941006" y="3189332"/>
                <a:chExt cx="2278090" cy="2740872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5941006" y="3596806"/>
                  <a:ext cx="2278090" cy="2333398"/>
                  <a:chOff x="6091910" y="4019900"/>
                  <a:chExt cx="2820649" cy="2889129"/>
                </a:xfrm>
              </p:grpSpPr>
              <p:sp>
                <p:nvSpPr>
                  <p:cNvPr id="73" name="Oval 72"/>
                  <p:cNvSpPr/>
                  <p:nvPr/>
                </p:nvSpPr>
                <p:spPr>
                  <a:xfrm>
                    <a:off x="6091910" y="4179395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6768655" y="4019900"/>
                    <a:ext cx="2143904" cy="2343708"/>
                    <a:chOff x="5855738" y="4426928"/>
                    <a:chExt cx="2245758" cy="2455054"/>
                  </a:xfrm>
                </p:grpSpPr>
                <p:sp>
                  <p:nvSpPr>
                    <p:cNvPr id="76" name="Oval 75"/>
                    <p:cNvSpPr/>
                    <p:nvPr/>
                  </p:nvSpPr>
                  <p:spPr>
                    <a:xfrm>
                      <a:off x="6452276" y="5926441"/>
                      <a:ext cx="286262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6512182" y="4426928"/>
                      <a:ext cx="1589314" cy="2455054"/>
                      <a:chOff x="-2032147" y="2061176"/>
                      <a:chExt cx="1943381" cy="3001988"/>
                    </a:xfrm>
                  </p:grpSpPr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-2032147" y="4136866"/>
                        <a:ext cx="1943381" cy="92629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flipV="1">
                        <a:off x="-1988458" y="2061176"/>
                        <a:ext cx="0" cy="20610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8" name="Flowchart: Process 77"/>
                    <p:cNvSpPr/>
                    <p:nvPr/>
                  </p:nvSpPr>
                  <p:spPr>
                    <a:xfrm rot="1480721">
                      <a:off x="5855738" y="6181293"/>
                      <a:ext cx="1099460" cy="470257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sp>
                  <p:nvSpPr>
                    <p:cNvPr id="79" name="Flowchart: Process 78"/>
                    <p:cNvSpPr/>
                    <p:nvPr/>
                  </p:nvSpPr>
                  <p:spPr>
                    <a:xfrm rot="16200000">
                      <a:off x="5688758" y="5726420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</p:grpSp>
              <p:sp>
                <p:nvSpPr>
                  <p:cNvPr id="75" name="Curved Left Arrow 74"/>
                  <p:cNvSpPr/>
                  <p:nvPr/>
                </p:nvSpPr>
                <p:spPr>
                  <a:xfrm rot="19929399">
                    <a:off x="7915448" y="4632214"/>
                    <a:ext cx="455337" cy="1077340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1" name="TextBox 70"/>
                <p:cNvSpPr txBox="1"/>
                <p:nvPr/>
              </p:nvSpPr>
              <p:spPr>
                <a:xfrm>
                  <a:off x="6434336" y="3189332"/>
                  <a:ext cx="1173834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Obtuse</a:t>
                  </a: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7021255" y="4586125"/>
                  <a:ext cx="0" cy="129957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/>
              <p:cNvSpPr txBox="1"/>
              <p:nvPr/>
            </p:nvSpPr>
            <p:spPr>
              <a:xfrm>
                <a:off x="3023959" y="482247"/>
                <a:ext cx="706682" cy="86177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More than 90˚, less than 180˚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4345" y="1757033"/>
              <a:ext cx="1198228" cy="1375188"/>
              <a:chOff x="175294" y="1598296"/>
              <a:chExt cx="1198228" cy="1375188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237918" y="1598296"/>
                <a:ext cx="1135604" cy="1375188"/>
                <a:chOff x="3099120" y="3574888"/>
                <a:chExt cx="2204583" cy="2669697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3099120" y="4039998"/>
                  <a:ext cx="2204583" cy="2204587"/>
                  <a:chOff x="3232473" y="3611081"/>
                  <a:chExt cx="2729634" cy="2729639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3232473" y="3611083"/>
                    <a:ext cx="2729634" cy="2729637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518999" y="4897606"/>
                    <a:ext cx="273279" cy="27327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115" name="Group 114"/>
                  <p:cNvGrpSpPr/>
                  <p:nvPr/>
                </p:nvGrpSpPr>
                <p:grpSpPr>
                  <a:xfrm>
                    <a:off x="4092387" y="3611081"/>
                    <a:ext cx="668469" cy="2729632"/>
                    <a:chOff x="3162146" y="4473666"/>
                    <a:chExt cx="700226" cy="2859314"/>
                  </a:xfrm>
                </p:grpSpPr>
                <p:sp>
                  <p:nvSpPr>
                    <p:cNvPr id="117" name="Oval 116"/>
                    <p:cNvSpPr/>
                    <p:nvPr/>
                  </p:nvSpPr>
                  <p:spPr>
                    <a:xfrm>
                      <a:off x="3576110" y="5785174"/>
                      <a:ext cx="286262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cxnSp>
                  <p:nvCxnSpPr>
                    <p:cNvPr id="122" name="Straight Connector 121"/>
                    <p:cNvCxnSpPr>
                      <a:stCxn id="113" idx="4"/>
                      <a:endCxn id="113" idx="0"/>
                    </p:cNvCxnSpPr>
                    <p:nvPr/>
                  </p:nvCxnSpPr>
                  <p:spPr>
                    <a:xfrm flipV="1">
                      <a:off x="3691043" y="4473666"/>
                      <a:ext cx="0" cy="285931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0" name="Flowchart: Process 119"/>
                    <p:cNvSpPr/>
                    <p:nvPr/>
                  </p:nvSpPr>
                  <p:spPr>
                    <a:xfrm rot="16200000">
                      <a:off x="2847544" y="5434678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</p:grpSp>
              <p:sp>
                <p:nvSpPr>
                  <p:cNvPr id="116" name="Curved Left Arrow 115"/>
                  <p:cNvSpPr/>
                  <p:nvPr/>
                </p:nvSpPr>
                <p:spPr>
                  <a:xfrm rot="288448">
                    <a:off x="4978762" y="4468075"/>
                    <a:ext cx="498942" cy="1180518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12" name="TextBox 111"/>
                <p:cNvSpPr txBox="1"/>
                <p:nvPr/>
              </p:nvSpPr>
              <p:spPr>
                <a:xfrm>
                  <a:off x="3099120" y="3574888"/>
                  <a:ext cx="2188866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Straight line</a:t>
                  </a:r>
                </a:p>
              </p:txBody>
            </p:sp>
          </p:grpSp>
          <p:sp>
            <p:nvSpPr>
              <p:cNvPr id="140" name="TextBox 139"/>
              <p:cNvSpPr txBox="1"/>
              <p:nvPr/>
            </p:nvSpPr>
            <p:spPr>
              <a:xfrm>
                <a:off x="175294" y="2271628"/>
                <a:ext cx="706682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Exactly 180˚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41280" y="1713175"/>
              <a:ext cx="1178225" cy="1424622"/>
              <a:chOff x="1632238" y="1591658"/>
              <a:chExt cx="1178225" cy="1424622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1632238" y="1591658"/>
                <a:ext cx="1178225" cy="1424622"/>
                <a:chOff x="5941006" y="3164538"/>
                <a:chExt cx="2287326" cy="2765666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5941006" y="3587561"/>
                  <a:ext cx="2287326" cy="2342643"/>
                  <a:chOff x="6091910" y="4008453"/>
                  <a:chExt cx="2832087" cy="2900576"/>
                </a:xfrm>
              </p:grpSpPr>
              <p:sp>
                <p:nvSpPr>
                  <p:cNvPr id="87" name="Oval 86"/>
                  <p:cNvSpPr/>
                  <p:nvPr/>
                </p:nvSpPr>
                <p:spPr>
                  <a:xfrm>
                    <a:off x="6091910" y="4179395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7258409" y="4008453"/>
                    <a:ext cx="1665588" cy="2320814"/>
                    <a:chOff x="6368766" y="4414938"/>
                    <a:chExt cx="1744720" cy="2431072"/>
                  </a:xfrm>
                </p:grpSpPr>
                <p:sp>
                  <p:nvSpPr>
                    <p:cNvPr id="90" name="Oval 89"/>
                    <p:cNvSpPr/>
                    <p:nvPr/>
                  </p:nvSpPr>
                  <p:spPr>
                    <a:xfrm>
                      <a:off x="6368766" y="5984900"/>
                      <a:ext cx="286263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91" name="Group 90"/>
                    <p:cNvGrpSpPr/>
                    <p:nvPr/>
                  </p:nvGrpSpPr>
                  <p:grpSpPr>
                    <a:xfrm>
                      <a:off x="6524172" y="4414938"/>
                      <a:ext cx="1589314" cy="2431072"/>
                      <a:chOff x="-2017485" y="2046517"/>
                      <a:chExt cx="1943381" cy="2972663"/>
                    </a:xfrm>
                  </p:grpSpPr>
                  <p:cxnSp>
                    <p:nvCxnSpPr>
                      <p:cNvPr id="94" name="Straight Connector 93"/>
                      <p:cNvCxnSpPr/>
                      <p:nvPr/>
                    </p:nvCxnSpPr>
                    <p:spPr>
                      <a:xfrm>
                        <a:off x="-2017485" y="4092882"/>
                        <a:ext cx="1943381" cy="92629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Straight Connector 94"/>
                      <p:cNvCxnSpPr/>
                      <p:nvPr/>
                    </p:nvCxnSpPr>
                    <p:spPr>
                      <a:xfrm flipV="1">
                        <a:off x="-1988457" y="2046514"/>
                        <a:ext cx="0" cy="20610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2" name="Flowchart: Process 91"/>
                    <p:cNvSpPr/>
                    <p:nvPr/>
                  </p:nvSpPr>
                  <p:spPr>
                    <a:xfrm rot="1480721">
                      <a:off x="6633524" y="5875262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sp>
                  <p:nvSpPr>
                    <p:cNvPr id="93" name="Flowchart: Process 92"/>
                    <p:cNvSpPr/>
                    <p:nvPr/>
                  </p:nvSpPr>
                  <p:spPr>
                    <a:xfrm rot="16200000">
                      <a:off x="6304110" y="5274960"/>
                      <a:ext cx="1099460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</p:grpSp>
              <p:sp>
                <p:nvSpPr>
                  <p:cNvPr id="89" name="Curved Left Arrow 88"/>
                  <p:cNvSpPr/>
                  <p:nvPr/>
                </p:nvSpPr>
                <p:spPr>
                  <a:xfrm rot="9813032">
                    <a:off x="6897357" y="5078866"/>
                    <a:ext cx="455337" cy="1077340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86" name="TextBox 85"/>
                <p:cNvSpPr txBox="1"/>
                <p:nvPr/>
              </p:nvSpPr>
              <p:spPr>
                <a:xfrm>
                  <a:off x="6548711" y="3164538"/>
                  <a:ext cx="1052466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Reflex</a:t>
                  </a:r>
                </a:p>
              </p:txBody>
            </p:sp>
          </p:grpSp>
          <p:sp>
            <p:nvSpPr>
              <p:cNvPr id="141" name="TextBox 140"/>
              <p:cNvSpPr txBox="1"/>
              <p:nvPr/>
            </p:nvSpPr>
            <p:spPr>
              <a:xfrm>
                <a:off x="2098888" y="2013807"/>
                <a:ext cx="706682" cy="5539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More than 180˚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86122" y="1755708"/>
              <a:ext cx="1135603" cy="1400337"/>
              <a:chOff x="3077961" y="1615943"/>
              <a:chExt cx="1135603" cy="1400337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077961" y="1615943"/>
                <a:ext cx="1135603" cy="1364780"/>
                <a:chOff x="2792845" y="1520239"/>
                <a:chExt cx="1135603" cy="1364780"/>
              </a:xfrm>
            </p:grpSpPr>
            <p:grpSp>
              <p:nvGrpSpPr>
                <p:cNvPr id="123" name="Group 122"/>
                <p:cNvGrpSpPr/>
                <p:nvPr/>
              </p:nvGrpSpPr>
              <p:grpSpPr>
                <a:xfrm>
                  <a:off x="2792845" y="1520239"/>
                  <a:ext cx="1135603" cy="1364780"/>
                  <a:chOff x="5941006" y="3280713"/>
                  <a:chExt cx="2204580" cy="2649492"/>
                </a:xfrm>
              </p:grpSpPr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5941006" y="3642416"/>
                    <a:ext cx="2204580" cy="2287789"/>
                    <a:chOff x="6091910" y="4076372"/>
                    <a:chExt cx="2729634" cy="2832657"/>
                  </a:xfrm>
                </p:grpSpPr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6091910" y="4179395"/>
                      <a:ext cx="2729634" cy="272963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127" name="Group 126"/>
                    <p:cNvGrpSpPr/>
                    <p:nvPr/>
                  </p:nvGrpSpPr>
                  <p:grpSpPr>
                    <a:xfrm>
                      <a:off x="7304210" y="4076372"/>
                      <a:ext cx="273280" cy="1704118"/>
                      <a:chOff x="6416732" y="4486084"/>
                      <a:chExt cx="286263" cy="1785078"/>
                    </a:xfrm>
                  </p:grpSpPr>
                  <p:sp>
                    <p:nvSpPr>
                      <p:cNvPr id="129" name="Oval 128"/>
                      <p:cNvSpPr/>
                      <p:nvPr/>
                    </p:nvSpPr>
                    <p:spPr>
                      <a:xfrm>
                        <a:off x="6416732" y="5984899"/>
                        <a:ext cx="286263" cy="28626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000" dirty="0"/>
                      </a:p>
                    </p:txBody>
                  </p:sp>
                  <p:cxnSp>
                    <p:nvCxnSpPr>
                      <p:cNvPr id="134" name="Straight Connector 133"/>
                      <p:cNvCxnSpPr/>
                      <p:nvPr/>
                    </p:nvCxnSpPr>
                    <p:spPr>
                      <a:xfrm flipV="1">
                        <a:off x="6556263" y="4486084"/>
                        <a:ext cx="0" cy="16855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8" name="Curved Left Arrow 127"/>
                    <p:cNvSpPr/>
                    <p:nvPr/>
                  </p:nvSpPr>
                  <p:spPr>
                    <a:xfrm rot="10800000">
                      <a:off x="6560708" y="4631379"/>
                      <a:ext cx="592292" cy="1401379"/>
                    </a:xfrm>
                    <a:prstGeom prst="curvedLeftArrow">
                      <a:avLst/>
                    </a:prstGeom>
                    <a:ln w="285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25" name="TextBox 124"/>
                  <p:cNvSpPr txBox="1"/>
                  <p:nvPr/>
                </p:nvSpPr>
                <p:spPr>
                  <a:xfrm>
                    <a:off x="6392761" y="3280713"/>
                    <a:ext cx="1385444" cy="477997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000" b="1" dirty="0">
                        <a:solidFill>
                          <a:srgbClr val="FF0000"/>
                        </a:solidFill>
                        <a:latin typeface="SassoonPrimaryInfant" pitchFamily="2" charset="0"/>
                      </a:rPr>
                      <a:t>Full Turn</a:t>
                    </a:r>
                  </a:p>
                </p:txBody>
              </p:sp>
            </p:grpSp>
            <p:sp>
              <p:nvSpPr>
                <p:cNvPr id="135" name="Curved Left Arrow 134"/>
                <p:cNvSpPr/>
                <p:nvPr/>
              </p:nvSpPr>
              <p:spPr>
                <a:xfrm>
                  <a:off x="3493688" y="2025786"/>
                  <a:ext cx="209076" cy="494679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2" name="TextBox 141"/>
              <p:cNvSpPr txBox="1"/>
              <p:nvPr/>
            </p:nvSpPr>
            <p:spPr>
              <a:xfrm>
                <a:off x="3299596" y="2616170"/>
                <a:ext cx="706682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Exactly 360˚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240989" y="160684"/>
            <a:ext cx="4440155" cy="3044823"/>
            <a:chOff x="336745" y="313084"/>
            <a:chExt cx="4440155" cy="3044823"/>
          </a:xfrm>
        </p:grpSpPr>
        <p:sp>
          <p:nvSpPr>
            <p:cNvPr id="143" name="Rectangle 142"/>
            <p:cNvSpPr/>
            <p:nvPr/>
          </p:nvSpPr>
          <p:spPr>
            <a:xfrm rot="5400000">
              <a:off x="3103599" y="1684605"/>
              <a:ext cx="3017518" cy="32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SassoonPrimaryInfant" pitchFamily="2" charset="0"/>
                </a:rPr>
                <a:t>Angles – Types of</a:t>
              </a: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399369" y="313084"/>
              <a:ext cx="1137315" cy="1396672"/>
              <a:chOff x="278584" y="10259"/>
              <a:chExt cx="1137315" cy="1396672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278584" y="10259"/>
                <a:ext cx="1137315" cy="1396672"/>
                <a:chOff x="3099120" y="3533173"/>
                <a:chExt cx="2207907" cy="2711403"/>
              </a:xfrm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3099120" y="3970898"/>
                  <a:ext cx="2207907" cy="2273678"/>
                  <a:chOff x="3232473" y="3525525"/>
                  <a:chExt cx="2733750" cy="2815185"/>
                </a:xfrm>
              </p:grpSpPr>
              <p:sp>
                <p:nvSpPr>
                  <p:cNvPr id="149" name="Oval 148"/>
                  <p:cNvSpPr/>
                  <p:nvPr/>
                </p:nvSpPr>
                <p:spPr>
                  <a:xfrm>
                    <a:off x="3232473" y="3611077"/>
                    <a:ext cx="2729635" cy="272963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sp>
                <p:nvSpPr>
                  <p:cNvPr id="150" name="Oval 149"/>
                  <p:cNvSpPr/>
                  <p:nvPr/>
                </p:nvSpPr>
                <p:spPr>
                  <a:xfrm>
                    <a:off x="4518999" y="4897606"/>
                    <a:ext cx="273279" cy="27327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grpSp>
                <p:nvGrpSpPr>
                  <p:cNvPr id="151" name="Group 150"/>
                  <p:cNvGrpSpPr/>
                  <p:nvPr/>
                </p:nvGrpSpPr>
                <p:grpSpPr>
                  <a:xfrm>
                    <a:off x="4046592" y="3525525"/>
                    <a:ext cx="1919631" cy="1813117"/>
                    <a:chOff x="3114180" y="4384044"/>
                    <a:chExt cx="2010830" cy="1899256"/>
                  </a:xfrm>
                </p:grpSpPr>
                <p:sp>
                  <p:nvSpPr>
                    <p:cNvPr id="153" name="Oval 152"/>
                    <p:cNvSpPr/>
                    <p:nvPr/>
                  </p:nvSpPr>
                  <p:spPr>
                    <a:xfrm>
                      <a:off x="3576110" y="5785174"/>
                      <a:ext cx="286262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50" dirty="0"/>
                    </a:p>
                  </p:txBody>
                </p: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3632922" y="4384044"/>
                      <a:ext cx="1492088" cy="1685528"/>
                      <a:chOff x="-2017485" y="2046514"/>
                      <a:chExt cx="1824495" cy="2061029"/>
                    </a:xfrm>
                  </p:grpSpPr>
                  <p:cxnSp>
                    <p:nvCxnSpPr>
                      <p:cNvPr id="157" name="Straight Connector 156"/>
                      <p:cNvCxnSpPr/>
                      <p:nvPr/>
                    </p:nvCxnSpPr>
                    <p:spPr>
                      <a:xfrm flipV="1">
                        <a:off x="-2017485" y="2912984"/>
                        <a:ext cx="1824495" cy="119455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8" name="Straight Connector 157"/>
                      <p:cNvCxnSpPr/>
                      <p:nvPr/>
                    </p:nvCxnSpPr>
                    <p:spPr>
                      <a:xfrm flipV="1">
                        <a:off x="-1988457" y="2046514"/>
                        <a:ext cx="0" cy="20610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5" name="Flowchart: Process 154"/>
                    <p:cNvSpPr/>
                    <p:nvPr/>
                  </p:nvSpPr>
                  <p:spPr>
                    <a:xfrm rot="19660100">
                      <a:off x="3684954" y="5813042"/>
                      <a:ext cx="1099462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50" dirty="0"/>
                    </a:p>
                  </p:txBody>
                </p:sp>
                <p:sp>
                  <p:nvSpPr>
                    <p:cNvPr id="156" name="Flowchart: Process 155"/>
                    <p:cNvSpPr/>
                    <p:nvPr/>
                  </p:nvSpPr>
                  <p:spPr>
                    <a:xfrm rot="16200000">
                      <a:off x="2799578" y="5434678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50" dirty="0"/>
                    </a:p>
                  </p:txBody>
                </p:sp>
              </p:grpSp>
              <p:sp>
                <p:nvSpPr>
                  <p:cNvPr id="152" name="Curved Left Arrow 151"/>
                  <p:cNvSpPr/>
                  <p:nvPr/>
                </p:nvSpPr>
                <p:spPr>
                  <a:xfrm rot="18627105">
                    <a:off x="4971820" y="3757018"/>
                    <a:ext cx="314960" cy="745204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48" name="TextBox 147"/>
                <p:cNvSpPr txBox="1"/>
                <p:nvPr/>
              </p:nvSpPr>
              <p:spPr>
                <a:xfrm>
                  <a:off x="3665731" y="3533173"/>
                  <a:ext cx="1077362" cy="50787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5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Acute</a:t>
                  </a:r>
                  <a:endParaRPr lang="en-GB" sz="1200" b="1" dirty="0">
                    <a:solidFill>
                      <a:srgbClr val="FF0000"/>
                    </a:solidFill>
                    <a:latin typeface="SassoonPrimaryInfant" pitchFamily="2" charset="0"/>
                  </a:endParaRPr>
                </a:p>
              </p:txBody>
            </p:sp>
          </p:grpSp>
          <p:sp>
            <p:nvSpPr>
              <p:cNvPr id="146" name="TextBox 145"/>
              <p:cNvSpPr txBox="1"/>
              <p:nvPr/>
            </p:nvSpPr>
            <p:spPr>
              <a:xfrm>
                <a:off x="385855" y="1005918"/>
                <a:ext cx="987667" cy="24622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Less than 90˚</a:t>
                </a:r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1843723" y="346554"/>
              <a:ext cx="1187543" cy="1382986"/>
              <a:chOff x="1683902" y="20561"/>
              <a:chExt cx="1187543" cy="1382986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1683902" y="20561"/>
                <a:ext cx="1187543" cy="1382986"/>
                <a:chOff x="41353" y="2142575"/>
                <a:chExt cx="2305415" cy="2684834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41353" y="2560297"/>
                  <a:ext cx="2305415" cy="2267112"/>
                  <a:chOff x="164489" y="3565617"/>
                  <a:chExt cx="2854482" cy="2807056"/>
                </a:xfrm>
              </p:grpSpPr>
              <p:sp>
                <p:nvSpPr>
                  <p:cNvPr id="164" name="Oval 163"/>
                  <p:cNvSpPr/>
                  <p:nvPr/>
                </p:nvSpPr>
                <p:spPr>
                  <a:xfrm>
                    <a:off x="164489" y="3643039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1451387" y="3565617"/>
                    <a:ext cx="1567584" cy="1548316"/>
                    <a:chOff x="899886" y="4450347"/>
                    <a:chExt cx="1642057" cy="1621874"/>
                  </a:xfrm>
                </p:grpSpPr>
                <p:sp>
                  <p:nvSpPr>
                    <p:cNvPr id="167" name="Flowchart: Process 166"/>
                    <p:cNvSpPr/>
                    <p:nvPr/>
                  </p:nvSpPr>
                  <p:spPr>
                    <a:xfrm>
                      <a:off x="922086" y="5815671"/>
                      <a:ext cx="239964" cy="253624"/>
                    </a:xfrm>
                    <a:prstGeom prst="flowChartProcess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168" name="Group 167"/>
                    <p:cNvGrpSpPr/>
                    <p:nvPr/>
                  </p:nvGrpSpPr>
                  <p:grpSpPr>
                    <a:xfrm>
                      <a:off x="899886" y="4450347"/>
                      <a:ext cx="1642057" cy="1621874"/>
                      <a:chOff x="-2017485" y="2124350"/>
                      <a:chExt cx="2007874" cy="1983194"/>
                    </a:xfrm>
                  </p:grpSpPr>
                  <p:cxnSp>
                    <p:nvCxnSpPr>
                      <p:cNvPr id="169" name="Straight Connector 168"/>
                      <p:cNvCxnSpPr/>
                      <p:nvPr/>
                    </p:nvCxnSpPr>
                    <p:spPr>
                      <a:xfrm>
                        <a:off x="-2017485" y="4107543"/>
                        <a:ext cx="2007874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Straight Connector 169"/>
                      <p:cNvCxnSpPr/>
                      <p:nvPr/>
                    </p:nvCxnSpPr>
                    <p:spPr>
                      <a:xfrm flipV="1">
                        <a:off x="-1988457" y="2124350"/>
                        <a:ext cx="0" cy="1983194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66" name="Curved Left Arrow 165"/>
                  <p:cNvSpPr/>
                  <p:nvPr/>
                </p:nvSpPr>
                <p:spPr>
                  <a:xfrm rot="19389129">
                    <a:off x="1971534" y="3853859"/>
                    <a:ext cx="455337" cy="1077340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63" name="TextBox 162"/>
                <p:cNvSpPr txBox="1"/>
                <p:nvPr/>
              </p:nvSpPr>
              <p:spPr>
                <a:xfrm>
                  <a:off x="219460" y="2142575"/>
                  <a:ext cx="1848363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Right Angle</a:t>
                  </a:r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1815184" y="992749"/>
                <a:ext cx="839883" cy="24622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Exactly 90˚</a:t>
                </a: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183780" y="334317"/>
              <a:ext cx="1202924" cy="1411851"/>
              <a:chOff x="3023959" y="8324"/>
              <a:chExt cx="1202924" cy="1411851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3053417" y="8324"/>
                <a:ext cx="1173466" cy="1411851"/>
                <a:chOff x="5941006" y="3189332"/>
                <a:chExt cx="2278090" cy="2740872"/>
              </a:xfrm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5941006" y="3596806"/>
                  <a:ext cx="2278090" cy="2333398"/>
                  <a:chOff x="6091910" y="4019900"/>
                  <a:chExt cx="2820649" cy="2889129"/>
                </a:xfrm>
              </p:grpSpPr>
              <p:sp>
                <p:nvSpPr>
                  <p:cNvPr id="177" name="Oval 176"/>
                  <p:cNvSpPr/>
                  <p:nvPr/>
                </p:nvSpPr>
                <p:spPr>
                  <a:xfrm>
                    <a:off x="6091910" y="4179395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6768655" y="4019900"/>
                    <a:ext cx="2143904" cy="2343708"/>
                    <a:chOff x="5855738" y="4426928"/>
                    <a:chExt cx="2245758" cy="2455054"/>
                  </a:xfrm>
                </p:grpSpPr>
                <p:sp>
                  <p:nvSpPr>
                    <p:cNvPr id="180" name="Oval 179"/>
                    <p:cNvSpPr/>
                    <p:nvPr/>
                  </p:nvSpPr>
                  <p:spPr>
                    <a:xfrm>
                      <a:off x="6452276" y="5926441"/>
                      <a:ext cx="286262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181" name="Group 180"/>
                    <p:cNvGrpSpPr/>
                    <p:nvPr/>
                  </p:nvGrpSpPr>
                  <p:grpSpPr>
                    <a:xfrm>
                      <a:off x="6512182" y="4426928"/>
                      <a:ext cx="1589314" cy="2455054"/>
                      <a:chOff x="-2032147" y="2061176"/>
                      <a:chExt cx="1943381" cy="3001988"/>
                    </a:xfrm>
                  </p:grpSpPr>
                  <p:cxnSp>
                    <p:nvCxnSpPr>
                      <p:cNvPr id="184" name="Straight Connector 183"/>
                      <p:cNvCxnSpPr/>
                      <p:nvPr/>
                    </p:nvCxnSpPr>
                    <p:spPr>
                      <a:xfrm>
                        <a:off x="-2032147" y="4136866"/>
                        <a:ext cx="1943381" cy="92629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5" name="Straight Connector 184"/>
                      <p:cNvCxnSpPr/>
                      <p:nvPr/>
                    </p:nvCxnSpPr>
                    <p:spPr>
                      <a:xfrm flipV="1">
                        <a:off x="-1988458" y="2061176"/>
                        <a:ext cx="0" cy="20610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2" name="Flowchart: Process 181"/>
                    <p:cNvSpPr/>
                    <p:nvPr/>
                  </p:nvSpPr>
                  <p:spPr>
                    <a:xfrm rot="1480721">
                      <a:off x="5855738" y="6181293"/>
                      <a:ext cx="1099460" cy="470257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sp>
                  <p:nvSpPr>
                    <p:cNvPr id="183" name="Flowchart: Process 182"/>
                    <p:cNvSpPr/>
                    <p:nvPr/>
                  </p:nvSpPr>
                  <p:spPr>
                    <a:xfrm rot="16200000">
                      <a:off x="5688758" y="5726420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</p:grpSp>
              <p:sp>
                <p:nvSpPr>
                  <p:cNvPr id="179" name="Curved Left Arrow 178"/>
                  <p:cNvSpPr/>
                  <p:nvPr/>
                </p:nvSpPr>
                <p:spPr>
                  <a:xfrm rot="19929399">
                    <a:off x="7915448" y="4632214"/>
                    <a:ext cx="455337" cy="1077340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5" name="TextBox 174"/>
                <p:cNvSpPr txBox="1"/>
                <p:nvPr/>
              </p:nvSpPr>
              <p:spPr>
                <a:xfrm>
                  <a:off x="6434336" y="3189332"/>
                  <a:ext cx="1173834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Obtuse</a:t>
                  </a:r>
                </a:p>
              </p:txBody>
            </p: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7021255" y="4586125"/>
                  <a:ext cx="0" cy="129957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TextBox 172"/>
              <p:cNvSpPr txBox="1"/>
              <p:nvPr/>
            </p:nvSpPr>
            <p:spPr>
              <a:xfrm>
                <a:off x="3023959" y="482247"/>
                <a:ext cx="706682" cy="86177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More than 90˚, less than 180˚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36745" y="1909433"/>
              <a:ext cx="1198228" cy="1375188"/>
              <a:chOff x="175294" y="1598296"/>
              <a:chExt cx="1198228" cy="1375188"/>
            </a:xfrm>
          </p:grpSpPr>
          <p:grpSp>
            <p:nvGrpSpPr>
              <p:cNvPr id="187" name="Group 186"/>
              <p:cNvGrpSpPr/>
              <p:nvPr/>
            </p:nvGrpSpPr>
            <p:grpSpPr>
              <a:xfrm>
                <a:off x="237918" y="1598296"/>
                <a:ext cx="1135604" cy="1375188"/>
                <a:chOff x="3099120" y="3574888"/>
                <a:chExt cx="2204583" cy="2669697"/>
              </a:xfrm>
            </p:grpSpPr>
            <p:grpSp>
              <p:nvGrpSpPr>
                <p:cNvPr id="189" name="Group 188"/>
                <p:cNvGrpSpPr/>
                <p:nvPr/>
              </p:nvGrpSpPr>
              <p:grpSpPr>
                <a:xfrm>
                  <a:off x="3099120" y="4039998"/>
                  <a:ext cx="2204583" cy="2204587"/>
                  <a:chOff x="3232473" y="3611081"/>
                  <a:chExt cx="2729634" cy="2729639"/>
                </a:xfrm>
              </p:grpSpPr>
              <p:sp>
                <p:nvSpPr>
                  <p:cNvPr id="191" name="Oval 190"/>
                  <p:cNvSpPr/>
                  <p:nvPr/>
                </p:nvSpPr>
                <p:spPr>
                  <a:xfrm>
                    <a:off x="3232473" y="3611083"/>
                    <a:ext cx="2729634" cy="2729637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sp>
                <p:nvSpPr>
                  <p:cNvPr id="192" name="Oval 191"/>
                  <p:cNvSpPr/>
                  <p:nvPr/>
                </p:nvSpPr>
                <p:spPr>
                  <a:xfrm>
                    <a:off x="4518999" y="4897606"/>
                    <a:ext cx="273279" cy="27327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193" name="Group 192"/>
                  <p:cNvGrpSpPr/>
                  <p:nvPr/>
                </p:nvGrpSpPr>
                <p:grpSpPr>
                  <a:xfrm>
                    <a:off x="4069490" y="3611081"/>
                    <a:ext cx="691365" cy="2729632"/>
                    <a:chOff x="3138162" y="4473666"/>
                    <a:chExt cx="724210" cy="2859314"/>
                  </a:xfrm>
                </p:grpSpPr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3576110" y="5785174"/>
                      <a:ext cx="286262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cxnSp>
                  <p:nvCxnSpPr>
                    <p:cNvPr id="196" name="Straight Connector 195"/>
                    <p:cNvCxnSpPr>
                      <a:stCxn id="191" idx="4"/>
                      <a:endCxn id="191" idx="0"/>
                    </p:cNvCxnSpPr>
                    <p:nvPr/>
                  </p:nvCxnSpPr>
                  <p:spPr>
                    <a:xfrm flipV="1">
                      <a:off x="3691043" y="4473666"/>
                      <a:ext cx="0" cy="285931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7" name="Flowchart: Process 196"/>
                    <p:cNvSpPr/>
                    <p:nvPr/>
                  </p:nvSpPr>
                  <p:spPr>
                    <a:xfrm rot="16200000">
                      <a:off x="2823560" y="5434678"/>
                      <a:ext cx="1099462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</p:grpSp>
              <p:sp>
                <p:nvSpPr>
                  <p:cNvPr id="194" name="Curved Left Arrow 193"/>
                  <p:cNvSpPr/>
                  <p:nvPr/>
                </p:nvSpPr>
                <p:spPr>
                  <a:xfrm rot="288448">
                    <a:off x="4978762" y="4468075"/>
                    <a:ext cx="498942" cy="1180518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0" name="TextBox 189"/>
                <p:cNvSpPr txBox="1"/>
                <p:nvPr/>
              </p:nvSpPr>
              <p:spPr>
                <a:xfrm>
                  <a:off x="3099120" y="3574888"/>
                  <a:ext cx="2188866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Straight line</a:t>
                  </a:r>
                </a:p>
              </p:txBody>
            </p:sp>
          </p:grpSp>
          <p:sp>
            <p:nvSpPr>
              <p:cNvPr id="188" name="TextBox 187"/>
              <p:cNvSpPr txBox="1"/>
              <p:nvPr/>
            </p:nvSpPr>
            <p:spPr>
              <a:xfrm>
                <a:off x="175294" y="2271628"/>
                <a:ext cx="706682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Exactly 180˚</a:t>
                </a: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1793680" y="1865575"/>
              <a:ext cx="1178225" cy="1424622"/>
              <a:chOff x="1632238" y="1591658"/>
              <a:chExt cx="1178225" cy="1424622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632238" y="1591658"/>
                <a:ext cx="1178225" cy="1424622"/>
                <a:chOff x="5941006" y="3164538"/>
                <a:chExt cx="2287326" cy="2765666"/>
              </a:xfrm>
            </p:grpSpPr>
            <p:grpSp>
              <p:nvGrpSpPr>
                <p:cNvPr id="201" name="Group 200"/>
                <p:cNvGrpSpPr/>
                <p:nvPr/>
              </p:nvGrpSpPr>
              <p:grpSpPr>
                <a:xfrm>
                  <a:off x="5941006" y="3587561"/>
                  <a:ext cx="2287326" cy="2342643"/>
                  <a:chOff x="6091910" y="4008453"/>
                  <a:chExt cx="2832087" cy="2900576"/>
                </a:xfrm>
              </p:grpSpPr>
              <p:sp>
                <p:nvSpPr>
                  <p:cNvPr id="203" name="Oval 202"/>
                  <p:cNvSpPr/>
                  <p:nvPr/>
                </p:nvSpPr>
                <p:spPr>
                  <a:xfrm>
                    <a:off x="6091910" y="4179395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7258409" y="4008453"/>
                    <a:ext cx="1665588" cy="2320814"/>
                    <a:chOff x="6368766" y="4414938"/>
                    <a:chExt cx="1744720" cy="2431072"/>
                  </a:xfrm>
                </p:grpSpPr>
                <p:sp>
                  <p:nvSpPr>
                    <p:cNvPr id="206" name="Oval 205"/>
                    <p:cNvSpPr/>
                    <p:nvPr/>
                  </p:nvSpPr>
                  <p:spPr>
                    <a:xfrm>
                      <a:off x="6368766" y="5984900"/>
                      <a:ext cx="286263" cy="28626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207" name="Group 206"/>
                    <p:cNvGrpSpPr/>
                    <p:nvPr/>
                  </p:nvGrpSpPr>
                  <p:grpSpPr>
                    <a:xfrm>
                      <a:off x="6524172" y="4414938"/>
                      <a:ext cx="1589314" cy="2431072"/>
                      <a:chOff x="-2017485" y="2046517"/>
                      <a:chExt cx="1943381" cy="2972663"/>
                    </a:xfrm>
                  </p:grpSpPr>
                  <p:cxnSp>
                    <p:nvCxnSpPr>
                      <p:cNvPr id="210" name="Straight Connector 209"/>
                      <p:cNvCxnSpPr/>
                      <p:nvPr/>
                    </p:nvCxnSpPr>
                    <p:spPr>
                      <a:xfrm>
                        <a:off x="-2017485" y="4092882"/>
                        <a:ext cx="1943381" cy="92629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1" name="Straight Connector 210"/>
                      <p:cNvCxnSpPr/>
                      <p:nvPr/>
                    </p:nvCxnSpPr>
                    <p:spPr>
                      <a:xfrm flipV="1">
                        <a:off x="-1988457" y="2046514"/>
                        <a:ext cx="0" cy="20610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08" name="Flowchart: Process 207"/>
                    <p:cNvSpPr/>
                    <p:nvPr/>
                  </p:nvSpPr>
                  <p:spPr>
                    <a:xfrm rot="1480721">
                      <a:off x="6633524" y="5875262"/>
                      <a:ext cx="1099461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sp>
                  <p:nvSpPr>
                    <p:cNvPr id="209" name="Flowchart: Process 208"/>
                    <p:cNvSpPr/>
                    <p:nvPr/>
                  </p:nvSpPr>
                  <p:spPr>
                    <a:xfrm rot="16200000">
                      <a:off x="6304110" y="5274960"/>
                      <a:ext cx="1099460" cy="470258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</p:grpSp>
              <p:sp>
                <p:nvSpPr>
                  <p:cNvPr id="205" name="Curved Left Arrow 204"/>
                  <p:cNvSpPr/>
                  <p:nvPr/>
                </p:nvSpPr>
                <p:spPr>
                  <a:xfrm rot="9813032">
                    <a:off x="6897357" y="5078866"/>
                    <a:ext cx="455337" cy="1077340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02" name="TextBox 201"/>
                <p:cNvSpPr txBox="1"/>
                <p:nvPr/>
              </p:nvSpPr>
              <p:spPr>
                <a:xfrm>
                  <a:off x="6548711" y="3164538"/>
                  <a:ext cx="1052466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Reflex</a:t>
                  </a:r>
                </a:p>
              </p:txBody>
            </p:sp>
          </p:grpSp>
          <p:sp>
            <p:nvSpPr>
              <p:cNvPr id="200" name="TextBox 199"/>
              <p:cNvSpPr txBox="1"/>
              <p:nvPr/>
            </p:nvSpPr>
            <p:spPr>
              <a:xfrm>
                <a:off x="2098888" y="2013807"/>
                <a:ext cx="706682" cy="55399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More than 180˚</a:t>
                </a: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3238522" y="1908108"/>
              <a:ext cx="1135603" cy="1400337"/>
              <a:chOff x="3077961" y="1615943"/>
              <a:chExt cx="1135603" cy="1400337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3077961" y="1615943"/>
                <a:ext cx="1135603" cy="1364780"/>
                <a:chOff x="2792845" y="1520239"/>
                <a:chExt cx="1135603" cy="1364780"/>
              </a:xfrm>
            </p:grpSpPr>
            <p:grpSp>
              <p:nvGrpSpPr>
                <p:cNvPr id="215" name="Group 214"/>
                <p:cNvGrpSpPr/>
                <p:nvPr/>
              </p:nvGrpSpPr>
              <p:grpSpPr>
                <a:xfrm>
                  <a:off x="2792845" y="1520239"/>
                  <a:ext cx="1135603" cy="1364780"/>
                  <a:chOff x="5941006" y="3280713"/>
                  <a:chExt cx="2204580" cy="2649492"/>
                </a:xfrm>
              </p:grpSpPr>
              <p:grpSp>
                <p:nvGrpSpPr>
                  <p:cNvPr id="217" name="Group 216"/>
                  <p:cNvGrpSpPr/>
                  <p:nvPr/>
                </p:nvGrpSpPr>
                <p:grpSpPr>
                  <a:xfrm>
                    <a:off x="5941006" y="3642416"/>
                    <a:ext cx="2204580" cy="2287789"/>
                    <a:chOff x="6091910" y="4076372"/>
                    <a:chExt cx="2729634" cy="2832657"/>
                  </a:xfrm>
                </p:grpSpPr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6091910" y="4179395"/>
                      <a:ext cx="2729634" cy="272963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grpSp>
                  <p:nvGrpSpPr>
                    <p:cNvPr id="220" name="Group 219"/>
                    <p:cNvGrpSpPr/>
                    <p:nvPr/>
                  </p:nvGrpSpPr>
                  <p:grpSpPr>
                    <a:xfrm>
                      <a:off x="7304210" y="4076372"/>
                      <a:ext cx="273280" cy="1704118"/>
                      <a:chOff x="6416732" y="4486084"/>
                      <a:chExt cx="286263" cy="1785078"/>
                    </a:xfrm>
                  </p:grpSpPr>
                  <p:sp>
                    <p:nvSpPr>
                      <p:cNvPr id="222" name="Oval 221"/>
                      <p:cNvSpPr/>
                      <p:nvPr/>
                    </p:nvSpPr>
                    <p:spPr>
                      <a:xfrm>
                        <a:off x="6416732" y="5984899"/>
                        <a:ext cx="286263" cy="28626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1000" dirty="0"/>
                      </a:p>
                    </p:txBody>
                  </p:sp>
                  <p:cxnSp>
                    <p:nvCxnSpPr>
                      <p:cNvPr id="223" name="Straight Connector 222"/>
                      <p:cNvCxnSpPr/>
                      <p:nvPr/>
                    </p:nvCxnSpPr>
                    <p:spPr>
                      <a:xfrm flipV="1">
                        <a:off x="6556263" y="4486084"/>
                        <a:ext cx="0" cy="168552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21" name="Curved Left Arrow 220"/>
                    <p:cNvSpPr/>
                    <p:nvPr/>
                  </p:nvSpPr>
                  <p:spPr>
                    <a:xfrm rot="10800000">
                      <a:off x="6560708" y="4631379"/>
                      <a:ext cx="592292" cy="1401379"/>
                    </a:xfrm>
                    <a:prstGeom prst="curvedLeftArrow">
                      <a:avLst/>
                    </a:prstGeom>
                    <a:ln w="285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392761" y="3280713"/>
                    <a:ext cx="1385444" cy="477997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000" b="1" dirty="0">
                        <a:solidFill>
                          <a:srgbClr val="FF0000"/>
                        </a:solidFill>
                        <a:latin typeface="SassoonPrimaryInfant" pitchFamily="2" charset="0"/>
                      </a:rPr>
                      <a:t>Full Turn</a:t>
                    </a:r>
                  </a:p>
                </p:txBody>
              </p:sp>
            </p:grpSp>
            <p:sp>
              <p:nvSpPr>
                <p:cNvPr id="216" name="Curved Left Arrow 215"/>
                <p:cNvSpPr/>
                <p:nvPr/>
              </p:nvSpPr>
              <p:spPr>
                <a:xfrm>
                  <a:off x="3493688" y="2025786"/>
                  <a:ext cx="209076" cy="494679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4" name="TextBox 213"/>
              <p:cNvSpPr txBox="1"/>
              <p:nvPr/>
            </p:nvSpPr>
            <p:spPr>
              <a:xfrm>
                <a:off x="3299596" y="2616170"/>
                <a:ext cx="706682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00B050"/>
                    </a:solidFill>
                    <a:latin typeface="SassoonPrimaryInfant" pitchFamily="2" charset="0"/>
                  </a:rPr>
                  <a:t>Exactly 360˚</a:t>
                </a:r>
              </a:p>
            </p:txBody>
          </p:sp>
        </p:grpSp>
      </p:grpSp>
      <p:sp>
        <p:nvSpPr>
          <p:cNvPr id="224" name="Rectangle 223"/>
          <p:cNvSpPr/>
          <p:nvPr/>
        </p:nvSpPr>
        <p:spPr>
          <a:xfrm rot="5400000">
            <a:off x="2951199" y="4933076"/>
            <a:ext cx="3017518" cy="329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Angles – Types of</a:t>
            </a:r>
          </a:p>
        </p:txBody>
      </p:sp>
      <p:grpSp>
        <p:nvGrpSpPr>
          <p:cNvPr id="225" name="Group 224"/>
          <p:cNvGrpSpPr/>
          <p:nvPr/>
        </p:nvGrpSpPr>
        <p:grpSpPr>
          <a:xfrm>
            <a:off x="246969" y="3561555"/>
            <a:ext cx="1137315" cy="1396672"/>
            <a:chOff x="278584" y="10259"/>
            <a:chExt cx="1137315" cy="1396672"/>
          </a:xfrm>
        </p:grpSpPr>
        <p:grpSp>
          <p:nvGrpSpPr>
            <p:cNvPr id="226" name="Group 225"/>
            <p:cNvGrpSpPr/>
            <p:nvPr/>
          </p:nvGrpSpPr>
          <p:grpSpPr>
            <a:xfrm>
              <a:off x="278584" y="10259"/>
              <a:ext cx="1137315" cy="1396672"/>
              <a:chOff x="3099120" y="3533173"/>
              <a:chExt cx="2207907" cy="2711403"/>
            </a:xfrm>
          </p:grpSpPr>
          <p:grpSp>
            <p:nvGrpSpPr>
              <p:cNvPr id="228" name="Group 227"/>
              <p:cNvGrpSpPr/>
              <p:nvPr/>
            </p:nvGrpSpPr>
            <p:grpSpPr>
              <a:xfrm>
                <a:off x="3099120" y="3970898"/>
                <a:ext cx="2207907" cy="2273678"/>
                <a:chOff x="3232473" y="3525525"/>
                <a:chExt cx="2733750" cy="2815185"/>
              </a:xfrm>
            </p:grpSpPr>
            <p:sp>
              <p:nvSpPr>
                <p:cNvPr id="230" name="Oval 229"/>
                <p:cNvSpPr/>
                <p:nvPr/>
              </p:nvSpPr>
              <p:spPr>
                <a:xfrm>
                  <a:off x="3232473" y="3611077"/>
                  <a:ext cx="2729635" cy="272963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 dirty="0"/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>
                  <a:off x="4518999" y="4897606"/>
                  <a:ext cx="273279" cy="273279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 dirty="0"/>
                </a:p>
              </p:txBody>
            </p:sp>
            <p:grpSp>
              <p:nvGrpSpPr>
                <p:cNvPr id="232" name="Group 231"/>
                <p:cNvGrpSpPr/>
                <p:nvPr/>
              </p:nvGrpSpPr>
              <p:grpSpPr>
                <a:xfrm>
                  <a:off x="4046592" y="3525525"/>
                  <a:ext cx="1919631" cy="1813117"/>
                  <a:chOff x="3114180" y="4384044"/>
                  <a:chExt cx="2010830" cy="1899256"/>
                </a:xfrm>
              </p:grpSpPr>
              <p:sp>
                <p:nvSpPr>
                  <p:cNvPr id="234" name="Oval 233"/>
                  <p:cNvSpPr/>
                  <p:nvPr/>
                </p:nvSpPr>
                <p:spPr>
                  <a:xfrm>
                    <a:off x="3576110" y="5785174"/>
                    <a:ext cx="286262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3632922" y="4384044"/>
                    <a:ext cx="1492088" cy="1685528"/>
                    <a:chOff x="-2017485" y="2046514"/>
                    <a:chExt cx="1824495" cy="2061029"/>
                  </a:xfrm>
                </p:grpSpPr>
                <p:cxnSp>
                  <p:nvCxnSpPr>
                    <p:cNvPr id="238" name="Straight Connector 237"/>
                    <p:cNvCxnSpPr/>
                    <p:nvPr/>
                  </p:nvCxnSpPr>
                  <p:spPr>
                    <a:xfrm flipV="1">
                      <a:off x="-2017485" y="2912984"/>
                      <a:ext cx="1824495" cy="119455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9" name="Straight Connector 238"/>
                    <p:cNvCxnSpPr/>
                    <p:nvPr/>
                  </p:nvCxnSpPr>
                  <p:spPr>
                    <a:xfrm flipV="1">
                      <a:off x="-1988457" y="2046514"/>
                      <a:ext cx="0" cy="20610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6" name="Flowchart: Process 235"/>
                  <p:cNvSpPr/>
                  <p:nvPr/>
                </p:nvSpPr>
                <p:spPr>
                  <a:xfrm rot="19660100">
                    <a:off x="3684954" y="5813042"/>
                    <a:ext cx="1099462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sp>
                <p:nvSpPr>
                  <p:cNvPr id="237" name="Flowchart: Process 236"/>
                  <p:cNvSpPr/>
                  <p:nvPr/>
                </p:nvSpPr>
                <p:spPr>
                  <a:xfrm rot="16200000">
                    <a:off x="2799578" y="5434678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</p:grpSp>
            <p:sp>
              <p:nvSpPr>
                <p:cNvPr id="233" name="Curved Left Arrow 232"/>
                <p:cNvSpPr/>
                <p:nvPr/>
              </p:nvSpPr>
              <p:spPr>
                <a:xfrm rot="18627105">
                  <a:off x="4971820" y="3757018"/>
                  <a:ext cx="314960" cy="745204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9" name="TextBox 228"/>
              <p:cNvSpPr txBox="1"/>
              <p:nvPr/>
            </p:nvSpPr>
            <p:spPr>
              <a:xfrm>
                <a:off x="3665731" y="3533173"/>
                <a:ext cx="1077362" cy="50787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solidFill>
                      <a:srgbClr val="FF0000"/>
                    </a:solidFill>
                    <a:latin typeface="SassoonPrimaryInfant" pitchFamily="2" charset="0"/>
                  </a:rPr>
                  <a:t>Acute</a:t>
                </a:r>
                <a:endParaRPr lang="en-GB" sz="120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</p:grpSp>
        <p:sp>
          <p:nvSpPr>
            <p:cNvPr id="227" name="TextBox 226"/>
            <p:cNvSpPr txBox="1"/>
            <p:nvPr/>
          </p:nvSpPr>
          <p:spPr>
            <a:xfrm>
              <a:off x="385855" y="1005918"/>
              <a:ext cx="987667" cy="24622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Less than 90˚</a:t>
              </a: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1691323" y="3595025"/>
            <a:ext cx="1187543" cy="1382986"/>
            <a:chOff x="1683902" y="20561"/>
            <a:chExt cx="1187543" cy="1382986"/>
          </a:xfrm>
        </p:grpSpPr>
        <p:grpSp>
          <p:nvGrpSpPr>
            <p:cNvPr id="241" name="Group 240"/>
            <p:cNvGrpSpPr/>
            <p:nvPr/>
          </p:nvGrpSpPr>
          <p:grpSpPr>
            <a:xfrm>
              <a:off x="1683902" y="20561"/>
              <a:ext cx="1187543" cy="1382986"/>
              <a:chOff x="41353" y="2142575"/>
              <a:chExt cx="2305415" cy="2684834"/>
            </a:xfrm>
          </p:grpSpPr>
          <p:grpSp>
            <p:nvGrpSpPr>
              <p:cNvPr id="243" name="Group 242"/>
              <p:cNvGrpSpPr/>
              <p:nvPr/>
            </p:nvGrpSpPr>
            <p:grpSpPr>
              <a:xfrm>
                <a:off x="41353" y="2560297"/>
                <a:ext cx="2305415" cy="2267112"/>
                <a:chOff x="164489" y="3565617"/>
                <a:chExt cx="2854482" cy="2807056"/>
              </a:xfrm>
            </p:grpSpPr>
            <p:sp>
              <p:nvSpPr>
                <p:cNvPr id="245" name="Oval 244"/>
                <p:cNvSpPr/>
                <p:nvPr/>
              </p:nvSpPr>
              <p:spPr>
                <a:xfrm>
                  <a:off x="164489" y="3643039"/>
                  <a:ext cx="2729634" cy="27296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246" name="Group 245"/>
                <p:cNvGrpSpPr/>
                <p:nvPr/>
              </p:nvGrpSpPr>
              <p:grpSpPr>
                <a:xfrm>
                  <a:off x="1451387" y="3565617"/>
                  <a:ext cx="1567584" cy="1548316"/>
                  <a:chOff x="899886" y="4450347"/>
                  <a:chExt cx="1642057" cy="1621874"/>
                </a:xfrm>
              </p:grpSpPr>
              <p:sp>
                <p:nvSpPr>
                  <p:cNvPr id="248" name="Flowchart: Process 247"/>
                  <p:cNvSpPr/>
                  <p:nvPr/>
                </p:nvSpPr>
                <p:spPr>
                  <a:xfrm>
                    <a:off x="922086" y="5815671"/>
                    <a:ext cx="239964" cy="253624"/>
                  </a:xfrm>
                  <a:prstGeom prst="flowChartProcess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249" name="Group 248"/>
                  <p:cNvGrpSpPr/>
                  <p:nvPr/>
                </p:nvGrpSpPr>
                <p:grpSpPr>
                  <a:xfrm>
                    <a:off x="899886" y="4450347"/>
                    <a:ext cx="1642057" cy="1621874"/>
                    <a:chOff x="-2017485" y="2124350"/>
                    <a:chExt cx="2007874" cy="1983194"/>
                  </a:xfrm>
                </p:grpSpPr>
                <p:cxnSp>
                  <p:nvCxnSpPr>
                    <p:cNvPr id="250" name="Straight Connector 249"/>
                    <p:cNvCxnSpPr/>
                    <p:nvPr/>
                  </p:nvCxnSpPr>
                  <p:spPr>
                    <a:xfrm>
                      <a:off x="-2017485" y="4107543"/>
                      <a:ext cx="2007874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Straight Connector 250"/>
                    <p:cNvCxnSpPr/>
                    <p:nvPr/>
                  </p:nvCxnSpPr>
                  <p:spPr>
                    <a:xfrm flipV="1">
                      <a:off x="-1988457" y="2124350"/>
                      <a:ext cx="0" cy="198319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47" name="Curved Left Arrow 246"/>
                <p:cNvSpPr/>
                <p:nvPr/>
              </p:nvSpPr>
              <p:spPr>
                <a:xfrm rot="19389129">
                  <a:off x="1971534" y="3853859"/>
                  <a:ext cx="455337" cy="1077340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219460" y="2142575"/>
                <a:ext cx="1848363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Right Angle</a:t>
                </a:r>
              </a:p>
            </p:txBody>
          </p:sp>
        </p:grpSp>
        <p:sp>
          <p:nvSpPr>
            <p:cNvPr id="242" name="TextBox 241"/>
            <p:cNvSpPr txBox="1"/>
            <p:nvPr/>
          </p:nvSpPr>
          <p:spPr>
            <a:xfrm>
              <a:off x="1815184" y="992749"/>
              <a:ext cx="839883" cy="24622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Exactly 90˚</a:t>
              </a: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031380" y="3582788"/>
            <a:ext cx="1202924" cy="1411851"/>
            <a:chOff x="3023959" y="8324"/>
            <a:chExt cx="1202924" cy="1411851"/>
          </a:xfrm>
        </p:grpSpPr>
        <p:grpSp>
          <p:nvGrpSpPr>
            <p:cNvPr id="253" name="Group 252"/>
            <p:cNvGrpSpPr/>
            <p:nvPr/>
          </p:nvGrpSpPr>
          <p:grpSpPr>
            <a:xfrm>
              <a:off x="3053417" y="8324"/>
              <a:ext cx="1173466" cy="1411851"/>
              <a:chOff x="5941006" y="3189332"/>
              <a:chExt cx="2278090" cy="2740872"/>
            </a:xfrm>
          </p:grpSpPr>
          <p:grpSp>
            <p:nvGrpSpPr>
              <p:cNvPr id="255" name="Group 254"/>
              <p:cNvGrpSpPr/>
              <p:nvPr/>
            </p:nvGrpSpPr>
            <p:grpSpPr>
              <a:xfrm>
                <a:off x="5941006" y="3596806"/>
                <a:ext cx="2278090" cy="2333398"/>
                <a:chOff x="6091910" y="4019900"/>
                <a:chExt cx="2820649" cy="2889129"/>
              </a:xfrm>
            </p:grpSpPr>
            <p:sp>
              <p:nvSpPr>
                <p:cNvPr id="258" name="Oval 257"/>
                <p:cNvSpPr/>
                <p:nvPr/>
              </p:nvSpPr>
              <p:spPr>
                <a:xfrm>
                  <a:off x="6091910" y="4179395"/>
                  <a:ext cx="2729634" cy="27296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259" name="Group 258"/>
                <p:cNvGrpSpPr/>
                <p:nvPr/>
              </p:nvGrpSpPr>
              <p:grpSpPr>
                <a:xfrm>
                  <a:off x="6768655" y="4019900"/>
                  <a:ext cx="2143904" cy="2343708"/>
                  <a:chOff x="5855738" y="4426928"/>
                  <a:chExt cx="2245758" cy="2455054"/>
                </a:xfrm>
              </p:grpSpPr>
              <p:sp>
                <p:nvSpPr>
                  <p:cNvPr id="261" name="Oval 260"/>
                  <p:cNvSpPr/>
                  <p:nvPr/>
                </p:nvSpPr>
                <p:spPr>
                  <a:xfrm>
                    <a:off x="6452276" y="5926441"/>
                    <a:ext cx="286262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6512182" y="4426928"/>
                    <a:ext cx="1589314" cy="2455054"/>
                    <a:chOff x="-2032147" y="2061176"/>
                    <a:chExt cx="1943381" cy="3001988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>
                      <a:off x="-2032147" y="4136866"/>
                      <a:ext cx="1943381" cy="92629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V="1">
                      <a:off x="-1988458" y="2061176"/>
                      <a:ext cx="0" cy="20610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3" name="Flowchart: Process 262"/>
                  <p:cNvSpPr/>
                  <p:nvPr/>
                </p:nvSpPr>
                <p:spPr>
                  <a:xfrm rot="1480721">
                    <a:off x="5855738" y="6181293"/>
                    <a:ext cx="1099460" cy="470257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sp>
                <p:nvSpPr>
                  <p:cNvPr id="264" name="Flowchart: Process 263"/>
                  <p:cNvSpPr/>
                  <p:nvPr/>
                </p:nvSpPr>
                <p:spPr>
                  <a:xfrm rot="16200000">
                    <a:off x="5688758" y="5726420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</p:grpSp>
            <p:sp>
              <p:nvSpPr>
                <p:cNvPr id="260" name="Curved Left Arrow 259"/>
                <p:cNvSpPr/>
                <p:nvPr/>
              </p:nvSpPr>
              <p:spPr>
                <a:xfrm rot="19929399">
                  <a:off x="7915448" y="4632214"/>
                  <a:ext cx="455337" cy="1077340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6" name="TextBox 255"/>
              <p:cNvSpPr txBox="1"/>
              <p:nvPr/>
            </p:nvSpPr>
            <p:spPr>
              <a:xfrm>
                <a:off x="6434336" y="3189332"/>
                <a:ext cx="1173834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Obtuse</a:t>
                </a:r>
              </a:p>
            </p:txBody>
          </p:sp>
          <p:cxnSp>
            <p:nvCxnSpPr>
              <p:cNvPr id="257" name="Straight Connector 256"/>
              <p:cNvCxnSpPr/>
              <p:nvPr/>
            </p:nvCxnSpPr>
            <p:spPr>
              <a:xfrm flipV="1">
                <a:off x="7021255" y="4586125"/>
                <a:ext cx="0" cy="129957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4" name="TextBox 253"/>
            <p:cNvSpPr txBox="1"/>
            <p:nvPr/>
          </p:nvSpPr>
          <p:spPr>
            <a:xfrm>
              <a:off x="3023959" y="482247"/>
              <a:ext cx="706682" cy="86177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More than 90˚, less than 180˚</a:t>
              </a: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84345" y="5157904"/>
            <a:ext cx="1198228" cy="1375188"/>
            <a:chOff x="175294" y="1598296"/>
            <a:chExt cx="1198228" cy="1375188"/>
          </a:xfrm>
        </p:grpSpPr>
        <p:grpSp>
          <p:nvGrpSpPr>
            <p:cNvPr id="268" name="Group 267"/>
            <p:cNvGrpSpPr/>
            <p:nvPr/>
          </p:nvGrpSpPr>
          <p:grpSpPr>
            <a:xfrm>
              <a:off x="237918" y="1598296"/>
              <a:ext cx="1135604" cy="1375188"/>
              <a:chOff x="3099120" y="3574888"/>
              <a:chExt cx="2204583" cy="2669697"/>
            </a:xfrm>
          </p:grpSpPr>
          <p:grpSp>
            <p:nvGrpSpPr>
              <p:cNvPr id="270" name="Group 269"/>
              <p:cNvGrpSpPr/>
              <p:nvPr/>
            </p:nvGrpSpPr>
            <p:grpSpPr>
              <a:xfrm>
                <a:off x="3099120" y="4039998"/>
                <a:ext cx="2204583" cy="2204587"/>
                <a:chOff x="3232473" y="3611081"/>
                <a:chExt cx="2729634" cy="2729639"/>
              </a:xfrm>
            </p:grpSpPr>
            <p:sp>
              <p:nvSpPr>
                <p:cNvPr id="272" name="Oval 271"/>
                <p:cNvSpPr/>
                <p:nvPr/>
              </p:nvSpPr>
              <p:spPr>
                <a:xfrm>
                  <a:off x="3232473" y="3611083"/>
                  <a:ext cx="2729634" cy="272963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sp>
              <p:nvSpPr>
                <p:cNvPr id="273" name="Oval 272"/>
                <p:cNvSpPr/>
                <p:nvPr/>
              </p:nvSpPr>
              <p:spPr>
                <a:xfrm>
                  <a:off x="4518999" y="4897606"/>
                  <a:ext cx="273279" cy="273279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274" name="Group 273"/>
                <p:cNvGrpSpPr/>
                <p:nvPr/>
              </p:nvGrpSpPr>
              <p:grpSpPr>
                <a:xfrm>
                  <a:off x="4092387" y="3611081"/>
                  <a:ext cx="668469" cy="2729632"/>
                  <a:chOff x="3162146" y="4473666"/>
                  <a:chExt cx="700226" cy="2859314"/>
                </a:xfrm>
              </p:grpSpPr>
              <p:sp>
                <p:nvSpPr>
                  <p:cNvPr id="276" name="Oval 275"/>
                  <p:cNvSpPr/>
                  <p:nvPr/>
                </p:nvSpPr>
                <p:spPr>
                  <a:xfrm>
                    <a:off x="3576110" y="5785174"/>
                    <a:ext cx="286262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cxnSp>
                <p:nvCxnSpPr>
                  <p:cNvPr id="277" name="Straight Connector 276"/>
                  <p:cNvCxnSpPr>
                    <a:stCxn id="272" idx="4"/>
                    <a:endCxn id="272" idx="0"/>
                  </p:cNvCxnSpPr>
                  <p:nvPr/>
                </p:nvCxnSpPr>
                <p:spPr>
                  <a:xfrm flipV="1">
                    <a:off x="3691043" y="4473666"/>
                    <a:ext cx="0" cy="28593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8" name="Flowchart: Process 277"/>
                  <p:cNvSpPr/>
                  <p:nvPr/>
                </p:nvSpPr>
                <p:spPr>
                  <a:xfrm rot="16200000">
                    <a:off x="2847544" y="5434678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</p:grpSp>
            <p:sp>
              <p:nvSpPr>
                <p:cNvPr id="275" name="Curved Left Arrow 274"/>
                <p:cNvSpPr/>
                <p:nvPr/>
              </p:nvSpPr>
              <p:spPr>
                <a:xfrm rot="288448">
                  <a:off x="4978762" y="4468075"/>
                  <a:ext cx="498942" cy="1180518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1" name="TextBox 270"/>
              <p:cNvSpPr txBox="1"/>
              <p:nvPr/>
            </p:nvSpPr>
            <p:spPr>
              <a:xfrm>
                <a:off x="3099120" y="3574888"/>
                <a:ext cx="2188866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Straight line</a:t>
                </a:r>
              </a:p>
            </p:txBody>
          </p:sp>
        </p:grpSp>
        <p:sp>
          <p:nvSpPr>
            <p:cNvPr id="269" name="TextBox 268"/>
            <p:cNvSpPr txBox="1"/>
            <p:nvPr/>
          </p:nvSpPr>
          <p:spPr>
            <a:xfrm>
              <a:off x="175294" y="2271628"/>
              <a:ext cx="706682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Exactly 180˚</a:t>
              </a: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641280" y="5114046"/>
            <a:ext cx="1178225" cy="1424622"/>
            <a:chOff x="1632238" y="1591658"/>
            <a:chExt cx="1178225" cy="1424622"/>
          </a:xfrm>
        </p:grpSpPr>
        <p:grpSp>
          <p:nvGrpSpPr>
            <p:cNvPr id="280" name="Group 279"/>
            <p:cNvGrpSpPr/>
            <p:nvPr/>
          </p:nvGrpSpPr>
          <p:grpSpPr>
            <a:xfrm>
              <a:off x="1632238" y="1591658"/>
              <a:ext cx="1178225" cy="1424622"/>
              <a:chOff x="5941006" y="3164538"/>
              <a:chExt cx="2287326" cy="2765666"/>
            </a:xfrm>
          </p:grpSpPr>
          <p:grpSp>
            <p:nvGrpSpPr>
              <p:cNvPr id="282" name="Group 281"/>
              <p:cNvGrpSpPr/>
              <p:nvPr/>
            </p:nvGrpSpPr>
            <p:grpSpPr>
              <a:xfrm>
                <a:off x="5941006" y="3587561"/>
                <a:ext cx="2287326" cy="2342643"/>
                <a:chOff x="6091910" y="4008453"/>
                <a:chExt cx="2832087" cy="2900576"/>
              </a:xfrm>
            </p:grpSpPr>
            <p:sp>
              <p:nvSpPr>
                <p:cNvPr id="284" name="Oval 283"/>
                <p:cNvSpPr/>
                <p:nvPr/>
              </p:nvSpPr>
              <p:spPr>
                <a:xfrm>
                  <a:off x="6091910" y="4179395"/>
                  <a:ext cx="2729634" cy="27296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285" name="Group 284"/>
                <p:cNvGrpSpPr/>
                <p:nvPr/>
              </p:nvGrpSpPr>
              <p:grpSpPr>
                <a:xfrm>
                  <a:off x="7258409" y="4008453"/>
                  <a:ext cx="1665588" cy="2320814"/>
                  <a:chOff x="6368766" y="4414938"/>
                  <a:chExt cx="1744720" cy="2431072"/>
                </a:xfrm>
              </p:grpSpPr>
              <p:sp>
                <p:nvSpPr>
                  <p:cNvPr id="287" name="Oval 286"/>
                  <p:cNvSpPr/>
                  <p:nvPr/>
                </p:nvSpPr>
                <p:spPr>
                  <a:xfrm>
                    <a:off x="6368766" y="5984900"/>
                    <a:ext cx="286263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288" name="Group 287"/>
                  <p:cNvGrpSpPr/>
                  <p:nvPr/>
                </p:nvGrpSpPr>
                <p:grpSpPr>
                  <a:xfrm>
                    <a:off x="6524172" y="4414938"/>
                    <a:ext cx="1589314" cy="2431072"/>
                    <a:chOff x="-2017485" y="2046517"/>
                    <a:chExt cx="1943381" cy="2972663"/>
                  </a:xfrm>
                </p:grpSpPr>
                <p:cxnSp>
                  <p:nvCxnSpPr>
                    <p:cNvPr id="291" name="Straight Connector 290"/>
                    <p:cNvCxnSpPr/>
                    <p:nvPr/>
                  </p:nvCxnSpPr>
                  <p:spPr>
                    <a:xfrm>
                      <a:off x="-2017485" y="4092882"/>
                      <a:ext cx="1943381" cy="92629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2" name="Straight Connector 291"/>
                    <p:cNvCxnSpPr/>
                    <p:nvPr/>
                  </p:nvCxnSpPr>
                  <p:spPr>
                    <a:xfrm flipV="1">
                      <a:off x="-1988457" y="2046514"/>
                      <a:ext cx="0" cy="20610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89" name="Flowchart: Process 288"/>
                  <p:cNvSpPr/>
                  <p:nvPr/>
                </p:nvSpPr>
                <p:spPr>
                  <a:xfrm rot="1480721">
                    <a:off x="6633524" y="5875262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sp>
                <p:nvSpPr>
                  <p:cNvPr id="290" name="Flowchart: Process 289"/>
                  <p:cNvSpPr/>
                  <p:nvPr/>
                </p:nvSpPr>
                <p:spPr>
                  <a:xfrm rot="16200000">
                    <a:off x="6304110" y="5274960"/>
                    <a:ext cx="1099460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</p:grpSp>
            <p:sp>
              <p:nvSpPr>
                <p:cNvPr id="286" name="Curved Left Arrow 285"/>
                <p:cNvSpPr/>
                <p:nvPr/>
              </p:nvSpPr>
              <p:spPr>
                <a:xfrm rot="9813032">
                  <a:off x="6897357" y="5078866"/>
                  <a:ext cx="455337" cy="1077340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3" name="TextBox 282"/>
              <p:cNvSpPr txBox="1"/>
              <p:nvPr/>
            </p:nvSpPr>
            <p:spPr>
              <a:xfrm>
                <a:off x="6548711" y="3164538"/>
                <a:ext cx="1052466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Reflex</a:t>
                </a:r>
              </a:p>
            </p:txBody>
          </p:sp>
        </p:grpSp>
        <p:sp>
          <p:nvSpPr>
            <p:cNvPr id="281" name="TextBox 280"/>
            <p:cNvSpPr txBox="1"/>
            <p:nvPr/>
          </p:nvSpPr>
          <p:spPr>
            <a:xfrm>
              <a:off x="2098888" y="2013807"/>
              <a:ext cx="706682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More than 180˚</a:t>
              </a: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3086122" y="5156579"/>
            <a:ext cx="1135603" cy="1400337"/>
            <a:chOff x="3077961" y="1615943"/>
            <a:chExt cx="1135603" cy="1400337"/>
          </a:xfrm>
        </p:grpSpPr>
        <p:grpSp>
          <p:nvGrpSpPr>
            <p:cNvPr id="294" name="Group 293"/>
            <p:cNvGrpSpPr/>
            <p:nvPr/>
          </p:nvGrpSpPr>
          <p:grpSpPr>
            <a:xfrm>
              <a:off x="3077961" y="1615943"/>
              <a:ext cx="1135603" cy="1364780"/>
              <a:chOff x="2792845" y="1520239"/>
              <a:chExt cx="1135603" cy="1364780"/>
            </a:xfrm>
          </p:grpSpPr>
          <p:grpSp>
            <p:nvGrpSpPr>
              <p:cNvPr id="296" name="Group 295"/>
              <p:cNvGrpSpPr/>
              <p:nvPr/>
            </p:nvGrpSpPr>
            <p:grpSpPr>
              <a:xfrm>
                <a:off x="2792845" y="1520239"/>
                <a:ext cx="1135603" cy="1364780"/>
                <a:chOff x="5941006" y="3280713"/>
                <a:chExt cx="2204580" cy="2649492"/>
              </a:xfrm>
            </p:grpSpPr>
            <p:grpSp>
              <p:nvGrpSpPr>
                <p:cNvPr id="298" name="Group 297"/>
                <p:cNvGrpSpPr/>
                <p:nvPr/>
              </p:nvGrpSpPr>
              <p:grpSpPr>
                <a:xfrm>
                  <a:off x="5941006" y="3642416"/>
                  <a:ext cx="2204580" cy="2287789"/>
                  <a:chOff x="6091910" y="4076372"/>
                  <a:chExt cx="2729634" cy="2832657"/>
                </a:xfrm>
              </p:grpSpPr>
              <p:sp>
                <p:nvSpPr>
                  <p:cNvPr id="300" name="Oval 299"/>
                  <p:cNvSpPr/>
                  <p:nvPr/>
                </p:nvSpPr>
                <p:spPr>
                  <a:xfrm>
                    <a:off x="6091910" y="4179395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301" name="Group 300"/>
                  <p:cNvGrpSpPr/>
                  <p:nvPr/>
                </p:nvGrpSpPr>
                <p:grpSpPr>
                  <a:xfrm>
                    <a:off x="7304210" y="4076372"/>
                    <a:ext cx="273280" cy="1704118"/>
                    <a:chOff x="6416732" y="4486084"/>
                    <a:chExt cx="286263" cy="1785078"/>
                  </a:xfrm>
                </p:grpSpPr>
                <p:sp>
                  <p:nvSpPr>
                    <p:cNvPr id="303" name="Oval 302"/>
                    <p:cNvSpPr/>
                    <p:nvPr/>
                  </p:nvSpPr>
                  <p:spPr>
                    <a:xfrm>
                      <a:off x="6416732" y="5984899"/>
                      <a:ext cx="286263" cy="28626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cxnSp>
                  <p:nvCxnSpPr>
                    <p:cNvPr id="304" name="Straight Connector 303"/>
                    <p:cNvCxnSpPr/>
                    <p:nvPr/>
                  </p:nvCxnSpPr>
                  <p:spPr>
                    <a:xfrm flipV="1">
                      <a:off x="6556263" y="4486084"/>
                      <a:ext cx="0" cy="16855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2" name="Curved Left Arrow 301"/>
                  <p:cNvSpPr/>
                  <p:nvPr/>
                </p:nvSpPr>
                <p:spPr>
                  <a:xfrm rot="10800000">
                    <a:off x="6560708" y="4631379"/>
                    <a:ext cx="592292" cy="1401379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99" name="TextBox 298"/>
                <p:cNvSpPr txBox="1"/>
                <p:nvPr/>
              </p:nvSpPr>
              <p:spPr>
                <a:xfrm>
                  <a:off x="6392761" y="3280713"/>
                  <a:ext cx="1385444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Full Turn</a:t>
                  </a:r>
                </a:p>
              </p:txBody>
            </p:sp>
          </p:grpSp>
          <p:sp>
            <p:nvSpPr>
              <p:cNvPr id="297" name="Curved Left Arrow 296"/>
              <p:cNvSpPr/>
              <p:nvPr/>
            </p:nvSpPr>
            <p:spPr>
              <a:xfrm>
                <a:off x="3493688" y="2025786"/>
                <a:ext cx="209076" cy="494679"/>
              </a:xfrm>
              <a:prstGeom prst="curvedLeftArrow">
                <a:avLst/>
              </a:prstGeom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5" name="TextBox 294"/>
            <p:cNvSpPr txBox="1"/>
            <p:nvPr/>
          </p:nvSpPr>
          <p:spPr>
            <a:xfrm>
              <a:off x="3299596" y="2616170"/>
              <a:ext cx="706682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Exactly 360˚</a:t>
              </a:r>
            </a:p>
          </p:txBody>
        </p:sp>
      </p:grpSp>
      <p:sp>
        <p:nvSpPr>
          <p:cNvPr id="305" name="Rectangle 304"/>
          <p:cNvSpPr/>
          <p:nvPr/>
        </p:nvSpPr>
        <p:spPr>
          <a:xfrm rot="5400000">
            <a:off x="8007844" y="4933076"/>
            <a:ext cx="3017518" cy="329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assoonPrimaryInfant" pitchFamily="2" charset="0"/>
              </a:rPr>
              <a:t>Angles – Types of</a:t>
            </a:r>
          </a:p>
        </p:txBody>
      </p:sp>
      <p:grpSp>
        <p:nvGrpSpPr>
          <p:cNvPr id="306" name="Group 305"/>
          <p:cNvGrpSpPr/>
          <p:nvPr/>
        </p:nvGrpSpPr>
        <p:grpSpPr>
          <a:xfrm>
            <a:off x="5303614" y="3561555"/>
            <a:ext cx="1137315" cy="1396672"/>
            <a:chOff x="278584" y="10259"/>
            <a:chExt cx="1137315" cy="1396672"/>
          </a:xfrm>
        </p:grpSpPr>
        <p:grpSp>
          <p:nvGrpSpPr>
            <p:cNvPr id="307" name="Group 306"/>
            <p:cNvGrpSpPr/>
            <p:nvPr/>
          </p:nvGrpSpPr>
          <p:grpSpPr>
            <a:xfrm>
              <a:off x="278584" y="10259"/>
              <a:ext cx="1137315" cy="1396672"/>
              <a:chOff x="3099120" y="3533173"/>
              <a:chExt cx="2207907" cy="2711403"/>
            </a:xfrm>
          </p:grpSpPr>
          <p:grpSp>
            <p:nvGrpSpPr>
              <p:cNvPr id="309" name="Group 308"/>
              <p:cNvGrpSpPr/>
              <p:nvPr/>
            </p:nvGrpSpPr>
            <p:grpSpPr>
              <a:xfrm>
                <a:off x="3099120" y="3970898"/>
                <a:ext cx="2207907" cy="2273678"/>
                <a:chOff x="3232473" y="3525525"/>
                <a:chExt cx="2733750" cy="2815185"/>
              </a:xfrm>
            </p:grpSpPr>
            <p:sp>
              <p:nvSpPr>
                <p:cNvPr id="311" name="Oval 310"/>
                <p:cNvSpPr/>
                <p:nvPr/>
              </p:nvSpPr>
              <p:spPr>
                <a:xfrm>
                  <a:off x="3232473" y="3611077"/>
                  <a:ext cx="2729635" cy="272963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 dirty="0"/>
                </a:p>
              </p:txBody>
            </p:sp>
            <p:sp>
              <p:nvSpPr>
                <p:cNvPr id="312" name="Oval 311"/>
                <p:cNvSpPr/>
                <p:nvPr/>
              </p:nvSpPr>
              <p:spPr>
                <a:xfrm>
                  <a:off x="4518999" y="4897606"/>
                  <a:ext cx="273279" cy="273279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 dirty="0"/>
                </a:p>
              </p:txBody>
            </p:sp>
            <p:grpSp>
              <p:nvGrpSpPr>
                <p:cNvPr id="313" name="Group 312"/>
                <p:cNvGrpSpPr/>
                <p:nvPr/>
              </p:nvGrpSpPr>
              <p:grpSpPr>
                <a:xfrm>
                  <a:off x="4046592" y="3525525"/>
                  <a:ext cx="1919631" cy="1813117"/>
                  <a:chOff x="3114180" y="4384044"/>
                  <a:chExt cx="2010830" cy="1899256"/>
                </a:xfrm>
              </p:grpSpPr>
              <p:sp>
                <p:nvSpPr>
                  <p:cNvPr id="315" name="Oval 314"/>
                  <p:cNvSpPr/>
                  <p:nvPr/>
                </p:nvSpPr>
                <p:spPr>
                  <a:xfrm>
                    <a:off x="3576110" y="5785174"/>
                    <a:ext cx="286262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632922" y="4384044"/>
                    <a:ext cx="1492088" cy="1685528"/>
                    <a:chOff x="-2017485" y="2046514"/>
                    <a:chExt cx="1824495" cy="2061029"/>
                  </a:xfrm>
                </p:grpSpPr>
                <p:cxnSp>
                  <p:nvCxnSpPr>
                    <p:cNvPr id="319" name="Straight Connector 318"/>
                    <p:cNvCxnSpPr/>
                    <p:nvPr/>
                  </p:nvCxnSpPr>
                  <p:spPr>
                    <a:xfrm flipV="1">
                      <a:off x="-2017485" y="2912984"/>
                      <a:ext cx="1824495" cy="119455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Straight Connector 319"/>
                    <p:cNvCxnSpPr/>
                    <p:nvPr/>
                  </p:nvCxnSpPr>
                  <p:spPr>
                    <a:xfrm flipV="1">
                      <a:off x="-1988457" y="2046514"/>
                      <a:ext cx="0" cy="20610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17" name="Flowchart: Process 316"/>
                  <p:cNvSpPr/>
                  <p:nvPr/>
                </p:nvSpPr>
                <p:spPr>
                  <a:xfrm rot="19660100">
                    <a:off x="3684954" y="5813042"/>
                    <a:ext cx="1099462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  <p:sp>
                <p:nvSpPr>
                  <p:cNvPr id="318" name="Flowchart: Process 317"/>
                  <p:cNvSpPr/>
                  <p:nvPr/>
                </p:nvSpPr>
                <p:spPr>
                  <a:xfrm rot="16200000">
                    <a:off x="2799578" y="5434678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50" dirty="0"/>
                  </a:p>
                </p:txBody>
              </p:sp>
            </p:grpSp>
            <p:sp>
              <p:nvSpPr>
                <p:cNvPr id="314" name="Curved Left Arrow 313"/>
                <p:cNvSpPr/>
                <p:nvPr/>
              </p:nvSpPr>
              <p:spPr>
                <a:xfrm rot="18627105">
                  <a:off x="4971820" y="3757018"/>
                  <a:ext cx="314960" cy="745204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5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0" name="TextBox 309"/>
              <p:cNvSpPr txBox="1"/>
              <p:nvPr/>
            </p:nvSpPr>
            <p:spPr>
              <a:xfrm>
                <a:off x="3665731" y="3533173"/>
                <a:ext cx="1077362" cy="50787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50" b="1" dirty="0">
                    <a:solidFill>
                      <a:srgbClr val="FF0000"/>
                    </a:solidFill>
                    <a:latin typeface="SassoonPrimaryInfant" pitchFamily="2" charset="0"/>
                  </a:rPr>
                  <a:t>Acute</a:t>
                </a:r>
                <a:endParaRPr lang="en-GB" sz="1200" b="1" dirty="0">
                  <a:solidFill>
                    <a:srgbClr val="FF0000"/>
                  </a:solidFill>
                  <a:latin typeface="SassoonPrimaryInfant" pitchFamily="2" charset="0"/>
                </a:endParaRPr>
              </a:p>
            </p:txBody>
          </p:sp>
        </p:grpSp>
        <p:sp>
          <p:nvSpPr>
            <p:cNvPr id="308" name="TextBox 307"/>
            <p:cNvSpPr txBox="1"/>
            <p:nvPr/>
          </p:nvSpPr>
          <p:spPr>
            <a:xfrm>
              <a:off x="385855" y="1005918"/>
              <a:ext cx="987667" cy="24622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Less than 90˚</a:t>
              </a: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6747968" y="3595025"/>
            <a:ext cx="1187543" cy="1382986"/>
            <a:chOff x="1683902" y="20561"/>
            <a:chExt cx="1187543" cy="1382986"/>
          </a:xfrm>
        </p:grpSpPr>
        <p:grpSp>
          <p:nvGrpSpPr>
            <p:cNvPr id="322" name="Group 321"/>
            <p:cNvGrpSpPr/>
            <p:nvPr/>
          </p:nvGrpSpPr>
          <p:grpSpPr>
            <a:xfrm>
              <a:off x="1683902" y="20561"/>
              <a:ext cx="1187543" cy="1382986"/>
              <a:chOff x="41353" y="2142575"/>
              <a:chExt cx="2305415" cy="2684834"/>
            </a:xfrm>
          </p:grpSpPr>
          <p:grpSp>
            <p:nvGrpSpPr>
              <p:cNvPr id="324" name="Group 323"/>
              <p:cNvGrpSpPr/>
              <p:nvPr/>
            </p:nvGrpSpPr>
            <p:grpSpPr>
              <a:xfrm>
                <a:off x="41353" y="2560297"/>
                <a:ext cx="2305415" cy="2267112"/>
                <a:chOff x="164489" y="3565617"/>
                <a:chExt cx="2854482" cy="2807056"/>
              </a:xfrm>
            </p:grpSpPr>
            <p:sp>
              <p:nvSpPr>
                <p:cNvPr id="326" name="Oval 325"/>
                <p:cNvSpPr/>
                <p:nvPr/>
              </p:nvSpPr>
              <p:spPr>
                <a:xfrm>
                  <a:off x="164489" y="3643039"/>
                  <a:ext cx="2729634" cy="27296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327" name="Group 326"/>
                <p:cNvGrpSpPr/>
                <p:nvPr/>
              </p:nvGrpSpPr>
              <p:grpSpPr>
                <a:xfrm>
                  <a:off x="1451387" y="3565617"/>
                  <a:ext cx="1567584" cy="1548316"/>
                  <a:chOff x="899886" y="4450347"/>
                  <a:chExt cx="1642057" cy="1621874"/>
                </a:xfrm>
              </p:grpSpPr>
              <p:sp>
                <p:nvSpPr>
                  <p:cNvPr id="329" name="Flowchart: Process 328"/>
                  <p:cNvSpPr/>
                  <p:nvPr/>
                </p:nvSpPr>
                <p:spPr>
                  <a:xfrm>
                    <a:off x="922086" y="5815671"/>
                    <a:ext cx="239964" cy="253624"/>
                  </a:xfrm>
                  <a:prstGeom prst="flowChartProcess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330" name="Group 329"/>
                  <p:cNvGrpSpPr/>
                  <p:nvPr/>
                </p:nvGrpSpPr>
                <p:grpSpPr>
                  <a:xfrm>
                    <a:off x="899886" y="4450347"/>
                    <a:ext cx="1642057" cy="1621874"/>
                    <a:chOff x="-2017485" y="2124350"/>
                    <a:chExt cx="2007874" cy="1983194"/>
                  </a:xfrm>
                </p:grpSpPr>
                <p:cxnSp>
                  <p:nvCxnSpPr>
                    <p:cNvPr id="331" name="Straight Connector 330"/>
                    <p:cNvCxnSpPr/>
                    <p:nvPr/>
                  </p:nvCxnSpPr>
                  <p:spPr>
                    <a:xfrm>
                      <a:off x="-2017485" y="4107543"/>
                      <a:ext cx="2007874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2" name="Straight Connector 331"/>
                    <p:cNvCxnSpPr/>
                    <p:nvPr/>
                  </p:nvCxnSpPr>
                  <p:spPr>
                    <a:xfrm flipV="1">
                      <a:off x="-1988457" y="2124350"/>
                      <a:ext cx="0" cy="198319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28" name="Curved Left Arrow 327"/>
                <p:cNvSpPr/>
                <p:nvPr/>
              </p:nvSpPr>
              <p:spPr>
                <a:xfrm rot="19389129">
                  <a:off x="1971534" y="3853859"/>
                  <a:ext cx="455337" cy="1077340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25" name="TextBox 324"/>
              <p:cNvSpPr txBox="1"/>
              <p:nvPr/>
            </p:nvSpPr>
            <p:spPr>
              <a:xfrm>
                <a:off x="219460" y="2142575"/>
                <a:ext cx="1848363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Right Angle</a:t>
                </a:r>
              </a:p>
            </p:txBody>
          </p:sp>
        </p:grpSp>
        <p:sp>
          <p:nvSpPr>
            <p:cNvPr id="323" name="TextBox 322"/>
            <p:cNvSpPr txBox="1"/>
            <p:nvPr/>
          </p:nvSpPr>
          <p:spPr>
            <a:xfrm>
              <a:off x="1815184" y="992749"/>
              <a:ext cx="839883" cy="24622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Exactly 90˚</a:t>
              </a: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8088025" y="3582788"/>
            <a:ext cx="1202924" cy="1411851"/>
            <a:chOff x="3023959" y="8324"/>
            <a:chExt cx="1202924" cy="1411851"/>
          </a:xfrm>
        </p:grpSpPr>
        <p:grpSp>
          <p:nvGrpSpPr>
            <p:cNvPr id="334" name="Group 333"/>
            <p:cNvGrpSpPr/>
            <p:nvPr/>
          </p:nvGrpSpPr>
          <p:grpSpPr>
            <a:xfrm>
              <a:off x="3053417" y="8324"/>
              <a:ext cx="1173466" cy="1411851"/>
              <a:chOff x="5941006" y="3189332"/>
              <a:chExt cx="2278090" cy="2740872"/>
            </a:xfrm>
          </p:grpSpPr>
          <p:grpSp>
            <p:nvGrpSpPr>
              <p:cNvPr id="336" name="Group 335"/>
              <p:cNvGrpSpPr/>
              <p:nvPr/>
            </p:nvGrpSpPr>
            <p:grpSpPr>
              <a:xfrm>
                <a:off x="5941006" y="3596806"/>
                <a:ext cx="2278090" cy="2333398"/>
                <a:chOff x="6091910" y="4019900"/>
                <a:chExt cx="2820649" cy="2889129"/>
              </a:xfrm>
            </p:grpSpPr>
            <p:sp>
              <p:nvSpPr>
                <p:cNvPr id="339" name="Oval 338"/>
                <p:cNvSpPr/>
                <p:nvPr/>
              </p:nvSpPr>
              <p:spPr>
                <a:xfrm>
                  <a:off x="6091910" y="4179395"/>
                  <a:ext cx="2729634" cy="27296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340" name="Group 339"/>
                <p:cNvGrpSpPr/>
                <p:nvPr/>
              </p:nvGrpSpPr>
              <p:grpSpPr>
                <a:xfrm>
                  <a:off x="6768655" y="4019900"/>
                  <a:ext cx="2143904" cy="2343708"/>
                  <a:chOff x="5855738" y="4426928"/>
                  <a:chExt cx="2245758" cy="2455054"/>
                </a:xfrm>
              </p:grpSpPr>
              <p:sp>
                <p:nvSpPr>
                  <p:cNvPr id="342" name="Oval 341"/>
                  <p:cNvSpPr/>
                  <p:nvPr/>
                </p:nvSpPr>
                <p:spPr>
                  <a:xfrm>
                    <a:off x="6452276" y="5926441"/>
                    <a:ext cx="286262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343" name="Group 342"/>
                  <p:cNvGrpSpPr/>
                  <p:nvPr/>
                </p:nvGrpSpPr>
                <p:grpSpPr>
                  <a:xfrm>
                    <a:off x="6512182" y="4426928"/>
                    <a:ext cx="1589314" cy="2455054"/>
                    <a:chOff x="-2032147" y="2061176"/>
                    <a:chExt cx="1943381" cy="3001988"/>
                  </a:xfrm>
                </p:grpSpPr>
                <p:cxnSp>
                  <p:nvCxnSpPr>
                    <p:cNvPr id="346" name="Straight Connector 345"/>
                    <p:cNvCxnSpPr/>
                    <p:nvPr/>
                  </p:nvCxnSpPr>
                  <p:spPr>
                    <a:xfrm>
                      <a:off x="-2032147" y="4136866"/>
                      <a:ext cx="1943381" cy="92629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Straight Connector 346"/>
                    <p:cNvCxnSpPr/>
                    <p:nvPr/>
                  </p:nvCxnSpPr>
                  <p:spPr>
                    <a:xfrm flipV="1">
                      <a:off x="-1988458" y="2061176"/>
                      <a:ext cx="0" cy="20610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4" name="Flowchart: Process 343"/>
                  <p:cNvSpPr/>
                  <p:nvPr/>
                </p:nvSpPr>
                <p:spPr>
                  <a:xfrm rot="1480721">
                    <a:off x="5855738" y="6181293"/>
                    <a:ext cx="1099460" cy="470257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sp>
                <p:nvSpPr>
                  <p:cNvPr id="345" name="Flowchart: Process 344"/>
                  <p:cNvSpPr/>
                  <p:nvPr/>
                </p:nvSpPr>
                <p:spPr>
                  <a:xfrm rot="16200000">
                    <a:off x="5688758" y="5726420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</p:grpSp>
            <p:sp>
              <p:nvSpPr>
                <p:cNvPr id="341" name="Curved Left Arrow 340"/>
                <p:cNvSpPr/>
                <p:nvPr/>
              </p:nvSpPr>
              <p:spPr>
                <a:xfrm rot="19929399">
                  <a:off x="7915448" y="4632214"/>
                  <a:ext cx="455337" cy="1077340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7" name="TextBox 336"/>
              <p:cNvSpPr txBox="1"/>
              <p:nvPr/>
            </p:nvSpPr>
            <p:spPr>
              <a:xfrm>
                <a:off x="6434336" y="3189332"/>
                <a:ext cx="1173834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Obtuse</a:t>
                </a:r>
              </a:p>
            </p:txBody>
          </p:sp>
          <p:cxnSp>
            <p:nvCxnSpPr>
              <p:cNvPr id="338" name="Straight Connector 337"/>
              <p:cNvCxnSpPr/>
              <p:nvPr/>
            </p:nvCxnSpPr>
            <p:spPr>
              <a:xfrm flipV="1">
                <a:off x="7021255" y="4586125"/>
                <a:ext cx="0" cy="129957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5" name="TextBox 334"/>
            <p:cNvSpPr txBox="1"/>
            <p:nvPr/>
          </p:nvSpPr>
          <p:spPr>
            <a:xfrm>
              <a:off x="3023959" y="482247"/>
              <a:ext cx="706682" cy="86177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More than 90˚, less than 180˚</a:t>
              </a: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5240990" y="5157904"/>
            <a:ext cx="1198228" cy="1375188"/>
            <a:chOff x="175294" y="1598296"/>
            <a:chExt cx="1198228" cy="1375188"/>
          </a:xfrm>
        </p:grpSpPr>
        <p:grpSp>
          <p:nvGrpSpPr>
            <p:cNvPr id="349" name="Group 348"/>
            <p:cNvGrpSpPr/>
            <p:nvPr/>
          </p:nvGrpSpPr>
          <p:grpSpPr>
            <a:xfrm>
              <a:off x="237918" y="1598296"/>
              <a:ext cx="1135604" cy="1375188"/>
              <a:chOff x="3099120" y="3574888"/>
              <a:chExt cx="2204583" cy="2669697"/>
            </a:xfrm>
          </p:grpSpPr>
          <p:grpSp>
            <p:nvGrpSpPr>
              <p:cNvPr id="351" name="Group 350"/>
              <p:cNvGrpSpPr/>
              <p:nvPr/>
            </p:nvGrpSpPr>
            <p:grpSpPr>
              <a:xfrm>
                <a:off x="3099120" y="4039998"/>
                <a:ext cx="2204583" cy="2204587"/>
                <a:chOff x="3232473" y="3611081"/>
                <a:chExt cx="2729634" cy="2729639"/>
              </a:xfrm>
            </p:grpSpPr>
            <p:sp>
              <p:nvSpPr>
                <p:cNvPr id="353" name="Oval 352"/>
                <p:cNvSpPr/>
                <p:nvPr/>
              </p:nvSpPr>
              <p:spPr>
                <a:xfrm>
                  <a:off x="3232473" y="3611083"/>
                  <a:ext cx="2729634" cy="272963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sp>
              <p:nvSpPr>
                <p:cNvPr id="354" name="Oval 353"/>
                <p:cNvSpPr/>
                <p:nvPr/>
              </p:nvSpPr>
              <p:spPr>
                <a:xfrm>
                  <a:off x="4518999" y="4897606"/>
                  <a:ext cx="273279" cy="273279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355" name="Group 354"/>
                <p:cNvGrpSpPr/>
                <p:nvPr/>
              </p:nvGrpSpPr>
              <p:grpSpPr>
                <a:xfrm>
                  <a:off x="4092387" y="3611081"/>
                  <a:ext cx="668469" cy="2729632"/>
                  <a:chOff x="3162146" y="4473666"/>
                  <a:chExt cx="700226" cy="2859314"/>
                </a:xfrm>
              </p:grpSpPr>
              <p:sp>
                <p:nvSpPr>
                  <p:cNvPr id="357" name="Oval 356"/>
                  <p:cNvSpPr/>
                  <p:nvPr/>
                </p:nvSpPr>
                <p:spPr>
                  <a:xfrm>
                    <a:off x="3576110" y="5785174"/>
                    <a:ext cx="286262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cxnSp>
                <p:nvCxnSpPr>
                  <p:cNvPr id="358" name="Straight Connector 357"/>
                  <p:cNvCxnSpPr>
                    <a:stCxn id="353" idx="4"/>
                    <a:endCxn id="353" idx="0"/>
                  </p:cNvCxnSpPr>
                  <p:nvPr/>
                </p:nvCxnSpPr>
                <p:spPr>
                  <a:xfrm flipV="1">
                    <a:off x="3691043" y="4473666"/>
                    <a:ext cx="0" cy="28593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9" name="Flowchart: Process 358"/>
                  <p:cNvSpPr/>
                  <p:nvPr/>
                </p:nvSpPr>
                <p:spPr>
                  <a:xfrm rot="16200000">
                    <a:off x="2847544" y="5434678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</p:grpSp>
            <p:sp>
              <p:nvSpPr>
                <p:cNvPr id="356" name="Curved Left Arrow 355"/>
                <p:cNvSpPr/>
                <p:nvPr/>
              </p:nvSpPr>
              <p:spPr>
                <a:xfrm rot="288448">
                  <a:off x="4978762" y="4468075"/>
                  <a:ext cx="498942" cy="1180518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52" name="TextBox 351"/>
              <p:cNvSpPr txBox="1"/>
              <p:nvPr/>
            </p:nvSpPr>
            <p:spPr>
              <a:xfrm>
                <a:off x="3099120" y="3574888"/>
                <a:ext cx="2188866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Straight line</a:t>
                </a:r>
              </a:p>
            </p:txBody>
          </p:sp>
        </p:grpSp>
        <p:sp>
          <p:nvSpPr>
            <p:cNvPr id="350" name="TextBox 349"/>
            <p:cNvSpPr txBox="1"/>
            <p:nvPr/>
          </p:nvSpPr>
          <p:spPr>
            <a:xfrm>
              <a:off x="175294" y="2271628"/>
              <a:ext cx="706682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Exactly 180˚</a:t>
              </a: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6697925" y="5114046"/>
            <a:ext cx="1178225" cy="1424622"/>
            <a:chOff x="1632238" y="1591658"/>
            <a:chExt cx="1178225" cy="1424622"/>
          </a:xfrm>
        </p:grpSpPr>
        <p:grpSp>
          <p:nvGrpSpPr>
            <p:cNvPr id="361" name="Group 360"/>
            <p:cNvGrpSpPr/>
            <p:nvPr/>
          </p:nvGrpSpPr>
          <p:grpSpPr>
            <a:xfrm>
              <a:off x="1632238" y="1591658"/>
              <a:ext cx="1178225" cy="1424622"/>
              <a:chOff x="5941006" y="3164538"/>
              <a:chExt cx="2287326" cy="2765666"/>
            </a:xfrm>
          </p:grpSpPr>
          <p:grpSp>
            <p:nvGrpSpPr>
              <p:cNvPr id="363" name="Group 362"/>
              <p:cNvGrpSpPr/>
              <p:nvPr/>
            </p:nvGrpSpPr>
            <p:grpSpPr>
              <a:xfrm>
                <a:off x="5941006" y="3587561"/>
                <a:ext cx="2287326" cy="2342643"/>
                <a:chOff x="6091910" y="4008453"/>
                <a:chExt cx="2832087" cy="2900576"/>
              </a:xfrm>
            </p:grpSpPr>
            <p:sp>
              <p:nvSpPr>
                <p:cNvPr id="365" name="Oval 364"/>
                <p:cNvSpPr/>
                <p:nvPr/>
              </p:nvSpPr>
              <p:spPr>
                <a:xfrm>
                  <a:off x="6091910" y="4179395"/>
                  <a:ext cx="2729634" cy="272963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/>
                </a:p>
              </p:txBody>
            </p:sp>
            <p:grpSp>
              <p:nvGrpSpPr>
                <p:cNvPr id="366" name="Group 365"/>
                <p:cNvGrpSpPr/>
                <p:nvPr/>
              </p:nvGrpSpPr>
              <p:grpSpPr>
                <a:xfrm>
                  <a:off x="7258409" y="4008453"/>
                  <a:ext cx="1665588" cy="2320814"/>
                  <a:chOff x="6368766" y="4414938"/>
                  <a:chExt cx="1744720" cy="2431072"/>
                </a:xfrm>
              </p:grpSpPr>
              <p:sp>
                <p:nvSpPr>
                  <p:cNvPr id="368" name="Oval 367"/>
                  <p:cNvSpPr/>
                  <p:nvPr/>
                </p:nvSpPr>
                <p:spPr>
                  <a:xfrm>
                    <a:off x="6368766" y="5984900"/>
                    <a:ext cx="286263" cy="28626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369" name="Group 368"/>
                  <p:cNvGrpSpPr/>
                  <p:nvPr/>
                </p:nvGrpSpPr>
                <p:grpSpPr>
                  <a:xfrm>
                    <a:off x="6524172" y="4414938"/>
                    <a:ext cx="1589314" cy="2431072"/>
                    <a:chOff x="-2017485" y="2046517"/>
                    <a:chExt cx="1943381" cy="2972663"/>
                  </a:xfrm>
                </p:grpSpPr>
                <p:cxnSp>
                  <p:nvCxnSpPr>
                    <p:cNvPr id="372" name="Straight Connector 371"/>
                    <p:cNvCxnSpPr/>
                    <p:nvPr/>
                  </p:nvCxnSpPr>
                  <p:spPr>
                    <a:xfrm>
                      <a:off x="-2017485" y="4092882"/>
                      <a:ext cx="1943381" cy="92629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Straight Connector 372"/>
                    <p:cNvCxnSpPr/>
                    <p:nvPr/>
                  </p:nvCxnSpPr>
                  <p:spPr>
                    <a:xfrm flipV="1">
                      <a:off x="-1988457" y="2046514"/>
                      <a:ext cx="0" cy="20610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0" name="Flowchart: Process 369"/>
                  <p:cNvSpPr/>
                  <p:nvPr/>
                </p:nvSpPr>
                <p:spPr>
                  <a:xfrm rot="1480721">
                    <a:off x="6633524" y="5875262"/>
                    <a:ext cx="1099461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sp>
                <p:nvSpPr>
                  <p:cNvPr id="371" name="Flowchart: Process 370"/>
                  <p:cNvSpPr/>
                  <p:nvPr/>
                </p:nvSpPr>
                <p:spPr>
                  <a:xfrm rot="16200000">
                    <a:off x="6304110" y="5274960"/>
                    <a:ext cx="1099460" cy="470258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</p:grpSp>
            <p:sp>
              <p:nvSpPr>
                <p:cNvPr id="367" name="Curved Left Arrow 366"/>
                <p:cNvSpPr/>
                <p:nvPr/>
              </p:nvSpPr>
              <p:spPr>
                <a:xfrm rot="9813032">
                  <a:off x="6897357" y="5078866"/>
                  <a:ext cx="455337" cy="1077340"/>
                </a:xfrm>
                <a:prstGeom prst="curvedLeftArrow">
                  <a:avLst/>
                </a:prstGeom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4" name="TextBox 363"/>
              <p:cNvSpPr txBox="1"/>
              <p:nvPr/>
            </p:nvSpPr>
            <p:spPr>
              <a:xfrm>
                <a:off x="6548711" y="3164538"/>
                <a:ext cx="1052466" cy="47799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b="1" dirty="0">
                    <a:solidFill>
                      <a:srgbClr val="FF0000"/>
                    </a:solidFill>
                    <a:latin typeface="SassoonPrimaryInfant" pitchFamily="2" charset="0"/>
                  </a:rPr>
                  <a:t>Reflex</a:t>
                </a:r>
              </a:p>
            </p:txBody>
          </p:sp>
        </p:grpSp>
        <p:sp>
          <p:nvSpPr>
            <p:cNvPr id="362" name="TextBox 361"/>
            <p:cNvSpPr txBox="1"/>
            <p:nvPr/>
          </p:nvSpPr>
          <p:spPr>
            <a:xfrm>
              <a:off x="2098888" y="2013807"/>
              <a:ext cx="706682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More than 180˚</a:t>
              </a:r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8142767" y="5156579"/>
            <a:ext cx="1135603" cy="1400337"/>
            <a:chOff x="3077961" y="1615943"/>
            <a:chExt cx="1135603" cy="1400337"/>
          </a:xfrm>
        </p:grpSpPr>
        <p:grpSp>
          <p:nvGrpSpPr>
            <p:cNvPr id="375" name="Group 374"/>
            <p:cNvGrpSpPr/>
            <p:nvPr/>
          </p:nvGrpSpPr>
          <p:grpSpPr>
            <a:xfrm>
              <a:off x="3077961" y="1615943"/>
              <a:ext cx="1135603" cy="1364780"/>
              <a:chOff x="2792845" y="1520239"/>
              <a:chExt cx="1135603" cy="1364780"/>
            </a:xfrm>
          </p:grpSpPr>
          <p:grpSp>
            <p:nvGrpSpPr>
              <p:cNvPr id="377" name="Group 376"/>
              <p:cNvGrpSpPr/>
              <p:nvPr/>
            </p:nvGrpSpPr>
            <p:grpSpPr>
              <a:xfrm>
                <a:off x="2792845" y="1520239"/>
                <a:ext cx="1135603" cy="1364780"/>
                <a:chOff x="5941006" y="3280713"/>
                <a:chExt cx="2204580" cy="2649492"/>
              </a:xfrm>
            </p:grpSpPr>
            <p:grpSp>
              <p:nvGrpSpPr>
                <p:cNvPr id="379" name="Group 378"/>
                <p:cNvGrpSpPr/>
                <p:nvPr/>
              </p:nvGrpSpPr>
              <p:grpSpPr>
                <a:xfrm>
                  <a:off x="5941006" y="3642416"/>
                  <a:ext cx="2204580" cy="2287789"/>
                  <a:chOff x="6091910" y="4076372"/>
                  <a:chExt cx="2729634" cy="2832657"/>
                </a:xfrm>
              </p:grpSpPr>
              <p:sp>
                <p:nvSpPr>
                  <p:cNvPr id="381" name="Oval 380"/>
                  <p:cNvSpPr/>
                  <p:nvPr/>
                </p:nvSpPr>
                <p:spPr>
                  <a:xfrm>
                    <a:off x="6091910" y="4179395"/>
                    <a:ext cx="2729634" cy="27296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/>
                  </a:p>
                </p:txBody>
              </p:sp>
              <p:grpSp>
                <p:nvGrpSpPr>
                  <p:cNvPr id="382" name="Group 381"/>
                  <p:cNvGrpSpPr/>
                  <p:nvPr/>
                </p:nvGrpSpPr>
                <p:grpSpPr>
                  <a:xfrm>
                    <a:off x="7304210" y="4076372"/>
                    <a:ext cx="273280" cy="1704118"/>
                    <a:chOff x="6416732" y="4486084"/>
                    <a:chExt cx="286263" cy="1785078"/>
                  </a:xfrm>
                </p:grpSpPr>
                <p:sp>
                  <p:nvSpPr>
                    <p:cNvPr id="384" name="Oval 383"/>
                    <p:cNvSpPr/>
                    <p:nvPr/>
                  </p:nvSpPr>
                  <p:spPr>
                    <a:xfrm>
                      <a:off x="6416732" y="5984899"/>
                      <a:ext cx="286263" cy="28626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000" dirty="0"/>
                    </a:p>
                  </p:txBody>
                </p:sp>
                <p:cxnSp>
                  <p:nvCxnSpPr>
                    <p:cNvPr id="385" name="Straight Connector 384"/>
                    <p:cNvCxnSpPr/>
                    <p:nvPr/>
                  </p:nvCxnSpPr>
                  <p:spPr>
                    <a:xfrm flipV="1">
                      <a:off x="6556263" y="4486084"/>
                      <a:ext cx="0" cy="16855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83" name="Curved Left Arrow 382"/>
                  <p:cNvSpPr/>
                  <p:nvPr/>
                </p:nvSpPr>
                <p:spPr>
                  <a:xfrm rot="10800000">
                    <a:off x="6560708" y="4631379"/>
                    <a:ext cx="592292" cy="1401379"/>
                  </a:xfrm>
                  <a:prstGeom prst="curvedLeftArrow">
                    <a:avLst/>
                  </a:prstGeom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80" name="TextBox 379"/>
                <p:cNvSpPr txBox="1"/>
                <p:nvPr/>
              </p:nvSpPr>
              <p:spPr>
                <a:xfrm>
                  <a:off x="6392761" y="3280713"/>
                  <a:ext cx="1385444" cy="47799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>
                      <a:solidFill>
                        <a:srgbClr val="FF0000"/>
                      </a:solidFill>
                      <a:latin typeface="SassoonPrimaryInfant" pitchFamily="2" charset="0"/>
                    </a:rPr>
                    <a:t>Full Turn</a:t>
                  </a:r>
                </a:p>
              </p:txBody>
            </p:sp>
          </p:grpSp>
          <p:sp>
            <p:nvSpPr>
              <p:cNvPr id="378" name="Curved Left Arrow 377"/>
              <p:cNvSpPr/>
              <p:nvPr/>
            </p:nvSpPr>
            <p:spPr>
              <a:xfrm>
                <a:off x="3493688" y="2025786"/>
                <a:ext cx="209076" cy="494679"/>
              </a:xfrm>
              <a:prstGeom prst="curvedLeftArrow">
                <a:avLst/>
              </a:prstGeom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6" name="TextBox 375"/>
            <p:cNvSpPr txBox="1"/>
            <p:nvPr/>
          </p:nvSpPr>
          <p:spPr>
            <a:xfrm>
              <a:off x="3299596" y="2616170"/>
              <a:ext cx="706682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00B050"/>
                  </a:solidFill>
                  <a:latin typeface="SassoonPrimaryInfant" pitchFamily="2" charset="0"/>
                </a:rPr>
                <a:t>Exactly 360˚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794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249065" y="187987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7780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49065" y="3588914"/>
            <a:ext cx="4436721" cy="301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09703"/>
              </p:ext>
            </p:extLst>
          </p:nvPr>
        </p:nvGraphicFramePr>
        <p:xfrm>
          <a:off x="187779" y="187986"/>
          <a:ext cx="418419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97">
                  <a:extLst>
                    <a:ext uri="{9D8B030D-6E8A-4147-A177-3AD203B41FA5}">
                      <a16:colId xmlns:a16="http://schemas.microsoft.com/office/drawing/2014/main" val="1431818544"/>
                    </a:ext>
                  </a:extLst>
                </a:gridCol>
                <a:gridCol w="1148129">
                  <a:extLst>
                    <a:ext uri="{9D8B030D-6E8A-4147-A177-3AD203B41FA5}">
                      <a16:colId xmlns:a16="http://schemas.microsoft.com/office/drawing/2014/main" val="1306814542"/>
                    </a:ext>
                  </a:extLst>
                </a:gridCol>
                <a:gridCol w="1298124">
                  <a:extLst>
                    <a:ext uri="{9D8B030D-6E8A-4147-A177-3AD203B41FA5}">
                      <a16:colId xmlns:a16="http://schemas.microsoft.com/office/drawing/2014/main" val="1291831063"/>
                    </a:ext>
                  </a:extLst>
                </a:gridCol>
                <a:gridCol w="871646">
                  <a:extLst>
                    <a:ext uri="{9D8B030D-6E8A-4147-A177-3AD203B41FA5}">
                      <a16:colId xmlns:a16="http://schemas.microsoft.com/office/drawing/2014/main" val="3236205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Percentage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How to find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Example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- % of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76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50 %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17362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Quarter it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Half of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4 = 50</a:t>
                      </a:r>
                    </a:p>
                    <a:p>
                      <a:pPr algn="ctr"/>
                      <a:r>
                        <a:rPr lang="en-GB" sz="1000" b="1" u="sng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100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27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10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68211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 then 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 = 20</a:t>
                      </a:r>
                    </a:p>
                    <a:p>
                      <a:pPr algn="ctr"/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45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4131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3505" y="2276477"/>
            <a:ext cx="1155245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multiples of 10 e.g. 30%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10% then multiply by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09210" y="2266950"/>
            <a:ext cx="1088208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one less e.g. 49%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50% then take 1% off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77878" y="2276476"/>
            <a:ext cx="1542480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any % e.g. 36%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1% then multiply by how many (36 in our example)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2951198" y="1532204"/>
            <a:ext cx="3017518" cy="329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Percentage Key Facts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7779" y="2025760"/>
            <a:ext cx="4107634" cy="1887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SassoonPrimaryInfant" pitchFamily="2" charset="0"/>
              </a:rPr>
              <a:t>Top Tips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780" y="187987"/>
            <a:ext cx="4436721" cy="30175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516"/>
              </p:ext>
            </p:extLst>
          </p:nvPr>
        </p:nvGraphicFramePr>
        <p:xfrm>
          <a:off x="5249065" y="187986"/>
          <a:ext cx="418419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97">
                  <a:extLst>
                    <a:ext uri="{9D8B030D-6E8A-4147-A177-3AD203B41FA5}">
                      <a16:colId xmlns:a16="http://schemas.microsoft.com/office/drawing/2014/main" val="1431818544"/>
                    </a:ext>
                  </a:extLst>
                </a:gridCol>
                <a:gridCol w="1148129">
                  <a:extLst>
                    <a:ext uri="{9D8B030D-6E8A-4147-A177-3AD203B41FA5}">
                      <a16:colId xmlns:a16="http://schemas.microsoft.com/office/drawing/2014/main" val="1306814542"/>
                    </a:ext>
                  </a:extLst>
                </a:gridCol>
                <a:gridCol w="1298124">
                  <a:extLst>
                    <a:ext uri="{9D8B030D-6E8A-4147-A177-3AD203B41FA5}">
                      <a16:colId xmlns:a16="http://schemas.microsoft.com/office/drawing/2014/main" val="1291831063"/>
                    </a:ext>
                  </a:extLst>
                </a:gridCol>
                <a:gridCol w="871646">
                  <a:extLst>
                    <a:ext uri="{9D8B030D-6E8A-4147-A177-3AD203B41FA5}">
                      <a16:colId xmlns:a16="http://schemas.microsoft.com/office/drawing/2014/main" val="3236205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Percentage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How to find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Example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- % of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76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50 %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17362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Quarter it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Half of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4 = 50</a:t>
                      </a:r>
                    </a:p>
                    <a:p>
                      <a:pPr algn="ctr"/>
                      <a:r>
                        <a:rPr lang="en-GB" sz="1000" b="1" u="sng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100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27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10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68211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 then 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 = 20</a:t>
                      </a:r>
                    </a:p>
                    <a:p>
                      <a:pPr algn="ctr"/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45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41316"/>
                  </a:ext>
                </a:extLst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5334791" y="2276477"/>
            <a:ext cx="1155245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multiples of 10 e.g. 30%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10% then multiply by 3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70496" y="2266950"/>
            <a:ext cx="1088208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one less e.g. 49%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50% then take 1% off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739164" y="2276476"/>
            <a:ext cx="1542480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any % e.g. 36%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1% then multiply by how many (36 in our example)</a:t>
            </a:r>
          </a:p>
        </p:txBody>
      </p:sp>
      <p:sp>
        <p:nvSpPr>
          <p:cNvPr id="52" name="Rectangle 51"/>
          <p:cNvSpPr/>
          <p:nvPr/>
        </p:nvSpPr>
        <p:spPr>
          <a:xfrm rot="5400000">
            <a:off x="8012484" y="1532204"/>
            <a:ext cx="3017518" cy="329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Percentage Key Facts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249065" y="2025760"/>
            <a:ext cx="4107634" cy="1887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SassoonPrimaryInfant" pitchFamily="2" charset="0"/>
              </a:rPr>
              <a:t>Top Tips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9066" y="187987"/>
            <a:ext cx="4436721" cy="30175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21928"/>
              </p:ext>
            </p:extLst>
          </p:nvPr>
        </p:nvGraphicFramePr>
        <p:xfrm>
          <a:off x="201035" y="3588914"/>
          <a:ext cx="418419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97">
                  <a:extLst>
                    <a:ext uri="{9D8B030D-6E8A-4147-A177-3AD203B41FA5}">
                      <a16:colId xmlns:a16="http://schemas.microsoft.com/office/drawing/2014/main" val="1431818544"/>
                    </a:ext>
                  </a:extLst>
                </a:gridCol>
                <a:gridCol w="1148129">
                  <a:extLst>
                    <a:ext uri="{9D8B030D-6E8A-4147-A177-3AD203B41FA5}">
                      <a16:colId xmlns:a16="http://schemas.microsoft.com/office/drawing/2014/main" val="1306814542"/>
                    </a:ext>
                  </a:extLst>
                </a:gridCol>
                <a:gridCol w="1298124">
                  <a:extLst>
                    <a:ext uri="{9D8B030D-6E8A-4147-A177-3AD203B41FA5}">
                      <a16:colId xmlns:a16="http://schemas.microsoft.com/office/drawing/2014/main" val="1291831063"/>
                    </a:ext>
                  </a:extLst>
                </a:gridCol>
                <a:gridCol w="871646">
                  <a:extLst>
                    <a:ext uri="{9D8B030D-6E8A-4147-A177-3AD203B41FA5}">
                      <a16:colId xmlns:a16="http://schemas.microsoft.com/office/drawing/2014/main" val="3236205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Percentage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How to find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Example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- % of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76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50 %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17362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Quarter it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Half of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4 = 50</a:t>
                      </a:r>
                    </a:p>
                    <a:p>
                      <a:pPr algn="ctr"/>
                      <a:r>
                        <a:rPr lang="en-GB" sz="1000" b="1" u="sng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100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27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10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68211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 then 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 = 20</a:t>
                      </a:r>
                    </a:p>
                    <a:p>
                      <a:pPr algn="ctr"/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45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41316"/>
                  </a:ext>
                </a:extLst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286761" y="5677405"/>
            <a:ext cx="1155245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multiples of 10 e.g. 30%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10% then multiply by 3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522466" y="5667878"/>
            <a:ext cx="1088208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one less e.g. 49%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50% then take 1% off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691134" y="5677404"/>
            <a:ext cx="1542480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any % e.g. 36%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1% then multiply by how many (36 in our example)</a:t>
            </a:r>
          </a:p>
        </p:txBody>
      </p:sp>
      <p:sp>
        <p:nvSpPr>
          <p:cNvPr id="59" name="Rectangle 58"/>
          <p:cNvSpPr/>
          <p:nvPr/>
        </p:nvSpPr>
        <p:spPr>
          <a:xfrm rot="5400000">
            <a:off x="2964454" y="4933132"/>
            <a:ext cx="3017518" cy="329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Percentage Key Facts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01035" y="5426688"/>
            <a:ext cx="4107634" cy="1887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SassoonPrimaryInfant" pitchFamily="2" charset="0"/>
              </a:rPr>
              <a:t>Top Tips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01036" y="3588915"/>
            <a:ext cx="4436721" cy="30175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9454"/>
              </p:ext>
            </p:extLst>
          </p:nvPr>
        </p:nvGraphicFramePr>
        <p:xfrm>
          <a:off x="5257354" y="3588913"/>
          <a:ext cx="418419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97">
                  <a:extLst>
                    <a:ext uri="{9D8B030D-6E8A-4147-A177-3AD203B41FA5}">
                      <a16:colId xmlns:a16="http://schemas.microsoft.com/office/drawing/2014/main" val="1431818544"/>
                    </a:ext>
                  </a:extLst>
                </a:gridCol>
                <a:gridCol w="1148129">
                  <a:extLst>
                    <a:ext uri="{9D8B030D-6E8A-4147-A177-3AD203B41FA5}">
                      <a16:colId xmlns:a16="http://schemas.microsoft.com/office/drawing/2014/main" val="1306814542"/>
                    </a:ext>
                  </a:extLst>
                </a:gridCol>
                <a:gridCol w="1298124">
                  <a:extLst>
                    <a:ext uri="{9D8B030D-6E8A-4147-A177-3AD203B41FA5}">
                      <a16:colId xmlns:a16="http://schemas.microsoft.com/office/drawing/2014/main" val="1291831063"/>
                    </a:ext>
                  </a:extLst>
                </a:gridCol>
                <a:gridCol w="871646">
                  <a:extLst>
                    <a:ext uri="{9D8B030D-6E8A-4147-A177-3AD203B41FA5}">
                      <a16:colId xmlns:a16="http://schemas.microsoft.com/office/drawing/2014/main" val="3236205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Percentage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How to find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Example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- % of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76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50 %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17362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Quarter it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Half of 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4 = 50</a:t>
                      </a:r>
                    </a:p>
                    <a:p>
                      <a:pPr algn="ctr"/>
                      <a:r>
                        <a:rPr lang="en-GB" sz="1000" b="1" u="sng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OR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100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27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÷ 10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68211"/>
                  </a:ext>
                </a:extLst>
              </a:tr>
              <a:tr h="1694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 then half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 = 20</a:t>
                      </a:r>
                    </a:p>
                    <a:p>
                      <a:pPr algn="ctr"/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 ÷ 2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5%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45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Divide it by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200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÷ 100 =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1% =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41316"/>
                  </a:ext>
                </a:extLst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5343080" y="5677404"/>
            <a:ext cx="1155245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multiples of 10 e.g. 30%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10% then multiply by 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78785" y="5667877"/>
            <a:ext cx="1088208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one less e.g. 49%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50% then take 1% off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747453" y="5677403"/>
            <a:ext cx="1542480" cy="867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SassoonPrimaryInfant" pitchFamily="2" charset="0"/>
              </a:rPr>
              <a:t>Finding any % e.g. 36%</a:t>
            </a:r>
          </a:p>
          <a:p>
            <a:pPr algn="ctr"/>
            <a:endParaRPr lang="en-GB" sz="1050" dirty="0">
              <a:latin typeface="SassoonPrimaryInfant" pitchFamily="2" charset="0"/>
            </a:endParaRPr>
          </a:p>
          <a:p>
            <a:pPr algn="ctr"/>
            <a:r>
              <a:rPr lang="en-GB" sz="1050" dirty="0">
                <a:latin typeface="SassoonPrimaryInfant" pitchFamily="2" charset="0"/>
              </a:rPr>
              <a:t>Find 1% then multiply by how many (36 in our example)</a:t>
            </a:r>
          </a:p>
        </p:txBody>
      </p:sp>
      <p:sp>
        <p:nvSpPr>
          <p:cNvPr id="66" name="Rectangle 65"/>
          <p:cNvSpPr/>
          <p:nvPr/>
        </p:nvSpPr>
        <p:spPr>
          <a:xfrm rot="5400000">
            <a:off x="8020773" y="4933131"/>
            <a:ext cx="3017518" cy="329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Percentage Key Facts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257354" y="5426687"/>
            <a:ext cx="4107634" cy="1887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SassoonPrimaryInfant" pitchFamily="2" charset="0"/>
              </a:rPr>
              <a:t>Top Tips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257355" y="3588914"/>
            <a:ext cx="4436721" cy="30175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2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9857</TotalTime>
  <Words>6189</Words>
  <Application>Microsoft Office PowerPoint</Application>
  <PresentationFormat>A4 Paper (210x297 mm)</PresentationFormat>
  <Paragraphs>2580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Rounded MT Bold</vt:lpstr>
      <vt:lpstr>Calibri</vt:lpstr>
      <vt:lpstr>Calibri Light</vt:lpstr>
      <vt:lpstr>Cambria Math</vt:lpstr>
      <vt:lpstr>Lucida Handwriting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Hawman</dc:creator>
  <cp:lastModifiedBy>Mr C Rooney</cp:lastModifiedBy>
  <cp:revision>44</cp:revision>
  <dcterms:created xsi:type="dcterms:W3CDTF">2019-02-07T19:55:11Z</dcterms:created>
  <dcterms:modified xsi:type="dcterms:W3CDTF">2022-11-18T16:50:57Z</dcterms:modified>
</cp:coreProperties>
</file>